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97" r:id="rId2"/>
    <p:sldId id="341" r:id="rId3"/>
    <p:sldId id="352" r:id="rId4"/>
    <p:sldId id="357" r:id="rId5"/>
    <p:sldId id="343" r:id="rId6"/>
    <p:sldId id="392" r:id="rId7"/>
    <p:sldId id="344" r:id="rId8"/>
    <p:sldId id="345" r:id="rId9"/>
    <p:sldId id="356" r:id="rId10"/>
    <p:sldId id="360" r:id="rId11"/>
    <p:sldId id="358" r:id="rId12"/>
    <p:sldId id="354" r:id="rId13"/>
    <p:sldId id="353" r:id="rId14"/>
    <p:sldId id="359" r:id="rId15"/>
    <p:sldId id="285" r:id="rId16"/>
    <p:sldId id="350" r:id="rId17"/>
    <p:sldId id="338" r:id="rId18"/>
    <p:sldId id="330" r:id="rId19"/>
    <p:sldId id="406" r:id="rId20"/>
    <p:sldId id="287" r:id="rId21"/>
    <p:sldId id="385" r:id="rId22"/>
    <p:sldId id="386" r:id="rId23"/>
    <p:sldId id="389" r:id="rId24"/>
    <p:sldId id="390" r:id="rId25"/>
    <p:sldId id="363" r:id="rId26"/>
    <p:sldId id="325" r:id="rId27"/>
    <p:sldId id="324" r:id="rId28"/>
    <p:sldId id="260" r:id="rId29"/>
    <p:sldId id="364" r:id="rId30"/>
    <p:sldId id="264" r:id="rId31"/>
    <p:sldId id="366" r:id="rId32"/>
    <p:sldId id="347" r:id="rId33"/>
    <p:sldId id="331" r:id="rId34"/>
    <p:sldId id="302" r:id="rId35"/>
    <p:sldId id="368" r:id="rId36"/>
    <p:sldId id="369" r:id="rId37"/>
    <p:sldId id="370" r:id="rId38"/>
    <p:sldId id="371" r:id="rId39"/>
    <p:sldId id="409" r:id="rId40"/>
    <p:sldId id="273" r:id="rId41"/>
    <p:sldId id="271" r:id="rId42"/>
    <p:sldId id="278" r:id="rId43"/>
    <p:sldId id="373" r:id="rId44"/>
    <p:sldId id="374" r:id="rId45"/>
    <p:sldId id="375" r:id="rId46"/>
    <p:sldId id="307" r:id="rId47"/>
    <p:sldId id="376" r:id="rId48"/>
    <p:sldId id="281" r:id="rId49"/>
    <p:sldId id="399" r:id="rId50"/>
    <p:sldId id="379" r:id="rId51"/>
    <p:sldId id="393" r:id="rId52"/>
    <p:sldId id="400" r:id="rId53"/>
    <p:sldId id="401" r:id="rId54"/>
    <p:sldId id="402" r:id="rId55"/>
    <p:sldId id="403" r:id="rId56"/>
    <p:sldId id="404" r:id="rId57"/>
    <p:sldId id="407" r:id="rId58"/>
    <p:sldId id="408" r:id="rId5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94" autoAdjust="0"/>
  </p:normalViewPr>
  <p:slideViewPr>
    <p:cSldViewPr>
      <p:cViewPr>
        <p:scale>
          <a:sx n="100" d="100"/>
          <a:sy n="100" d="100"/>
        </p:scale>
        <p:origin x="-1104" y="21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3133B5-4EBD-49D9-B6FE-33BC265EA5C1}" type="datetimeFigureOut">
              <a:rPr lang="ru-RU" smtClean="0"/>
              <a:t>30.05.2023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8F446-CCDB-45AE-9028-57BF1F618EF2}" type="slidenum">
              <a:rPr lang="ru-RU" smtClean="0"/>
              <a:t>‹#›</a:t>
            </a:fld>
            <a:endParaRPr lang="ru-RU"/>
          </a:p>
        </p:txBody>
      </p:sp>
    </p:spTree>
    <p:extLst>
      <p:ext uri="{BB962C8B-B14F-4D97-AF65-F5344CB8AC3E}">
        <p14:creationId xmlns:p14="http://schemas.microsoft.com/office/powerpoint/2010/main" val="219202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ru-RU" dirty="0" smtClean="0"/>
              <a:t>Радиационные поправки к β-распадам обычно относятся две категории: внешние поправки, которые включают зависящие от энергии члены (например, тормозное излучение), и внутренние поправки, которые можно вычислить с высокой точностью и</a:t>
            </a:r>
            <a:r>
              <a:rPr lang="en-US" dirty="0" smtClean="0"/>
              <a:t> </a:t>
            </a:r>
            <a:r>
              <a:rPr lang="ru-RU" dirty="0" smtClean="0"/>
              <a:t>обычно включаются в эффективные муфты. соответствующая внутренняя поправка ΔV</a:t>
            </a:r>
            <a:r>
              <a:rPr lang="ru-RU" baseline="-25000" dirty="0" smtClean="0"/>
              <a:t>R</a:t>
            </a:r>
            <a:r>
              <a:rPr lang="ru-RU" dirty="0" smtClean="0"/>
              <a:t> включает зарядный ток</a:t>
            </a:r>
            <a:r>
              <a:rPr lang="en-US" dirty="0" smtClean="0"/>
              <a:t> </a:t>
            </a:r>
            <a:r>
              <a:rPr lang="ru-RU" dirty="0" smtClean="0"/>
              <a:t>вклад аксиально-векторного ящика, обозначаемый □</a:t>
            </a:r>
            <a:r>
              <a:rPr lang="ru-RU" dirty="0" err="1" smtClean="0"/>
              <a:t>γWА</a:t>
            </a:r>
            <a:r>
              <a:rPr lang="ru-RU" dirty="0" smtClean="0"/>
              <a:t> , с участием</a:t>
            </a:r>
            <a:r>
              <a:rPr lang="en-US" dirty="0" smtClean="0"/>
              <a:t> </a:t>
            </a:r>
            <a:r>
              <a:rPr lang="ru-RU" dirty="0" smtClean="0"/>
              <a:t>обмен W-бозоном и фотоном между</a:t>
            </a:r>
            <a:r>
              <a:rPr lang="en-US" dirty="0" smtClean="0"/>
              <a:t> </a:t>
            </a:r>
            <a:r>
              <a:rPr lang="ru-RU" dirty="0" smtClean="0"/>
              <a:t>лептоны и адроны (аксиальный здесь относится к связи</a:t>
            </a:r>
            <a:r>
              <a:rPr lang="en-US" dirty="0" smtClean="0"/>
              <a:t> </a:t>
            </a:r>
            <a:r>
              <a:rPr lang="ru-RU" dirty="0" smtClean="0"/>
              <a:t>W к адрону). Это исправление не защищено</a:t>
            </a:r>
            <a:r>
              <a:rPr lang="en-US" dirty="0" smtClean="0"/>
              <a:t> </a:t>
            </a:r>
            <a:r>
              <a:rPr lang="ru-RU" dirty="0" smtClean="0"/>
              <a:t>от эффектов сильного взаимодействия и имеет</a:t>
            </a:r>
            <a:r>
              <a:rPr lang="en-US" dirty="0" smtClean="0"/>
              <a:t> </a:t>
            </a:r>
            <a:r>
              <a:rPr lang="ru-RU" dirty="0" smtClean="0"/>
              <a:t>связанная с этим </a:t>
            </a:r>
            <a:r>
              <a:rPr lang="ru-RU" dirty="0" err="1" smtClean="0"/>
              <a:t>адронная</a:t>
            </a:r>
            <a:r>
              <a:rPr lang="ru-RU" dirty="0" smtClean="0"/>
              <a:t> неопределенность, которую необходимо точно оценить.</a:t>
            </a:r>
            <a:endParaRPr lang="ru-RU" dirty="0"/>
          </a:p>
        </p:txBody>
      </p:sp>
      <p:sp>
        <p:nvSpPr>
          <p:cNvPr id="4" name="Номер слайда 3"/>
          <p:cNvSpPr>
            <a:spLocks noGrp="1"/>
          </p:cNvSpPr>
          <p:nvPr>
            <p:ph type="sldNum" sz="quarter" idx="10"/>
          </p:nvPr>
        </p:nvSpPr>
        <p:spPr/>
        <p:txBody>
          <a:bodyPr/>
          <a:lstStyle/>
          <a:p>
            <a:fld id="{F248F446-CCDB-45AE-9028-57BF1F618EF2}" type="slidenum">
              <a:rPr lang="ru-RU" smtClean="0"/>
              <a:t>5</a:t>
            </a:fld>
            <a:endParaRPr lang="ru-RU"/>
          </a:p>
        </p:txBody>
      </p:sp>
    </p:spTree>
    <p:extLst>
      <p:ext uri="{BB962C8B-B14F-4D97-AF65-F5344CB8AC3E}">
        <p14:creationId xmlns:p14="http://schemas.microsoft.com/office/powerpoint/2010/main" val="662051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A42BC-9D96-46C3-B583-04D0D47536EB}" type="slidenum">
              <a:rPr lang="ru-RU">
                <a:solidFill>
                  <a:prstClr val="black"/>
                </a:solidFill>
              </a:rPr>
              <a:pPr/>
              <a:t>24</a:t>
            </a:fld>
            <a:endParaRPr lang="ru-RU">
              <a:solidFill>
                <a:prstClr val="black"/>
              </a:solidFill>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t>Permanent magnets</a:t>
            </a:r>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Magnetic trap made</a:t>
            </a:r>
            <a:r>
              <a:rPr lang="en-US" baseline="0" dirty="0" smtClean="0"/>
              <a:t> of permanent magnets  -  the f</a:t>
            </a:r>
            <a:r>
              <a:rPr lang="en-US" dirty="0" smtClean="0"/>
              <a:t>irst suggestion </a:t>
            </a:r>
            <a:endParaRPr lang="ru-RU" dirty="0"/>
          </a:p>
        </p:txBody>
      </p:sp>
      <p:sp>
        <p:nvSpPr>
          <p:cNvPr id="4" name="Номер слайда 3"/>
          <p:cNvSpPr>
            <a:spLocks noGrp="1"/>
          </p:cNvSpPr>
          <p:nvPr>
            <p:ph type="sldNum" sz="quarter" idx="10"/>
          </p:nvPr>
        </p:nvSpPr>
        <p:spPr/>
        <p:txBody>
          <a:bodyPr/>
          <a:lstStyle/>
          <a:p>
            <a:fld id="{FBCE29B5-E830-4B69-BE48-9957CA9285B8}" type="slidenum">
              <a:rPr lang="ru-RU" smtClean="0"/>
              <a:t>25</a:t>
            </a:fld>
            <a:endParaRPr lang="ru-RU"/>
          </a:p>
        </p:txBody>
      </p:sp>
    </p:spTree>
    <p:extLst>
      <p:ext uri="{BB962C8B-B14F-4D97-AF65-F5344CB8AC3E}">
        <p14:creationId xmlns:p14="http://schemas.microsoft.com/office/powerpoint/2010/main" val="332630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magnetic moment  precession frequency around the driving field should be much greater than the frequency of rotation of the magnetic field due to neutron moving in a non uniform magnetic field</a:t>
            </a:r>
            <a:endParaRPr lang="ru-RU" dirty="0"/>
          </a:p>
        </p:txBody>
      </p:sp>
      <p:sp>
        <p:nvSpPr>
          <p:cNvPr id="4" name="Номер слайда 3"/>
          <p:cNvSpPr>
            <a:spLocks noGrp="1"/>
          </p:cNvSpPr>
          <p:nvPr>
            <p:ph type="sldNum" sz="quarter" idx="10"/>
          </p:nvPr>
        </p:nvSpPr>
        <p:spPr/>
        <p:txBody>
          <a:bodyPr/>
          <a:lstStyle/>
          <a:p>
            <a:fld id="{F248F446-CCDB-45AE-9028-57BF1F618EF2}" type="slidenum">
              <a:rPr lang="ru-RU" smtClean="0"/>
              <a:t>26</a:t>
            </a:fld>
            <a:endParaRPr lang="ru-RU"/>
          </a:p>
        </p:txBody>
      </p:sp>
    </p:spTree>
    <p:extLst>
      <p:ext uri="{BB962C8B-B14F-4D97-AF65-F5344CB8AC3E}">
        <p14:creationId xmlns:p14="http://schemas.microsoft.com/office/powerpoint/2010/main" val="7072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Waited accuracy 0.2</a:t>
            </a:r>
            <a:r>
              <a:rPr lang="en-US" baseline="0" dirty="0" smtClean="0"/>
              <a:t> s</a:t>
            </a:r>
            <a:endParaRPr lang="ru-RU" dirty="0"/>
          </a:p>
        </p:txBody>
      </p:sp>
      <p:sp>
        <p:nvSpPr>
          <p:cNvPr id="4" name="Номер слайда 3"/>
          <p:cNvSpPr>
            <a:spLocks noGrp="1"/>
          </p:cNvSpPr>
          <p:nvPr>
            <p:ph type="sldNum" sz="quarter" idx="10"/>
          </p:nvPr>
        </p:nvSpPr>
        <p:spPr/>
        <p:txBody>
          <a:bodyPr/>
          <a:lstStyle/>
          <a:p>
            <a:fld id="{790A9D5D-8FBB-4723-9F8E-1285E2ED4B13}" type="slidenum">
              <a:rPr lang="ru-RU" smtClean="0">
                <a:solidFill>
                  <a:prstClr val="black"/>
                </a:solidFill>
              </a:rPr>
              <a:pPr/>
              <a:t>29</a:t>
            </a:fld>
            <a:endParaRPr lang="ru-RU">
              <a:solidFill>
                <a:prstClr val="black"/>
              </a:solidFill>
            </a:endParaRPr>
          </a:p>
        </p:txBody>
      </p:sp>
    </p:spTree>
    <p:extLst>
      <p:ext uri="{BB962C8B-B14F-4D97-AF65-F5344CB8AC3E}">
        <p14:creationId xmlns:p14="http://schemas.microsoft.com/office/powerpoint/2010/main" val="1036195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48F446-CCDB-45AE-9028-57BF1F618EF2}" type="slidenum">
              <a:rPr lang="ru-RU" smtClean="0"/>
              <a:t>30</a:t>
            </a:fld>
            <a:endParaRPr lang="ru-RU"/>
          </a:p>
        </p:txBody>
      </p:sp>
    </p:spTree>
    <p:extLst>
      <p:ext uri="{BB962C8B-B14F-4D97-AF65-F5344CB8AC3E}">
        <p14:creationId xmlns:p14="http://schemas.microsoft.com/office/powerpoint/2010/main" val="679026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y</a:t>
            </a:r>
            <a:endParaRPr lang="ru-RU" dirty="0"/>
          </a:p>
        </p:txBody>
      </p:sp>
      <p:sp>
        <p:nvSpPr>
          <p:cNvPr id="4" name="Номер слайда 3"/>
          <p:cNvSpPr>
            <a:spLocks noGrp="1"/>
          </p:cNvSpPr>
          <p:nvPr>
            <p:ph type="sldNum" sz="quarter" idx="10"/>
          </p:nvPr>
        </p:nvSpPr>
        <p:spPr/>
        <p:txBody>
          <a:bodyPr/>
          <a:lstStyle/>
          <a:p>
            <a:fld id="{F248F446-CCDB-45AE-9028-57BF1F618EF2}" type="slidenum">
              <a:rPr lang="ru-RU" smtClean="0"/>
              <a:t>35</a:t>
            </a:fld>
            <a:endParaRPr lang="ru-RU"/>
          </a:p>
        </p:txBody>
      </p:sp>
    </p:spTree>
    <p:extLst>
      <p:ext uri="{BB962C8B-B14F-4D97-AF65-F5344CB8AC3E}">
        <p14:creationId xmlns:p14="http://schemas.microsoft.com/office/powerpoint/2010/main" val="2637740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Permanent</a:t>
            </a:r>
            <a:r>
              <a:rPr lang="en-US" baseline="0" dirty="0" smtClean="0"/>
              <a:t> magnets</a:t>
            </a:r>
            <a:endParaRPr lang="ru-RU" dirty="0"/>
          </a:p>
        </p:txBody>
      </p:sp>
      <p:sp>
        <p:nvSpPr>
          <p:cNvPr id="4" name="Номер слайда 3"/>
          <p:cNvSpPr>
            <a:spLocks noGrp="1"/>
          </p:cNvSpPr>
          <p:nvPr>
            <p:ph type="sldNum" sz="quarter" idx="10"/>
          </p:nvPr>
        </p:nvSpPr>
        <p:spPr/>
        <p:txBody>
          <a:bodyPr/>
          <a:lstStyle/>
          <a:p>
            <a:fld id="{F248F446-CCDB-45AE-9028-57BF1F618EF2}" type="slidenum">
              <a:rPr lang="ru-RU" smtClean="0"/>
              <a:t>36</a:t>
            </a:fld>
            <a:endParaRPr lang="ru-RU"/>
          </a:p>
        </p:txBody>
      </p:sp>
    </p:spTree>
    <p:extLst>
      <p:ext uri="{BB962C8B-B14F-4D97-AF65-F5344CB8AC3E}">
        <p14:creationId xmlns:p14="http://schemas.microsoft.com/office/powerpoint/2010/main" val="1707290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BBA4FD-9DD2-467B-AA12-8FABDBFB2765}" type="slidenum">
              <a:rPr lang="ru-RU" smtClean="0"/>
              <a:pPr eaLnBrk="1" hangingPunct="1"/>
              <a:t>44</a:t>
            </a:fld>
            <a:endParaRPr lang="ru-RU"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dirty="0" smtClean="0"/>
              <a:t>Efficiency of </a:t>
            </a:r>
            <a:r>
              <a:rPr lang="en-US" dirty="0" err="1" smtClean="0"/>
              <a:t>spinflipped</a:t>
            </a:r>
            <a:r>
              <a:rPr lang="en-US" dirty="0" smtClean="0"/>
              <a:t> neutron collection</a:t>
            </a:r>
          </a:p>
          <a:p>
            <a:pPr eaLnBrk="1" hangingPunct="1"/>
            <a:r>
              <a:rPr lang="en-US" dirty="0" smtClean="0"/>
              <a:t>Outer solenoid</a:t>
            </a:r>
            <a:endParaRPr lang="ru-R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5904D-4572-45EB-9771-B9113E41D309}" type="slidenum">
              <a:rPr lang="ru-RU"/>
              <a:pPr/>
              <a:t>45</a:t>
            </a:fld>
            <a:endParaRPr lang="ru-RU"/>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6AA391-8AAC-4BD0-8295-04D61AB7077D}" type="slidenum">
              <a:rPr lang="ru-RU" smtClean="0">
                <a:solidFill>
                  <a:prstClr val="black"/>
                </a:solidFill>
              </a:rPr>
              <a:pPr eaLnBrk="1" hangingPunct="1"/>
              <a:t>46</a:t>
            </a:fld>
            <a:endParaRPr lang="ru-RU"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smtClean="0"/>
              <a:t>Fomblin spectrum under 98 C</a:t>
            </a: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2016</a:t>
            </a:r>
            <a:endParaRPr lang="ru-RU" dirty="0"/>
          </a:p>
        </p:txBody>
      </p:sp>
      <p:sp>
        <p:nvSpPr>
          <p:cNvPr id="4" name="Номер слайда 3"/>
          <p:cNvSpPr>
            <a:spLocks noGrp="1"/>
          </p:cNvSpPr>
          <p:nvPr>
            <p:ph type="sldNum" sz="quarter" idx="10"/>
          </p:nvPr>
        </p:nvSpPr>
        <p:spPr/>
        <p:txBody>
          <a:bodyPr/>
          <a:lstStyle/>
          <a:p>
            <a:fld id="{F248F446-CCDB-45AE-9028-57BF1F618EF2}" type="slidenum">
              <a:rPr lang="ru-RU" smtClean="0"/>
              <a:t>6</a:t>
            </a:fld>
            <a:endParaRPr lang="ru-RU"/>
          </a:p>
        </p:txBody>
      </p:sp>
    </p:spTree>
    <p:extLst>
      <p:ext uri="{BB962C8B-B14F-4D97-AF65-F5344CB8AC3E}">
        <p14:creationId xmlns:p14="http://schemas.microsoft.com/office/powerpoint/2010/main" val="1322159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System for new trap filling in ILL</a:t>
            </a:r>
            <a:endParaRPr lang="ru-RU" dirty="0"/>
          </a:p>
        </p:txBody>
      </p:sp>
      <p:sp>
        <p:nvSpPr>
          <p:cNvPr id="4" name="Номер слайда 3"/>
          <p:cNvSpPr>
            <a:spLocks noGrp="1"/>
          </p:cNvSpPr>
          <p:nvPr>
            <p:ph type="sldNum" sz="quarter" idx="10"/>
          </p:nvPr>
        </p:nvSpPr>
        <p:spPr/>
        <p:txBody>
          <a:bodyPr/>
          <a:lstStyle/>
          <a:p>
            <a:fld id="{FBCE29B5-E830-4B69-BE48-9957CA9285B8}" type="slidenum">
              <a:rPr lang="ru-RU" smtClean="0"/>
              <a:t>47</a:t>
            </a:fld>
            <a:endParaRPr lang="ru-RU"/>
          </a:p>
        </p:txBody>
      </p:sp>
    </p:spTree>
    <p:extLst>
      <p:ext uri="{BB962C8B-B14F-4D97-AF65-F5344CB8AC3E}">
        <p14:creationId xmlns:p14="http://schemas.microsoft.com/office/powerpoint/2010/main" val="2179918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UCN</a:t>
            </a:r>
            <a:r>
              <a:rPr lang="en-US" baseline="0" dirty="0" smtClean="0"/>
              <a:t> flow</a:t>
            </a:r>
          </a:p>
          <a:p>
            <a:r>
              <a:rPr lang="en-US" baseline="0" dirty="0" smtClean="0"/>
              <a:t>UCN reflections by magnetic barrier</a:t>
            </a:r>
            <a:endParaRPr lang="ru-RU" dirty="0"/>
          </a:p>
        </p:txBody>
      </p:sp>
      <p:sp>
        <p:nvSpPr>
          <p:cNvPr id="4" name="Номер слайда 3"/>
          <p:cNvSpPr>
            <a:spLocks noGrp="1"/>
          </p:cNvSpPr>
          <p:nvPr>
            <p:ph type="sldNum" sz="quarter" idx="10"/>
          </p:nvPr>
        </p:nvSpPr>
        <p:spPr/>
        <p:txBody>
          <a:bodyPr/>
          <a:lstStyle/>
          <a:p>
            <a:fld id="{F248F446-CCDB-45AE-9028-57BF1F618EF2}" type="slidenum">
              <a:rPr lang="ru-RU" smtClean="0"/>
              <a:t>50</a:t>
            </a:fld>
            <a:endParaRPr lang="ru-RU"/>
          </a:p>
        </p:txBody>
      </p:sp>
    </p:spTree>
    <p:extLst>
      <p:ext uri="{BB962C8B-B14F-4D97-AF65-F5344CB8AC3E}">
        <p14:creationId xmlns:p14="http://schemas.microsoft.com/office/powerpoint/2010/main" val="27726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48F446-CCDB-45AE-9028-57BF1F618EF2}" type="slidenum">
              <a:rPr lang="ru-RU" smtClean="0"/>
              <a:t>52</a:t>
            </a:fld>
            <a:endParaRPr lang="ru-RU"/>
          </a:p>
        </p:txBody>
      </p:sp>
    </p:spTree>
    <p:extLst>
      <p:ext uri="{BB962C8B-B14F-4D97-AF65-F5344CB8AC3E}">
        <p14:creationId xmlns:p14="http://schemas.microsoft.com/office/powerpoint/2010/main" val="807802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48F446-CCDB-45AE-9028-57BF1F618EF2}" type="slidenum">
              <a:rPr lang="ru-RU" smtClean="0"/>
              <a:t>55</a:t>
            </a:fld>
            <a:endParaRPr lang="ru-RU"/>
          </a:p>
        </p:txBody>
      </p:sp>
    </p:spTree>
    <p:extLst>
      <p:ext uri="{BB962C8B-B14F-4D97-AF65-F5344CB8AC3E}">
        <p14:creationId xmlns:p14="http://schemas.microsoft.com/office/powerpoint/2010/main" val="413958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48F446-CCDB-45AE-9028-57BF1F618EF2}" type="slidenum">
              <a:rPr lang="ru-RU" smtClean="0"/>
              <a:t>11</a:t>
            </a:fld>
            <a:endParaRPr lang="ru-RU"/>
          </a:p>
        </p:txBody>
      </p:sp>
    </p:spTree>
    <p:extLst>
      <p:ext uri="{BB962C8B-B14F-4D97-AF65-F5344CB8AC3E}">
        <p14:creationId xmlns:p14="http://schemas.microsoft.com/office/powerpoint/2010/main" val="264017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48F446-CCDB-45AE-9028-57BF1F618EF2}" type="slidenum">
              <a:rPr lang="ru-RU" smtClean="0"/>
              <a:t>13</a:t>
            </a:fld>
            <a:endParaRPr lang="ru-RU"/>
          </a:p>
        </p:txBody>
      </p:sp>
    </p:spTree>
    <p:extLst>
      <p:ext uri="{BB962C8B-B14F-4D97-AF65-F5344CB8AC3E}">
        <p14:creationId xmlns:p14="http://schemas.microsoft.com/office/powerpoint/2010/main" val="3609720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Material traps Neutron depolarization - losses</a:t>
            </a:r>
          </a:p>
          <a:p>
            <a:r>
              <a:rPr lang="en-US" dirty="0" smtClean="0"/>
              <a:t>Magnetic traps</a:t>
            </a:r>
            <a:endParaRPr lang="ru-RU" dirty="0"/>
          </a:p>
        </p:txBody>
      </p:sp>
      <p:sp>
        <p:nvSpPr>
          <p:cNvPr id="4" name="Номер слайда 3"/>
          <p:cNvSpPr>
            <a:spLocks noGrp="1"/>
          </p:cNvSpPr>
          <p:nvPr>
            <p:ph type="sldNum" sz="quarter" idx="10"/>
          </p:nvPr>
        </p:nvSpPr>
        <p:spPr/>
        <p:txBody>
          <a:bodyPr/>
          <a:lstStyle/>
          <a:p>
            <a:fld id="{F248F446-CCDB-45AE-9028-57BF1F618EF2}" type="slidenum">
              <a:rPr lang="ru-RU" smtClean="0"/>
              <a:t>15</a:t>
            </a:fld>
            <a:endParaRPr lang="ru-RU"/>
          </a:p>
        </p:txBody>
      </p:sp>
    </p:spTree>
    <p:extLst>
      <p:ext uri="{BB962C8B-B14F-4D97-AF65-F5344CB8AC3E}">
        <p14:creationId xmlns:p14="http://schemas.microsoft.com/office/powerpoint/2010/main" val="1711005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Magnetic trap</a:t>
            </a:r>
            <a:endParaRPr lang="ru-RU" dirty="0"/>
          </a:p>
        </p:txBody>
      </p:sp>
      <p:sp>
        <p:nvSpPr>
          <p:cNvPr id="4" name="Номер слайда 3"/>
          <p:cNvSpPr>
            <a:spLocks noGrp="1"/>
          </p:cNvSpPr>
          <p:nvPr>
            <p:ph type="sldNum" sz="quarter" idx="10"/>
          </p:nvPr>
        </p:nvSpPr>
        <p:spPr/>
        <p:txBody>
          <a:bodyPr/>
          <a:lstStyle/>
          <a:p>
            <a:fld id="{F248F446-CCDB-45AE-9028-57BF1F618EF2}" type="slidenum">
              <a:rPr lang="ru-RU" smtClean="0"/>
              <a:t>20</a:t>
            </a:fld>
            <a:endParaRPr lang="ru-RU"/>
          </a:p>
        </p:txBody>
      </p:sp>
    </p:spTree>
    <p:extLst>
      <p:ext uri="{BB962C8B-B14F-4D97-AF65-F5344CB8AC3E}">
        <p14:creationId xmlns:p14="http://schemas.microsoft.com/office/powerpoint/2010/main" val="3421884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r>
              <a:rPr lang="ru-RU" dirty="0" smtClean="0"/>
              <a:t>Магнитные зеркала, каналы и бутылки для холодных нейтронов</a:t>
            </a:r>
          </a:p>
          <a:p>
            <a:r>
              <a:rPr lang="ru-RU" dirty="0" smtClean="0"/>
              <a:t>В.В. Владимирский ЖЕТФ т.39(4),</a:t>
            </a:r>
            <a:r>
              <a:rPr lang="ru-RU" baseline="0" dirty="0" smtClean="0"/>
              <a:t> 1062, 1960</a:t>
            </a:r>
          </a:p>
          <a:p>
            <a:r>
              <a:rPr lang="ru-RU" baseline="0" dirty="0" smtClean="0"/>
              <a:t>Хранение УХН в сосуде с магнитной стенкой</a:t>
            </a:r>
          </a:p>
          <a:p>
            <a:r>
              <a:rPr lang="ru-RU" baseline="0" dirty="0" smtClean="0"/>
              <a:t>Ю.Ю. </a:t>
            </a:r>
            <a:r>
              <a:rPr lang="ru-RU" baseline="0" dirty="0" err="1" smtClean="0"/>
              <a:t>Косвинцев</a:t>
            </a:r>
            <a:r>
              <a:rPr lang="ru-RU" baseline="0" dirty="0" smtClean="0"/>
              <a:t>, Ю.А. Кушнир, В.И. Морозов </a:t>
            </a:r>
          </a:p>
          <a:p>
            <a:r>
              <a:rPr lang="ru-RU" baseline="0" dirty="0" smtClean="0"/>
              <a:t>Письма ЖЭТФ, т. 23(2), 135, (1976)</a:t>
            </a:r>
          </a:p>
          <a:p>
            <a:r>
              <a:rPr lang="ru-RU" dirty="0" smtClean="0"/>
              <a:t>Токовые</a:t>
            </a:r>
            <a:r>
              <a:rPr lang="ru-RU" baseline="0" dirty="0" smtClean="0"/>
              <a:t> системы</a:t>
            </a:r>
          </a:p>
          <a:p>
            <a:r>
              <a:rPr lang="ru-RU" baseline="0" dirty="0" err="1" smtClean="0"/>
              <a:t>Сверрхпроводящие</a:t>
            </a:r>
            <a:endParaRPr lang="ru-RU" baseline="0" dirty="0" smtClean="0"/>
          </a:p>
          <a:p>
            <a:r>
              <a:rPr lang="ru-RU" baseline="0" dirty="0" smtClean="0"/>
              <a:t>Постоянные магниты</a:t>
            </a:r>
          </a:p>
          <a:p>
            <a:r>
              <a:rPr lang="en-US" baseline="0" dirty="0" smtClean="0"/>
              <a:t>S.N. </a:t>
            </a:r>
            <a:r>
              <a:rPr lang="en-US" baseline="0" dirty="0" err="1" smtClean="0"/>
              <a:t>Dozbosuk</a:t>
            </a:r>
            <a:r>
              <a:rPr lang="en-US" baseline="0" dirty="0" smtClean="0"/>
              <a:t> et. al., J. Res. Natl. Inst. Stand. Technol. 110, 339, (2005)</a:t>
            </a:r>
            <a:endParaRPr lang="ru-RU" dirty="0"/>
          </a:p>
        </p:txBody>
      </p:sp>
      <p:sp>
        <p:nvSpPr>
          <p:cNvPr id="4" name="Номер слайда 3"/>
          <p:cNvSpPr>
            <a:spLocks noGrp="1"/>
          </p:cNvSpPr>
          <p:nvPr>
            <p:ph type="sldNum" sz="quarter" idx="10"/>
          </p:nvPr>
        </p:nvSpPr>
        <p:spPr/>
        <p:txBody>
          <a:bodyPr/>
          <a:lstStyle/>
          <a:p>
            <a:fld id="{6A26110E-6D5F-4757-9941-C27EC162B0FF}" type="slidenum">
              <a:rPr lang="ru-RU" smtClean="0">
                <a:solidFill>
                  <a:prstClr val="black"/>
                </a:solidFill>
              </a:rPr>
              <a:pPr/>
              <a:t>21</a:t>
            </a:fld>
            <a:endParaRPr lang="ru-RU">
              <a:solidFill>
                <a:prstClr val="black"/>
              </a:solidFill>
            </a:endParaRPr>
          </a:p>
        </p:txBody>
      </p:sp>
    </p:spTree>
    <p:extLst>
      <p:ext uri="{BB962C8B-B14F-4D97-AF65-F5344CB8AC3E}">
        <p14:creationId xmlns:p14="http://schemas.microsoft.com/office/powerpoint/2010/main" val="316140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W=20 kW</a:t>
            </a:r>
          </a:p>
          <a:p>
            <a:r>
              <a:rPr lang="en-US" dirty="0" smtClean="0"/>
              <a:t>Reactor CM-2</a:t>
            </a:r>
          </a:p>
          <a:p>
            <a:r>
              <a:rPr lang="en-US" dirty="0" smtClean="0"/>
              <a:t>First real magnetic</a:t>
            </a:r>
            <a:r>
              <a:rPr lang="en-US" baseline="0" dirty="0" smtClean="0"/>
              <a:t> trap</a:t>
            </a:r>
          </a:p>
          <a:p>
            <a:r>
              <a:rPr lang="en-US" baseline="0" dirty="0" err="1" smtClean="0"/>
              <a:t>Kosvintsev</a:t>
            </a:r>
            <a:r>
              <a:rPr lang="en-US" baseline="0" dirty="0" smtClean="0"/>
              <a:t> </a:t>
            </a:r>
            <a:r>
              <a:rPr lang="en-US" baseline="0" dirty="0" err="1" smtClean="0"/>
              <a:t>Yu.Yu</a:t>
            </a:r>
            <a:r>
              <a:rPr lang="en-US" baseline="0" dirty="0" smtClean="0"/>
              <a:t>., </a:t>
            </a:r>
            <a:r>
              <a:rPr lang="en-US" baseline="0" dirty="0" err="1" smtClean="0"/>
              <a:t>Kushnir</a:t>
            </a:r>
            <a:r>
              <a:rPr lang="en-US" baseline="0" dirty="0" smtClean="0"/>
              <a:t> </a:t>
            </a:r>
            <a:r>
              <a:rPr lang="en-US" baseline="0" dirty="0" err="1" smtClean="0"/>
              <a:t>Yu.A</a:t>
            </a:r>
            <a:r>
              <a:rPr lang="en-US" baseline="0" dirty="0" smtClean="0"/>
              <a:t>., </a:t>
            </a:r>
            <a:r>
              <a:rPr lang="en-US" baseline="0" dirty="0" err="1" smtClean="0"/>
              <a:t>Morozov</a:t>
            </a:r>
            <a:r>
              <a:rPr lang="en-US" baseline="0" dirty="0" smtClean="0"/>
              <a:t> V.I., </a:t>
            </a:r>
            <a:r>
              <a:rPr lang="en-US" baseline="0" dirty="0" err="1" smtClean="0"/>
              <a:t>Plotnikov</a:t>
            </a:r>
            <a:r>
              <a:rPr lang="en-US" baseline="0" dirty="0" smtClean="0"/>
              <a:t> I.A. Experiment on neutron storage in a </a:t>
            </a:r>
            <a:r>
              <a:rPr lang="en-US" baseline="0" dirty="0" err="1" smtClean="0"/>
              <a:t>magnetictrap</a:t>
            </a:r>
            <a:endParaRPr lang="ru-RU" dirty="0"/>
          </a:p>
        </p:txBody>
      </p:sp>
      <p:sp>
        <p:nvSpPr>
          <p:cNvPr id="4" name="Номер слайда 3"/>
          <p:cNvSpPr>
            <a:spLocks noGrp="1"/>
          </p:cNvSpPr>
          <p:nvPr>
            <p:ph type="sldNum" sz="quarter" idx="10"/>
          </p:nvPr>
        </p:nvSpPr>
        <p:spPr/>
        <p:txBody>
          <a:bodyPr/>
          <a:lstStyle/>
          <a:p>
            <a:fld id="{698E7205-ECC0-4E23-8145-8F7A85F79268}" type="slidenum">
              <a:rPr lang="ru-RU" smtClean="0"/>
              <a:t>22</a:t>
            </a:fld>
            <a:endParaRPr lang="ru-RU"/>
          </a:p>
        </p:txBody>
      </p:sp>
    </p:spTree>
    <p:extLst>
      <p:ext uri="{BB962C8B-B14F-4D97-AF65-F5344CB8AC3E}">
        <p14:creationId xmlns:p14="http://schemas.microsoft.com/office/powerpoint/2010/main" val="1251727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B8E2A-2366-455D-BE9F-E6535EA4920E}" type="slidenum">
              <a:rPr lang="ru-RU"/>
              <a:pPr/>
              <a:t>23</a:t>
            </a:fld>
            <a:endParaRPr lang="ru-RU"/>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ru-RU">
                <a:sym typeface="Mathematica1" pitchFamily="2" charset="2"/>
              </a:rPr>
              <a:t></a:t>
            </a:r>
            <a:r>
              <a:rPr lang="en-US">
                <a:sym typeface="Mathematica1" pitchFamily="2" charset="2"/>
              </a:rPr>
              <a:t>=87710 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702C1E03-B52A-4E3F-A5C8-5092B3C952BC}" type="datetimeFigureOut">
              <a:rPr lang="ru-RU" smtClean="0"/>
              <a:t>30.05.2023</a:t>
            </a:fld>
            <a:endParaRPr lang="ru-RU"/>
          </a:p>
        </p:txBody>
      </p:sp>
      <p:sp>
        <p:nvSpPr>
          <p:cNvPr id="8" name="Slide Number Placeholder 7"/>
          <p:cNvSpPr>
            <a:spLocks noGrp="1"/>
          </p:cNvSpPr>
          <p:nvPr>
            <p:ph type="sldNum" sz="quarter" idx="11"/>
          </p:nvPr>
        </p:nvSpPr>
        <p:spPr/>
        <p:txBody>
          <a:bodyPr/>
          <a:lstStyle/>
          <a:p>
            <a:fld id="{239598F6-2032-4C74-AF80-3C7D1473B275}"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02C1E03-B52A-4E3F-A5C8-5092B3C952BC}" type="datetimeFigureOut">
              <a:rPr lang="ru-RU" smtClean="0"/>
              <a:t>30.05.2023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9598F6-2032-4C74-AF80-3C7D1473B27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02C1E03-B52A-4E3F-A5C8-5092B3C952BC}" type="datetimeFigureOut">
              <a:rPr lang="ru-RU" smtClean="0"/>
              <a:t>30.05.2023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9598F6-2032-4C74-AF80-3C7D1473B27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702C1E03-B52A-4E3F-A5C8-5092B3C952BC}" type="datetimeFigureOut">
              <a:rPr lang="ru-RU" smtClean="0"/>
              <a:t>30.05.2023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9598F6-2032-4C74-AF80-3C7D1473B27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02C1E03-B52A-4E3F-A5C8-5092B3C952BC}" type="datetimeFigureOut">
              <a:rPr lang="ru-RU" smtClean="0"/>
              <a:t>30.05.2023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9598F6-2032-4C74-AF80-3C7D1473B275}"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702C1E03-B52A-4E3F-A5C8-5092B3C952BC}" type="datetimeFigureOut">
              <a:rPr lang="ru-RU" smtClean="0"/>
              <a:t>30.05.2023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9598F6-2032-4C74-AF80-3C7D1473B275}"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702C1E03-B52A-4E3F-A5C8-5092B3C952BC}" type="datetimeFigureOut">
              <a:rPr lang="ru-RU" smtClean="0"/>
              <a:t>30.05.2023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39598F6-2032-4C74-AF80-3C7D1473B275}"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02C1E03-B52A-4E3F-A5C8-5092B3C952BC}" type="datetimeFigureOut">
              <a:rPr lang="ru-RU" smtClean="0"/>
              <a:t>30.05.2023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39598F6-2032-4C74-AF80-3C7D1473B27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C1E03-B52A-4E3F-A5C8-5092B3C952BC}" type="datetimeFigureOut">
              <a:rPr lang="ru-RU" smtClean="0"/>
              <a:t>30.05.2023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39598F6-2032-4C74-AF80-3C7D1473B27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02C1E03-B52A-4E3F-A5C8-5092B3C952BC}" type="datetimeFigureOut">
              <a:rPr lang="ru-RU" smtClean="0"/>
              <a:t>30.05.2023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9598F6-2032-4C74-AF80-3C7D1473B27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02C1E03-B52A-4E3F-A5C8-5092B3C952BC}" type="datetimeFigureOut">
              <a:rPr lang="ru-RU" smtClean="0"/>
              <a:t>30.05.2023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9598F6-2032-4C74-AF80-3C7D1473B27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02C1E03-B52A-4E3F-A5C8-5092B3C952BC}" type="datetimeFigureOut">
              <a:rPr lang="ru-RU" smtClean="0"/>
              <a:t>30.05.2023</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39598F6-2032-4C74-AF80-3C7D1473B275}"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rxiv.org/abs/2010.04180"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inspirehep.net/literature/1253590" TargetMode="External"/><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1.png"/><Relationship Id="rId5" Type="http://schemas.openxmlformats.org/officeDocument/2006/relationships/image" Target="../media/image40.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wmf"/><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0.wmf"/><Relationship Id="rId5" Type="http://schemas.openxmlformats.org/officeDocument/2006/relationships/image" Target="../media/image49.wmf"/><Relationship Id="rId10" Type="http://schemas.openxmlformats.org/officeDocument/2006/relationships/image" Target="../media/image54.png"/><Relationship Id="rId4" Type="http://schemas.openxmlformats.org/officeDocument/2006/relationships/image" Target="../media/image48.wmf"/><Relationship Id="rId9"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7.png"/><Relationship Id="rId4" Type="http://schemas.openxmlformats.org/officeDocument/2006/relationships/image" Target="../media/image76.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7.xml"/><Relationship Id="rId7" Type="http://schemas.openxmlformats.org/officeDocument/2006/relationships/image" Target="../media/image7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8.wmf"/><Relationship Id="rId10" Type="http://schemas.openxmlformats.org/officeDocument/2006/relationships/image" Target="../media/image81.png"/><Relationship Id="rId4" Type="http://schemas.openxmlformats.org/officeDocument/2006/relationships/oleObject" Target="../embeddings/oleObject3.bin"/><Relationship Id="rId9" Type="http://schemas.openxmlformats.org/officeDocument/2006/relationships/image" Target="../media/image80.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86.wmf"/><Relationship Id="rId18" Type="http://schemas.openxmlformats.org/officeDocument/2006/relationships/image" Target="../media/image440.png"/><Relationship Id="rId3" Type="http://schemas.openxmlformats.org/officeDocument/2006/relationships/notesSlide" Target="../notesSlides/notesSlide18.xml"/><Relationship Id="rId7" Type="http://schemas.openxmlformats.org/officeDocument/2006/relationships/image" Target="../media/image83.wmf"/><Relationship Id="rId12" Type="http://schemas.openxmlformats.org/officeDocument/2006/relationships/oleObject" Target="../embeddings/oleObject10.bin"/><Relationship Id="rId17" Type="http://schemas.openxmlformats.org/officeDocument/2006/relationships/image" Target="../media/image88.wmf"/><Relationship Id="rId2" Type="http://schemas.openxmlformats.org/officeDocument/2006/relationships/slideLayout" Target="../slideLayouts/slideLayout6.xml"/><Relationship Id="rId16" Type="http://schemas.openxmlformats.org/officeDocument/2006/relationships/oleObject" Target="../embeddings/oleObject12.bin"/><Relationship Id="rId20" Type="http://schemas.openxmlformats.org/officeDocument/2006/relationships/image" Target="../media/image480.png"/><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85.wmf"/><Relationship Id="rId5" Type="http://schemas.openxmlformats.org/officeDocument/2006/relationships/image" Target="../media/image82.wmf"/><Relationship Id="rId15" Type="http://schemas.openxmlformats.org/officeDocument/2006/relationships/image" Target="../media/image87.wmf"/><Relationship Id="rId10" Type="http://schemas.openxmlformats.org/officeDocument/2006/relationships/oleObject" Target="../embeddings/oleObject9.bin"/><Relationship Id="rId19" Type="http://schemas.openxmlformats.org/officeDocument/2006/relationships/image" Target="../media/image89.emf"/><Relationship Id="rId4" Type="http://schemas.openxmlformats.org/officeDocument/2006/relationships/oleObject" Target="../embeddings/oleObject6.bin"/><Relationship Id="rId9" Type="http://schemas.openxmlformats.org/officeDocument/2006/relationships/image" Target="../media/image84.wmf"/><Relationship Id="rId14" Type="http://schemas.openxmlformats.org/officeDocument/2006/relationships/oleObject" Target="../embeddings/oleObject11.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91.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90.wmf"/><Relationship Id="rId4" Type="http://schemas.openxmlformats.org/officeDocument/2006/relationships/oleObject" Target="../embeddings/oleObject13.bin"/></Relationships>
</file>

<file path=ppt/slides/_rels/slide4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97.png"/><Relationship Id="rId4" Type="http://schemas.openxmlformats.org/officeDocument/2006/relationships/image" Target="../media/image96.png"/></Relationships>
</file>

<file path=ppt/slides/_rels/slide5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53.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5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hyperlink" Target="http://elementy.ru/images/news/neutron_lifetime_2_861.png"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8170" y="2564904"/>
            <a:ext cx="7772400" cy="1254001"/>
          </a:xfrm>
          <a:solidFill>
            <a:srgbClr val="FFFF00"/>
          </a:solidFill>
        </p:spPr>
        <p:txBody>
          <a:bodyPr/>
          <a:lstStyle/>
          <a:p>
            <a:r>
              <a:rPr lang="en-US" sz="3600" dirty="0" smtClean="0"/>
              <a:t>“</a:t>
            </a:r>
            <a:r>
              <a:rPr lang="en-GB" sz="3600" i="1" dirty="0">
                <a:effectLst/>
              </a:rPr>
              <a:t>Neutron lifetime measurements: status </a:t>
            </a:r>
            <a:r>
              <a:rPr lang="en-GB" sz="3600" i="1" dirty="0" smtClean="0">
                <a:effectLst/>
              </a:rPr>
              <a:t>and prospects</a:t>
            </a:r>
            <a:r>
              <a:rPr lang="en-US" sz="3600" dirty="0" smtClean="0"/>
              <a:t>”</a:t>
            </a:r>
            <a:endParaRPr lang="ru-RU" sz="3600" dirty="0"/>
          </a:p>
        </p:txBody>
      </p:sp>
      <p:sp>
        <p:nvSpPr>
          <p:cNvPr id="3" name="Подзаголовок 2"/>
          <p:cNvSpPr>
            <a:spLocks noGrp="1"/>
          </p:cNvSpPr>
          <p:nvPr>
            <p:ph type="subTitle" idx="1"/>
          </p:nvPr>
        </p:nvSpPr>
        <p:spPr>
          <a:xfrm>
            <a:off x="513256" y="4365104"/>
            <a:ext cx="8307216" cy="1584176"/>
          </a:xfrm>
        </p:spPr>
        <p:txBody>
          <a:bodyPr>
            <a:normAutofit/>
          </a:bodyPr>
          <a:lstStyle/>
          <a:p>
            <a:r>
              <a:rPr lang="en-US" sz="2000" dirty="0">
                <a:solidFill>
                  <a:srgbClr val="FF0000"/>
                </a:solidFill>
              </a:rPr>
              <a:t>Victor </a:t>
            </a:r>
            <a:r>
              <a:rPr lang="en-US" sz="2000" dirty="0" err="1" smtClean="0">
                <a:solidFill>
                  <a:srgbClr val="FF0000"/>
                </a:solidFill>
              </a:rPr>
              <a:t>Ezhov</a:t>
            </a:r>
            <a:r>
              <a:rPr lang="en-US" sz="2000" dirty="0" smtClean="0">
                <a:solidFill>
                  <a:srgbClr val="FF0000"/>
                </a:solidFill>
              </a:rPr>
              <a:t>, </a:t>
            </a:r>
          </a:p>
          <a:p>
            <a:r>
              <a:rPr lang="en-US" sz="1600" dirty="0" smtClean="0">
                <a:solidFill>
                  <a:srgbClr val="444444"/>
                </a:solidFill>
                <a:latin typeface="helveticaneuecyr-roman-webfont"/>
              </a:rPr>
              <a:t>NRC </a:t>
            </a:r>
            <a:r>
              <a:rPr lang="en-US" sz="1600" dirty="0">
                <a:solidFill>
                  <a:srgbClr val="444444"/>
                </a:solidFill>
                <a:latin typeface="helveticaneuecyr-roman-webfont"/>
              </a:rPr>
              <a:t>«</a:t>
            </a:r>
            <a:r>
              <a:rPr lang="en-US" sz="1600" dirty="0" err="1">
                <a:solidFill>
                  <a:srgbClr val="444444"/>
                </a:solidFill>
                <a:latin typeface="helveticaneuecyr-roman-webfont"/>
              </a:rPr>
              <a:t>Kurchatov</a:t>
            </a:r>
            <a:r>
              <a:rPr lang="en-US" sz="1600" dirty="0">
                <a:solidFill>
                  <a:srgbClr val="444444"/>
                </a:solidFill>
                <a:latin typeface="helveticaneuecyr-roman-webfont"/>
              </a:rPr>
              <a:t> Institute» - </a:t>
            </a:r>
            <a:r>
              <a:rPr lang="en-US" sz="1600" dirty="0" smtClean="0">
                <a:solidFill>
                  <a:srgbClr val="444444"/>
                </a:solidFill>
                <a:latin typeface="helveticaneuecyr-roman-webfont"/>
              </a:rPr>
              <a:t>PNPI </a:t>
            </a:r>
          </a:p>
          <a:p>
            <a:r>
              <a:rPr lang="en-US" sz="2000" dirty="0" smtClean="0"/>
              <a:t>8</a:t>
            </a:r>
            <a:r>
              <a:rPr lang="en-US" sz="2000" dirty="0" smtClean="0"/>
              <a:t>.06.2023</a:t>
            </a:r>
            <a:endParaRPr lang="ru-RU" sz="2000" dirty="0"/>
          </a:p>
        </p:txBody>
      </p:sp>
      <p:pic>
        <p:nvPicPr>
          <p:cNvPr id="1027" name="Picture 3" descr="C:\Users\Ежов В Ф\Downloads\Логотип ПИЯФ анг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256" y="64530"/>
            <a:ext cx="7163176" cy="106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281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457200" y="0"/>
            <a:ext cx="8229600" cy="8001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GB" sz="2800" smtClean="0"/>
              <a:t>Nucleosynthesis</a:t>
            </a:r>
            <a:endParaRPr lang="ru-RU" sz="2800" dirty="0"/>
          </a:p>
        </p:txBody>
      </p:sp>
      <p:pic>
        <p:nvPicPr>
          <p:cNvPr id="9"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13" y="4517702"/>
            <a:ext cx="8593013"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4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42" y="980728"/>
            <a:ext cx="80486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49"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42" y="2290217"/>
            <a:ext cx="588645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829" y="3403501"/>
            <a:ext cx="3230968"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739" y="3789040"/>
            <a:ext cx="2867795"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22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619472"/>
          </a:xfrm>
        </p:spPr>
        <p:txBody>
          <a:bodyPr/>
          <a:lstStyle/>
          <a:p>
            <a:r>
              <a:rPr lang="en-GB" sz="2800" dirty="0"/>
              <a:t>Nucleosynthesis</a:t>
            </a:r>
            <a:endParaRPr lang="ru-RU" sz="2800" dirty="0"/>
          </a:p>
        </p:txBody>
      </p:sp>
      <p:sp>
        <p:nvSpPr>
          <p:cNvPr id="3" name="Прямоугольник 2"/>
          <p:cNvSpPr/>
          <p:nvPr/>
        </p:nvSpPr>
        <p:spPr>
          <a:xfrm>
            <a:off x="179512" y="2016095"/>
            <a:ext cx="8856984" cy="1815882"/>
          </a:xfrm>
          <a:prstGeom prst="rect">
            <a:avLst/>
          </a:prstGeom>
        </p:spPr>
        <p:txBody>
          <a:bodyPr wrap="square">
            <a:spAutoFit/>
          </a:bodyPr>
          <a:lstStyle/>
          <a:p>
            <a:endParaRPr lang="en-GB" sz="1600" dirty="0" smtClean="0"/>
          </a:p>
          <a:p>
            <a:r>
              <a:rPr lang="en-GB" sz="1600" dirty="0" smtClean="0"/>
              <a:t>After </a:t>
            </a:r>
            <a:r>
              <a:rPr lang="en-GB" sz="1600" dirty="0"/>
              <a:t>the neutron freeze-out</a:t>
            </a:r>
            <a:r>
              <a:rPr lang="en-GB" sz="1600" dirty="0" smtClean="0"/>
              <a:t>, proton number </a:t>
            </a:r>
            <a:r>
              <a:rPr lang="en-GB" sz="1600" dirty="0"/>
              <a:t>does not change while neutrons can decay</a:t>
            </a:r>
          </a:p>
          <a:p>
            <a:r>
              <a:rPr lang="en-GB" sz="1600" dirty="0"/>
              <a:t>with a lifetime n</a:t>
            </a:r>
            <a:r>
              <a:rPr lang="en-GB" sz="1600" dirty="0" smtClean="0"/>
              <a:t>.               </a:t>
            </a:r>
          </a:p>
          <a:p>
            <a:r>
              <a:rPr lang="en-GB" sz="1600" dirty="0" smtClean="0"/>
              <a:t> </a:t>
            </a:r>
            <a:r>
              <a:rPr lang="en-GB" sz="1600" dirty="0"/>
              <a:t>As the temperature further cools</a:t>
            </a:r>
            <a:r>
              <a:rPr lang="en-GB" sz="1600" dirty="0" smtClean="0"/>
              <a:t>, protons </a:t>
            </a:r>
            <a:r>
              <a:rPr lang="en-GB" sz="1600" dirty="0"/>
              <a:t>and the remaining neutrons bind into </a:t>
            </a:r>
            <a:r>
              <a:rPr lang="en-GB" sz="1600" dirty="0" smtClean="0"/>
              <a:t>deuterium via </a:t>
            </a:r>
            <a:r>
              <a:rPr lang="en-GB" sz="1600" dirty="0"/>
              <a:t>the reaction </a:t>
            </a:r>
            <a:r>
              <a:rPr lang="en-GB" sz="1600" dirty="0" smtClean="0"/>
              <a:t> </a:t>
            </a:r>
          </a:p>
          <a:p>
            <a:endParaRPr lang="en-GB" sz="1600" dirty="0"/>
          </a:p>
          <a:p>
            <a:r>
              <a:rPr lang="en-GB" sz="1600" dirty="0" smtClean="0"/>
              <a:t>Nucleosynthesis starts with </a:t>
            </a:r>
            <a:r>
              <a:rPr lang="en-GB" sz="1600" dirty="0"/>
              <a:t>the formation of deuterium </a:t>
            </a:r>
            <a:r>
              <a:rPr lang="en-GB" sz="1600" dirty="0" smtClean="0"/>
              <a:t>and helium-4 at </a:t>
            </a:r>
            <a:r>
              <a:rPr lang="en-GB" sz="1600" dirty="0"/>
              <a:t>T</a:t>
            </a:r>
            <a:r>
              <a:rPr lang="en-GB" sz="1600" baseline="-25000" dirty="0"/>
              <a:t>NS</a:t>
            </a:r>
            <a:r>
              <a:rPr lang="en-GB" sz="1600" dirty="0"/>
              <a:t>  </a:t>
            </a:r>
            <a:r>
              <a:rPr lang="en-GB" sz="1600" dirty="0" smtClean="0">
                <a:latin typeface="Times New Roman"/>
                <a:cs typeface="Times New Roman"/>
              </a:rPr>
              <a:t>≈ </a:t>
            </a:r>
            <a:r>
              <a:rPr lang="en-GB" sz="1600" dirty="0" smtClean="0"/>
              <a:t>100 </a:t>
            </a:r>
            <a:r>
              <a:rPr lang="en-GB" sz="1600" dirty="0" err="1"/>
              <a:t>keV</a:t>
            </a:r>
            <a:endParaRPr lang="ru-RU" sz="1600" dirty="0"/>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169532"/>
            <a:ext cx="1367780" cy="20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005064"/>
            <a:ext cx="36385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523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96752"/>
          </a:xfrm>
        </p:spPr>
        <p:txBody>
          <a:bodyPr/>
          <a:lstStyle/>
          <a:p>
            <a:pPr>
              <a:lnSpc>
                <a:spcPct val="100000"/>
              </a:lnSpc>
            </a:pPr>
            <a:r>
              <a:rPr lang="en-GB" sz="2800" dirty="0"/>
              <a:t>Recent Primordial Helium Abundance </a:t>
            </a:r>
            <a:r>
              <a:rPr lang="en-GB" sz="2800" dirty="0" smtClean="0"/>
              <a:t/>
            </a:r>
            <a:br>
              <a:rPr lang="en-GB" sz="2800" dirty="0" smtClean="0"/>
            </a:br>
            <a:r>
              <a:rPr lang="en-GB" sz="2800" dirty="0" smtClean="0"/>
              <a:t>Results from </a:t>
            </a:r>
            <a:r>
              <a:rPr lang="en-GB" sz="2800" dirty="0"/>
              <a:t>low metallicity </a:t>
            </a:r>
            <a:r>
              <a:rPr lang="en-GB" sz="2800" dirty="0" smtClean="0"/>
              <a:t>galaxies</a:t>
            </a:r>
            <a:endParaRPr lang="ru-RU" sz="2800" dirty="0"/>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927"/>
          <a:stretch/>
        </p:blipFill>
        <p:spPr bwMode="auto">
          <a:xfrm>
            <a:off x="17909" y="1967751"/>
            <a:ext cx="918210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187624" y="6428531"/>
            <a:ext cx="2326278" cy="276999"/>
          </a:xfrm>
          <a:prstGeom prst="rect">
            <a:avLst/>
          </a:prstGeom>
        </p:spPr>
        <p:txBody>
          <a:bodyPr wrap="none">
            <a:spAutoFit/>
          </a:bodyPr>
          <a:lstStyle/>
          <a:p>
            <a:r>
              <a:rPr lang="en-GB" sz="1200" u="sng" dirty="0">
                <a:hlinkClick r:id="rId3"/>
              </a:rPr>
              <a:t>arXiv:2010.04180</a:t>
            </a:r>
            <a:r>
              <a:rPr lang="en-GB" sz="1200" b="1" dirty="0"/>
              <a:t> [astro-ph.CO]</a:t>
            </a:r>
            <a:endParaRPr lang="ru-RU" sz="1200" dirty="0"/>
          </a:p>
        </p:txBody>
      </p:sp>
      <p:sp>
        <p:nvSpPr>
          <p:cNvPr id="4" name="Прямоугольник 3"/>
          <p:cNvSpPr/>
          <p:nvPr/>
        </p:nvSpPr>
        <p:spPr>
          <a:xfrm>
            <a:off x="107504" y="1340768"/>
            <a:ext cx="8640960" cy="646331"/>
          </a:xfrm>
          <a:prstGeom prst="rect">
            <a:avLst/>
          </a:prstGeom>
        </p:spPr>
        <p:txBody>
          <a:bodyPr wrap="square">
            <a:spAutoFit/>
          </a:bodyPr>
          <a:lstStyle/>
          <a:p>
            <a:r>
              <a:rPr lang="en-GB" dirty="0"/>
              <a:t>In astronomy, metallicity is the abundance of elements present in an object that are heavier than hydrogen and helium.</a:t>
            </a:r>
            <a:endParaRPr lang="ru-RU" dirty="0"/>
          </a:p>
        </p:txBody>
      </p:sp>
      <p:sp>
        <p:nvSpPr>
          <p:cNvPr id="3" name="Прямоугольник 2"/>
          <p:cNvSpPr/>
          <p:nvPr/>
        </p:nvSpPr>
        <p:spPr>
          <a:xfrm>
            <a:off x="3995936" y="5874533"/>
            <a:ext cx="6390456" cy="369332"/>
          </a:xfrm>
          <a:prstGeom prst="rect">
            <a:avLst/>
          </a:prstGeom>
        </p:spPr>
        <p:txBody>
          <a:bodyPr wrap="square">
            <a:spAutoFit/>
          </a:bodyPr>
          <a:lstStyle/>
          <a:p>
            <a:r>
              <a:rPr lang="en-GB" dirty="0" smtClean="0"/>
              <a:t>cosmic </a:t>
            </a:r>
            <a:r>
              <a:rPr lang="en-GB" dirty="0"/>
              <a:t>microwave background (CMB)</a:t>
            </a:r>
            <a:endParaRPr lang="ru-RU" dirty="0"/>
          </a:p>
        </p:txBody>
      </p:sp>
      <p:sp>
        <p:nvSpPr>
          <p:cNvPr id="7" name="Прямоугольник 6"/>
          <p:cNvSpPr/>
          <p:nvPr/>
        </p:nvSpPr>
        <p:spPr>
          <a:xfrm>
            <a:off x="3995936" y="5546281"/>
            <a:ext cx="6185867" cy="369332"/>
          </a:xfrm>
          <a:prstGeom prst="rect">
            <a:avLst/>
          </a:prstGeom>
        </p:spPr>
        <p:txBody>
          <a:bodyPr wrap="square">
            <a:spAutoFit/>
          </a:bodyPr>
          <a:lstStyle/>
          <a:p>
            <a:r>
              <a:rPr lang="en-GB" dirty="0"/>
              <a:t>extremely </a:t>
            </a:r>
            <a:r>
              <a:rPr lang="en-GB" dirty="0" smtClean="0"/>
              <a:t>metal-poor galaxies </a:t>
            </a:r>
            <a:r>
              <a:rPr lang="en-GB" dirty="0"/>
              <a:t>(EMPGs)</a:t>
            </a:r>
            <a:endParaRPr lang="ru-RU" dirty="0"/>
          </a:p>
        </p:txBody>
      </p:sp>
      <p:sp>
        <p:nvSpPr>
          <p:cNvPr id="8" name="Прямоугольник 7"/>
          <p:cNvSpPr/>
          <p:nvPr/>
        </p:nvSpPr>
        <p:spPr>
          <a:xfrm>
            <a:off x="3923928" y="6243865"/>
            <a:ext cx="4572000" cy="369332"/>
          </a:xfrm>
          <a:prstGeom prst="rect">
            <a:avLst/>
          </a:prstGeom>
        </p:spPr>
        <p:txBody>
          <a:bodyPr>
            <a:spAutoFit/>
          </a:bodyPr>
          <a:lstStyle/>
          <a:p>
            <a:r>
              <a:rPr lang="en-GB" dirty="0"/>
              <a:t>Big Bang </a:t>
            </a:r>
            <a:r>
              <a:rPr lang="en-GB" dirty="0" err="1" smtClean="0"/>
              <a:t>Nucleosynthsis</a:t>
            </a:r>
            <a:r>
              <a:rPr lang="en-GB" dirty="0" smtClean="0"/>
              <a:t> </a:t>
            </a:r>
            <a:r>
              <a:rPr lang="en-GB" dirty="0"/>
              <a:t>(</a:t>
            </a:r>
            <a:r>
              <a:rPr lang="en-GB" dirty="0" smtClean="0"/>
              <a:t>BBN)</a:t>
            </a:r>
            <a:endParaRPr lang="ru-RU" dirty="0"/>
          </a:p>
        </p:txBody>
      </p:sp>
    </p:spTree>
    <p:extLst>
      <p:ext uri="{BB962C8B-B14F-4D97-AF65-F5344CB8AC3E}">
        <p14:creationId xmlns:p14="http://schemas.microsoft.com/office/powerpoint/2010/main" val="1528846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7471"/>
          <a:stretch/>
        </p:blipFill>
        <p:spPr bwMode="auto">
          <a:xfrm>
            <a:off x="190203" y="332656"/>
            <a:ext cx="4176464" cy="455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889549" y="5491009"/>
            <a:ext cx="2937022" cy="276999"/>
          </a:xfrm>
          <a:prstGeom prst="rect">
            <a:avLst/>
          </a:prstGeom>
        </p:spPr>
        <p:txBody>
          <a:bodyPr wrap="none">
            <a:spAutoFit/>
          </a:bodyPr>
          <a:lstStyle/>
          <a:p>
            <a:r>
              <a:rPr lang="en-GB" sz="1200" dirty="0"/>
              <a:t>arXiv:2210.12031v1 [hep-</a:t>
            </a:r>
            <a:r>
              <a:rPr lang="en-GB" sz="1200" dirty="0" err="1"/>
              <a:t>ph</a:t>
            </a:r>
            <a:r>
              <a:rPr lang="en-GB" sz="1200" dirty="0"/>
              <a:t>] 21 Oct 2022</a:t>
            </a:r>
            <a:endParaRPr lang="ru-RU" sz="1200" dirty="0"/>
          </a:p>
        </p:txBody>
      </p:sp>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055140"/>
            <a:ext cx="215265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5085184"/>
            <a:ext cx="19907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510458" y="6132955"/>
            <a:ext cx="4572000" cy="276999"/>
          </a:xfrm>
          <a:prstGeom prst="rect">
            <a:avLst/>
          </a:prstGeom>
        </p:spPr>
        <p:txBody>
          <a:bodyPr>
            <a:spAutoFit/>
          </a:bodyPr>
          <a:lstStyle/>
          <a:p>
            <a:r>
              <a:rPr lang="en-GB" sz="1200" dirty="0"/>
              <a:t>A. Matsumoto et al., (2022), arXiv:2203.09617 [</a:t>
            </a:r>
            <a:r>
              <a:rPr lang="en-GB" sz="1200" dirty="0" smtClean="0"/>
              <a:t>astro-ph.CO</a:t>
            </a:r>
            <a:r>
              <a:rPr lang="en-GB" sz="1200" dirty="0"/>
              <a:t>].</a:t>
            </a:r>
            <a:endParaRPr lang="ru-RU" sz="1200" dirty="0"/>
          </a:p>
        </p:txBody>
      </p:sp>
      <p:sp>
        <p:nvSpPr>
          <p:cNvPr id="3" name="Прямоугольник 2"/>
          <p:cNvSpPr/>
          <p:nvPr/>
        </p:nvSpPr>
        <p:spPr>
          <a:xfrm>
            <a:off x="4481686" y="4005064"/>
            <a:ext cx="4572000" cy="1169551"/>
          </a:xfrm>
          <a:prstGeom prst="rect">
            <a:avLst/>
          </a:prstGeom>
        </p:spPr>
        <p:txBody>
          <a:bodyPr>
            <a:spAutoFit/>
          </a:bodyPr>
          <a:lstStyle/>
          <a:p>
            <a:r>
              <a:rPr lang="en-GB" sz="1400" dirty="0" smtClean="0"/>
              <a:t>One </a:t>
            </a:r>
            <a:r>
              <a:rPr lang="en-GB" sz="1400" dirty="0"/>
              <a:t>approach is employed by NACRE II [1] and</a:t>
            </a:r>
          </a:p>
          <a:p>
            <a:r>
              <a:rPr lang="en-GB" sz="1400" dirty="0"/>
              <a:t>used in many BBN analyses, e.g. in [28]. Another </a:t>
            </a:r>
            <a:r>
              <a:rPr lang="en-GB" sz="1400" dirty="0" err="1"/>
              <a:t>ap</a:t>
            </a:r>
            <a:r>
              <a:rPr lang="en-GB" sz="1400" dirty="0"/>
              <a:t>-</a:t>
            </a:r>
          </a:p>
          <a:p>
            <a:r>
              <a:rPr lang="en-GB" sz="1400" dirty="0" err="1"/>
              <a:t>proach</a:t>
            </a:r>
            <a:r>
              <a:rPr lang="en-GB" sz="1400" dirty="0"/>
              <a:t> is to use theoretical calculations as an input for</a:t>
            </a:r>
          </a:p>
          <a:p>
            <a:r>
              <a:rPr lang="en-GB" sz="1400" dirty="0"/>
              <a:t>this temperature dependence. This is used in the BBN</a:t>
            </a:r>
          </a:p>
          <a:p>
            <a:r>
              <a:rPr lang="en-GB" sz="1400" dirty="0"/>
              <a:t>program PRIMAT</a:t>
            </a:r>
            <a:endParaRPr lang="ru-RU" sz="1400" dirty="0"/>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7476" y="908720"/>
            <a:ext cx="4474275" cy="293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211960" y="147990"/>
            <a:ext cx="4172617" cy="369332"/>
          </a:xfrm>
          <a:prstGeom prst="rect">
            <a:avLst/>
          </a:prstGeom>
        </p:spPr>
        <p:txBody>
          <a:bodyPr wrap="none">
            <a:spAutoFit/>
          </a:bodyPr>
          <a:lstStyle/>
          <a:p>
            <a:r>
              <a:rPr lang="en-GB" dirty="0"/>
              <a:t>Recent Primordial Helium Abundance </a:t>
            </a:r>
            <a:endParaRPr lang="ru-RU" dirty="0"/>
          </a:p>
        </p:txBody>
      </p:sp>
    </p:spTree>
    <p:extLst>
      <p:ext uri="{BB962C8B-B14F-4D97-AF65-F5344CB8AC3E}">
        <p14:creationId xmlns:p14="http://schemas.microsoft.com/office/powerpoint/2010/main" val="56681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268760"/>
            <a:ext cx="8229600" cy="1600200"/>
          </a:xfrm>
        </p:spPr>
        <p:txBody>
          <a:bodyPr/>
          <a:lstStyle/>
          <a:p>
            <a:r>
              <a:rPr lang="en-US" sz="2800" dirty="0" smtClean="0"/>
              <a:t>Neutron lifetime experiments</a:t>
            </a:r>
            <a:endParaRPr lang="ru-RU" sz="2800" dirty="0"/>
          </a:p>
        </p:txBody>
      </p:sp>
    </p:spTree>
    <p:extLst>
      <p:ext uri="{BB962C8B-B14F-4D97-AF65-F5344CB8AC3E}">
        <p14:creationId xmlns:p14="http://schemas.microsoft.com/office/powerpoint/2010/main" val="2684131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4294967295"/>
          </p:nvPr>
        </p:nvSpPr>
        <p:spPr>
          <a:xfrm>
            <a:off x="0" y="0"/>
            <a:ext cx="9144000" cy="6858000"/>
          </a:xfrm>
        </p:spPr>
        <p:txBody>
          <a:bodyPr/>
          <a:lstStyle/>
          <a:p>
            <a:pPr marL="609600" indent="-609600">
              <a:buFontTx/>
              <a:buAutoNum type="arabicPeriod"/>
            </a:pPr>
            <a:r>
              <a:rPr lang="en-US" altLang="ru-RU" dirty="0" smtClean="0">
                <a:solidFill>
                  <a:schemeClr val="tx1"/>
                </a:solidFill>
                <a:latin typeface="Times New Roman" panose="02020603050405020304" pitchFamily="18" charset="0"/>
                <a:cs typeface="Times New Roman" panose="02020603050405020304" pitchFamily="18" charset="0"/>
              </a:rPr>
              <a:t>Beam</a:t>
            </a:r>
            <a:r>
              <a:rPr lang="en-US" altLang="ru-RU" b="1" dirty="0" smtClean="0">
                <a:solidFill>
                  <a:schemeClr val="tx1"/>
                </a:solidFill>
                <a:latin typeface="Times New Roman" panose="02020603050405020304" pitchFamily="18" charset="0"/>
                <a:cs typeface="Times New Roman" panose="02020603050405020304" pitchFamily="18" charset="0"/>
              </a:rPr>
              <a:t> </a:t>
            </a:r>
            <a:r>
              <a:rPr lang="en-US" altLang="ru-RU" dirty="0" smtClean="0">
                <a:solidFill>
                  <a:schemeClr val="tx1"/>
                </a:solidFill>
                <a:latin typeface="Times New Roman" panose="02020603050405020304" pitchFamily="18" charset="0"/>
                <a:cs typeface="Times New Roman" panose="02020603050405020304" pitchFamily="18" charset="0"/>
              </a:rPr>
              <a:t>measurements of neutron lifetime</a:t>
            </a:r>
            <a:endParaRPr lang="en-US" altLang="ru-RU" dirty="0">
              <a:solidFill>
                <a:schemeClr val="tx1"/>
              </a:solidFill>
              <a:latin typeface="Times New Roman" panose="02020603050405020304" pitchFamily="18" charset="0"/>
              <a:cs typeface="Times New Roman" panose="02020603050405020304" pitchFamily="18" charset="0"/>
            </a:endParaRPr>
          </a:p>
          <a:p>
            <a:pPr marL="990600" lvl="1" indent="-533400">
              <a:buFontTx/>
              <a:buAutoNum type="arabicPeriod"/>
            </a:pPr>
            <a:endParaRPr lang="ru-RU" altLang="ru-RU" dirty="0"/>
          </a:p>
        </p:txBody>
      </p:sp>
      <p:sp>
        <p:nvSpPr>
          <p:cNvPr id="99335" name="Text Box 7"/>
          <p:cNvSpPr txBox="1">
            <a:spLocks noChangeArrowheads="1"/>
          </p:cNvSpPr>
          <p:nvPr/>
        </p:nvSpPr>
        <p:spPr bwMode="auto">
          <a:xfrm>
            <a:off x="5775325" y="23685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ltLang="ru-RU"/>
          </a:p>
        </p:txBody>
      </p:sp>
      <p:sp>
        <p:nvSpPr>
          <p:cNvPr id="99338" name="Text Box 10"/>
          <p:cNvSpPr txBox="1">
            <a:spLocks noChangeArrowheads="1"/>
          </p:cNvSpPr>
          <p:nvPr/>
        </p:nvSpPr>
        <p:spPr bwMode="auto">
          <a:xfrm>
            <a:off x="1239838"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ltLang="ru-RU"/>
          </a:p>
        </p:txBody>
      </p:sp>
      <p:sp>
        <p:nvSpPr>
          <p:cNvPr id="99340" name="Text Box 12"/>
          <p:cNvSpPr txBox="1">
            <a:spLocks noChangeArrowheads="1"/>
          </p:cNvSpPr>
          <p:nvPr/>
        </p:nvSpPr>
        <p:spPr bwMode="auto">
          <a:xfrm>
            <a:off x="141784" y="3232150"/>
            <a:ext cx="91470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400" dirty="0"/>
              <a:t>2. </a:t>
            </a:r>
            <a:r>
              <a:rPr lang="en-US" altLang="ru-RU" sz="2400" dirty="0">
                <a:latin typeface="Times New Roman" panose="02020603050405020304" pitchFamily="18" charset="0"/>
                <a:cs typeface="Times New Roman" panose="02020603050405020304" pitchFamily="18" charset="0"/>
              </a:rPr>
              <a:t>UCN </a:t>
            </a:r>
            <a:r>
              <a:rPr lang="en-US" altLang="ru-RU" sz="2400" dirty="0" smtClean="0">
                <a:latin typeface="Times New Roman" panose="02020603050405020304" pitchFamily="18" charset="0"/>
                <a:cs typeface="Times New Roman" panose="02020603050405020304" pitchFamily="18" charset="0"/>
              </a:rPr>
              <a:t>storage measurement of </a:t>
            </a:r>
            <a:r>
              <a:rPr lang="en-US" altLang="ru-RU" sz="2400" dirty="0">
                <a:latin typeface="Times New Roman" panose="02020603050405020304" pitchFamily="18" charset="0"/>
                <a:cs typeface="Times New Roman" panose="02020603050405020304" pitchFamily="18" charset="0"/>
              </a:rPr>
              <a:t>neutron </a:t>
            </a:r>
            <a:r>
              <a:rPr lang="en-US" altLang="ru-RU" sz="2400" dirty="0" smtClean="0">
                <a:latin typeface="Times New Roman" panose="02020603050405020304" pitchFamily="18" charset="0"/>
                <a:cs typeface="Times New Roman" panose="02020603050405020304" pitchFamily="18" charset="0"/>
              </a:rPr>
              <a:t>lifetime – </a:t>
            </a:r>
            <a:r>
              <a:rPr lang="en-US" altLang="ru-RU" sz="2400" dirty="0">
                <a:latin typeface="Times New Roman" panose="02020603050405020304" pitchFamily="18" charset="0"/>
                <a:cs typeface="Times New Roman" panose="02020603050405020304" pitchFamily="18" charset="0"/>
              </a:rPr>
              <a:t>relative measurement</a:t>
            </a:r>
            <a:endParaRPr lang="ru-RU" altLang="ru-RU" sz="2400" dirty="0">
              <a:latin typeface="Times New Roman" panose="02020603050405020304" pitchFamily="18" charset="0"/>
              <a:cs typeface="Times New Roman" panose="02020603050405020304" pitchFamily="18" charset="0"/>
            </a:endParaRPr>
          </a:p>
        </p:txBody>
      </p:sp>
      <p:sp>
        <p:nvSpPr>
          <p:cNvPr id="99341" name="Text Box 13"/>
          <p:cNvSpPr txBox="1">
            <a:spLocks noChangeArrowheads="1"/>
          </p:cNvSpPr>
          <p:nvPr/>
        </p:nvSpPr>
        <p:spPr bwMode="auto">
          <a:xfrm>
            <a:off x="473520" y="421213"/>
            <a:ext cx="72158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ru-RU" sz="2400" b="1" dirty="0">
                <a:solidFill>
                  <a:srgbClr val="FF0000"/>
                </a:solidFill>
              </a:rPr>
              <a:t>Accurate measurements of absolute </a:t>
            </a:r>
            <a:r>
              <a:rPr lang="en-US" altLang="ru-RU" sz="2400" b="1" dirty="0" smtClean="0">
                <a:solidFill>
                  <a:srgbClr val="FF0000"/>
                </a:solidFill>
              </a:rPr>
              <a:t>value of</a:t>
            </a:r>
            <a:endParaRPr lang="ru-RU" altLang="ru-RU" sz="2400" b="1" dirty="0">
              <a:solidFill>
                <a:srgbClr val="FF0000"/>
              </a:solidFill>
            </a:endParaRPr>
          </a:p>
          <a:p>
            <a:r>
              <a:rPr lang="en-US" altLang="ru-RU" sz="2400" b="1" dirty="0" smtClean="0">
                <a:solidFill>
                  <a:srgbClr val="FF0000"/>
                </a:solidFill>
              </a:rPr>
              <a:t>neutron flux and collection of decay products</a:t>
            </a:r>
            <a:endParaRPr lang="ru-RU" altLang="ru-RU" sz="2400" b="1" dirty="0">
              <a:solidFill>
                <a:srgbClr val="FF0000"/>
              </a:solidFill>
            </a:endParaRPr>
          </a:p>
        </p:txBody>
      </p:sp>
      <p:sp>
        <p:nvSpPr>
          <p:cNvPr id="99342" name="Text Box 14"/>
          <p:cNvSpPr txBox="1">
            <a:spLocks noChangeArrowheads="1"/>
          </p:cNvSpPr>
          <p:nvPr/>
        </p:nvSpPr>
        <p:spPr bwMode="auto">
          <a:xfrm>
            <a:off x="364329" y="4005064"/>
            <a:ext cx="6587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400" b="1" dirty="0">
                <a:solidFill>
                  <a:srgbClr val="FF0000"/>
                </a:solidFill>
              </a:rPr>
              <a:t>Storage </a:t>
            </a:r>
            <a:r>
              <a:rPr lang="en-US" altLang="ru-RU" sz="2400" b="1" dirty="0" smtClean="0">
                <a:solidFill>
                  <a:srgbClr val="FF0000"/>
                </a:solidFill>
              </a:rPr>
              <a:t>losses will decrease neutron lifetime</a:t>
            </a:r>
            <a:endParaRPr lang="ru-RU" altLang="ru-RU" sz="2400" b="1" dirty="0">
              <a:solidFill>
                <a:srgbClr val="FF0000"/>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755" y="1272520"/>
            <a:ext cx="48958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83568" y="2611110"/>
            <a:ext cx="6197530" cy="369332"/>
          </a:xfrm>
          <a:prstGeom prst="rect">
            <a:avLst/>
          </a:prstGeom>
        </p:spPr>
        <p:txBody>
          <a:bodyPr wrap="none">
            <a:spAutoFit/>
          </a:bodyPr>
          <a:lstStyle/>
          <a:p>
            <a:r>
              <a:rPr lang="en-US" dirty="0" smtClean="0"/>
              <a:t>Unregistered </a:t>
            </a:r>
            <a:r>
              <a:rPr lang="en-US" dirty="0"/>
              <a:t>decay </a:t>
            </a:r>
            <a:r>
              <a:rPr lang="en-US" dirty="0" smtClean="0"/>
              <a:t>products will increase neutron lifetime</a:t>
            </a:r>
            <a:endParaRPr lang="ru-RU" dirty="0"/>
          </a:p>
        </p:txBody>
      </p:sp>
      <p:sp>
        <p:nvSpPr>
          <p:cNvPr id="3" name="Прямоугольник 2"/>
          <p:cNvSpPr/>
          <p:nvPr/>
        </p:nvSpPr>
        <p:spPr>
          <a:xfrm>
            <a:off x="1043608" y="4653136"/>
            <a:ext cx="1622560" cy="369332"/>
          </a:xfrm>
          <a:prstGeom prst="rect">
            <a:avLst/>
          </a:prstGeom>
        </p:spPr>
        <p:txBody>
          <a:bodyPr wrap="none">
            <a:spAutoFit/>
          </a:bodyPr>
          <a:lstStyle/>
          <a:p>
            <a:r>
              <a:rPr lang="en-US" dirty="0">
                <a:solidFill>
                  <a:srgbClr val="002060"/>
                </a:solidFill>
              </a:rPr>
              <a:t>Material traps</a:t>
            </a:r>
            <a:endParaRPr lang="ru-RU" dirty="0">
              <a:solidFill>
                <a:srgbClr val="002060"/>
              </a:solidFill>
            </a:endParaRPr>
          </a:p>
        </p:txBody>
      </p:sp>
      <p:sp>
        <p:nvSpPr>
          <p:cNvPr id="4" name="Прямоугольник 3"/>
          <p:cNvSpPr/>
          <p:nvPr/>
        </p:nvSpPr>
        <p:spPr>
          <a:xfrm>
            <a:off x="6732240" y="4765794"/>
            <a:ext cx="1713931" cy="369332"/>
          </a:xfrm>
          <a:prstGeom prst="rect">
            <a:avLst/>
          </a:prstGeom>
        </p:spPr>
        <p:txBody>
          <a:bodyPr wrap="none">
            <a:spAutoFit/>
          </a:bodyPr>
          <a:lstStyle/>
          <a:p>
            <a:r>
              <a:rPr lang="en-US" dirty="0">
                <a:solidFill>
                  <a:srgbClr val="002060"/>
                </a:solidFill>
              </a:rPr>
              <a:t>Magnetic traps</a:t>
            </a:r>
            <a:endParaRPr lang="ru-RU" dirty="0">
              <a:solidFill>
                <a:srgbClr val="002060"/>
              </a:solidFill>
            </a:endParaRPr>
          </a:p>
        </p:txBody>
      </p:sp>
      <p:sp>
        <p:nvSpPr>
          <p:cNvPr id="5" name="Прямоугольник 4"/>
          <p:cNvSpPr/>
          <p:nvPr/>
        </p:nvSpPr>
        <p:spPr>
          <a:xfrm>
            <a:off x="627326" y="5085184"/>
            <a:ext cx="3488647" cy="369332"/>
          </a:xfrm>
          <a:prstGeom prst="rect">
            <a:avLst/>
          </a:prstGeom>
        </p:spPr>
        <p:txBody>
          <a:bodyPr wrap="none">
            <a:spAutoFit/>
          </a:bodyPr>
          <a:lstStyle/>
          <a:p>
            <a:r>
              <a:rPr lang="en-US" dirty="0" smtClean="0"/>
              <a:t>Collisions </a:t>
            </a:r>
            <a:r>
              <a:rPr lang="en-US" dirty="0"/>
              <a:t>with the </a:t>
            </a:r>
            <a:r>
              <a:rPr lang="en-US" dirty="0" smtClean="0"/>
              <a:t>walls - losses</a:t>
            </a:r>
            <a:endParaRPr lang="ru-RU" dirty="0"/>
          </a:p>
        </p:txBody>
      </p:sp>
      <p:sp>
        <p:nvSpPr>
          <p:cNvPr id="7" name="Стрелка вправо 6"/>
          <p:cNvSpPr/>
          <p:nvPr/>
        </p:nvSpPr>
        <p:spPr>
          <a:xfrm>
            <a:off x="4796917" y="4708144"/>
            <a:ext cx="978408" cy="4846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436096" y="5192776"/>
            <a:ext cx="3564396" cy="646331"/>
          </a:xfrm>
          <a:prstGeom prst="rect">
            <a:avLst/>
          </a:prstGeom>
        </p:spPr>
        <p:txBody>
          <a:bodyPr wrap="square">
            <a:spAutoFit/>
          </a:bodyPr>
          <a:lstStyle/>
          <a:p>
            <a:r>
              <a:rPr lang="en-US" dirty="0" smtClean="0"/>
              <a:t>Neutron </a:t>
            </a:r>
            <a:r>
              <a:rPr lang="en-US" dirty="0"/>
              <a:t>depolarization </a:t>
            </a:r>
            <a:r>
              <a:rPr lang="en-US" dirty="0" smtClean="0"/>
              <a:t>– losses</a:t>
            </a:r>
          </a:p>
          <a:p>
            <a:r>
              <a:rPr lang="en-US" dirty="0" smtClean="0"/>
              <a:t>But these losses can be measured</a:t>
            </a:r>
            <a:endParaRPr lang="en-US" dirty="0"/>
          </a:p>
        </p:txBody>
      </p:sp>
    </p:spTree>
    <p:extLst>
      <p:ext uri="{BB962C8B-B14F-4D97-AF65-F5344CB8AC3E}">
        <p14:creationId xmlns:p14="http://schemas.microsoft.com/office/powerpoint/2010/main" val="1498859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9392"/>
            <a:ext cx="8229600" cy="1600200"/>
          </a:xfrm>
        </p:spPr>
        <p:txBody>
          <a:bodyPr/>
          <a:lstStyle/>
          <a:p>
            <a:endParaRPr lang="ru-RU"/>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71" y="1340768"/>
            <a:ext cx="8281739" cy="4509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6597352"/>
            <a:ext cx="24765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704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lstStyle/>
          <a:p>
            <a:r>
              <a:rPr lang="en-US" sz="2800" dirty="0" smtClean="0"/>
              <a:t>Neutron lifetime PDG</a:t>
            </a:r>
            <a:endParaRPr lang="ru-RU" sz="2800" dirty="0"/>
          </a:p>
        </p:txBody>
      </p:sp>
      <p:pic>
        <p:nvPicPr>
          <p:cNvPr id="22530" name="Picture 2" descr="https://pdglive.lbl.gov/ideograms/S017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332656"/>
            <a:ext cx="6347878" cy="498080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14201" y="5013176"/>
            <a:ext cx="4572000" cy="1754326"/>
          </a:xfrm>
          <a:prstGeom prst="rect">
            <a:avLst/>
          </a:prstGeom>
        </p:spPr>
        <p:txBody>
          <a:bodyPr>
            <a:spAutoFit/>
          </a:bodyPr>
          <a:lstStyle/>
          <a:p>
            <a:r>
              <a:rPr lang="en-GB" dirty="0"/>
              <a:t>We average seven of the best eight measurements, those made with </a:t>
            </a:r>
            <a:r>
              <a:rPr lang="en-GB" dirty="0" err="1"/>
              <a:t>ultracold</a:t>
            </a:r>
            <a:r>
              <a:rPr lang="en-GB" dirty="0"/>
              <a:t> neutrons (UCN's). If we include the one in-beam measurement with a comparable error (</a:t>
            </a:r>
            <a:r>
              <a:rPr lang="en-GB" dirty="0">
                <a:hlinkClick r:id="rId3"/>
              </a:rPr>
              <a:t>YUE 2013 </a:t>
            </a:r>
            <a:r>
              <a:rPr lang="en-GB" dirty="0"/>
              <a:t>), we get 879.6 ±0.8 s, where the scale factor is now 2.0.</a:t>
            </a:r>
            <a:endParaRPr lang="ru-RU" dirty="0"/>
          </a:p>
        </p:txBody>
      </p:sp>
      <p:sp>
        <p:nvSpPr>
          <p:cNvPr id="5" name="Прямоугольник 4"/>
          <p:cNvSpPr/>
          <p:nvPr/>
        </p:nvSpPr>
        <p:spPr>
          <a:xfrm>
            <a:off x="5231160" y="4643844"/>
            <a:ext cx="3888432" cy="369332"/>
          </a:xfrm>
          <a:prstGeom prst="rect">
            <a:avLst/>
          </a:prstGeom>
        </p:spPr>
        <p:txBody>
          <a:bodyPr wrap="square">
            <a:spAutoFit/>
          </a:bodyPr>
          <a:lstStyle/>
          <a:p>
            <a:r>
              <a:rPr lang="el-GR" b="1" dirty="0" smtClean="0">
                <a:solidFill>
                  <a:srgbClr val="000000"/>
                </a:solidFill>
                <a:latin typeface="Times New Roman"/>
                <a:ea typeface="Times New Roman"/>
                <a:sym typeface="Mathematica1"/>
              </a:rPr>
              <a:t>τ</a:t>
            </a:r>
            <a:r>
              <a:rPr lang="en-US" b="1" dirty="0" smtClean="0">
                <a:solidFill>
                  <a:srgbClr val="000000"/>
                </a:solidFill>
                <a:latin typeface="Times New Roman"/>
                <a:ea typeface="Times New Roman"/>
                <a:sym typeface="Mathematica1"/>
              </a:rPr>
              <a:t> = </a:t>
            </a:r>
            <a:r>
              <a:rPr lang="ru-RU" b="1" dirty="0" smtClean="0">
                <a:solidFill>
                  <a:srgbClr val="000000"/>
                </a:solidFill>
                <a:latin typeface="Times New Roman"/>
                <a:ea typeface="Times New Roman"/>
              </a:rPr>
              <a:t>887,7</a:t>
            </a:r>
            <a:r>
              <a:rPr lang="ru-RU" b="1" dirty="0">
                <a:solidFill>
                  <a:srgbClr val="000000"/>
                </a:solidFill>
                <a:latin typeface="Times New Roman"/>
                <a:ea typeface="Times New Roman"/>
              </a:rPr>
              <a:t> ± 1,2 ± 1,9 </a:t>
            </a:r>
            <a:r>
              <a:rPr lang="en-US" b="1" dirty="0" smtClean="0">
                <a:solidFill>
                  <a:srgbClr val="000000"/>
                </a:solidFill>
                <a:latin typeface="Times New Roman"/>
                <a:ea typeface="Times New Roman"/>
              </a:rPr>
              <a:t>s – isn’t included</a:t>
            </a:r>
            <a:endParaRPr lang="ru-RU" dirty="0"/>
          </a:p>
        </p:txBody>
      </p:sp>
    </p:spTree>
    <p:extLst>
      <p:ext uri="{BB962C8B-B14F-4D97-AF65-F5344CB8AC3E}">
        <p14:creationId xmlns:p14="http://schemas.microsoft.com/office/powerpoint/2010/main" val="2422132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764704"/>
          </a:xfrm>
        </p:spPr>
        <p:txBody>
          <a:bodyPr/>
          <a:lstStyle/>
          <a:p>
            <a:r>
              <a:rPr lang="en-US" sz="2800" dirty="0" smtClean="0">
                <a:solidFill>
                  <a:srgbClr val="000000"/>
                </a:solidFill>
                <a:latin typeface="Times New Roman"/>
              </a:rPr>
              <a:t>Possible </a:t>
            </a:r>
            <a:r>
              <a:rPr lang="en-US" sz="2800" dirty="0">
                <a:solidFill>
                  <a:srgbClr val="000000"/>
                </a:solidFill>
                <a:latin typeface="Times New Roman"/>
              </a:rPr>
              <a:t>dark decay channels</a:t>
            </a:r>
            <a:endParaRPr lang="ru-RU" sz="2800" dirty="0"/>
          </a:p>
        </p:txBody>
      </p:sp>
      <p:sp>
        <p:nvSpPr>
          <p:cNvPr id="4" name="Объект 3"/>
          <p:cNvSpPr>
            <a:spLocks noGrp="1"/>
          </p:cNvSpPr>
          <p:nvPr>
            <p:ph idx="1"/>
          </p:nvPr>
        </p:nvSpPr>
        <p:spPr>
          <a:xfrm>
            <a:off x="457200" y="908720"/>
            <a:ext cx="8229600" cy="5217443"/>
          </a:xfrm>
        </p:spPr>
        <p:txBody>
          <a:bodyPr>
            <a:normAutofit/>
          </a:bodyPr>
          <a:lstStyle/>
          <a:p>
            <a:r>
              <a:rPr lang="en-US" dirty="0" smtClean="0">
                <a:solidFill>
                  <a:srgbClr val="000000"/>
                </a:solidFill>
                <a:latin typeface="Times New Roman"/>
              </a:rPr>
              <a:t>Exotic </a:t>
            </a:r>
            <a:r>
              <a:rPr lang="en-US" dirty="0">
                <a:solidFill>
                  <a:srgbClr val="000000"/>
                </a:solidFill>
                <a:latin typeface="Times New Roman"/>
              </a:rPr>
              <a:t>decays that are completely dark, or with the dark fermion accompanied either by visible particles such as </a:t>
            </a:r>
            <a:r>
              <a:rPr lang="en-US" i="1" dirty="0">
                <a:solidFill>
                  <a:srgbClr val="000000"/>
                </a:solidFill>
                <a:latin typeface="Times New Roman"/>
              </a:rPr>
              <a:t>γ </a:t>
            </a:r>
            <a:r>
              <a:rPr lang="en-US" dirty="0">
                <a:solidFill>
                  <a:srgbClr val="000000"/>
                </a:solidFill>
                <a:latin typeface="Times New Roman"/>
              </a:rPr>
              <a:t>or </a:t>
            </a:r>
            <a:r>
              <a:rPr lang="en-US" i="1" dirty="0" err="1">
                <a:solidFill>
                  <a:srgbClr val="000000"/>
                </a:solidFill>
                <a:latin typeface="Times New Roman"/>
              </a:rPr>
              <a:t>e</a:t>
            </a:r>
            <a:r>
              <a:rPr lang="en-US" sz="1400" dirty="0" err="1">
                <a:solidFill>
                  <a:srgbClr val="000000"/>
                </a:solidFill>
                <a:latin typeface="Times New Roman"/>
              </a:rPr>
              <a:t>+</a:t>
            </a:r>
            <a:r>
              <a:rPr lang="en-US" i="1" dirty="0" err="1">
                <a:solidFill>
                  <a:srgbClr val="000000"/>
                </a:solidFill>
                <a:latin typeface="Times New Roman"/>
              </a:rPr>
              <a:t>e</a:t>
            </a:r>
            <a:r>
              <a:rPr lang="en-US" sz="1400" dirty="0">
                <a:solidFill>
                  <a:srgbClr val="000000"/>
                </a:solidFill>
                <a:latin typeface="Times New Roman"/>
              </a:rPr>
              <a:t>– </a:t>
            </a:r>
            <a:r>
              <a:rPr lang="en-US" dirty="0" smtClean="0">
                <a:solidFill>
                  <a:srgbClr val="000000"/>
                </a:solidFill>
                <a:latin typeface="Times New Roman"/>
              </a:rPr>
              <a:t>, </a:t>
            </a:r>
            <a:r>
              <a:rPr lang="en-US" dirty="0">
                <a:solidFill>
                  <a:srgbClr val="000000"/>
                </a:solidFill>
                <a:latin typeface="Times New Roman"/>
              </a:rPr>
              <a:t>or by invisible </a:t>
            </a:r>
            <a:r>
              <a:rPr lang="en-US" dirty="0" smtClean="0">
                <a:solidFill>
                  <a:srgbClr val="000000"/>
                </a:solidFill>
                <a:latin typeface="Times New Roman"/>
              </a:rPr>
              <a:t>pairs </a:t>
            </a:r>
            <a:r>
              <a:rPr lang="en-US" dirty="0">
                <a:solidFill>
                  <a:srgbClr val="000000"/>
                </a:solidFill>
                <a:latin typeface="Times New Roman"/>
              </a:rPr>
              <a:t>or dark </a:t>
            </a:r>
            <a:r>
              <a:rPr lang="en-US" dirty="0" smtClean="0">
                <a:solidFill>
                  <a:srgbClr val="000000"/>
                </a:solidFill>
                <a:latin typeface="Times New Roman"/>
              </a:rPr>
              <a:t>photons. </a:t>
            </a:r>
          </a:p>
          <a:p>
            <a:r>
              <a:rPr lang="en-US" dirty="0" smtClean="0">
                <a:solidFill>
                  <a:srgbClr val="000000"/>
                </a:solidFill>
                <a:latin typeface="Times New Roman"/>
              </a:rPr>
              <a:t>The </a:t>
            </a:r>
            <a:r>
              <a:rPr lang="en-US" dirty="0">
                <a:solidFill>
                  <a:srgbClr val="000000"/>
                </a:solidFill>
                <a:latin typeface="Times New Roman"/>
              </a:rPr>
              <a:t>disappearance of neutrons via neutron mirror-neutron oscillations </a:t>
            </a:r>
            <a:r>
              <a:rPr lang="en-US" dirty="0" smtClean="0">
                <a:solidFill>
                  <a:srgbClr val="000000"/>
                </a:solidFill>
                <a:latin typeface="Times New Roman"/>
              </a:rPr>
              <a:t>and </a:t>
            </a:r>
            <a:r>
              <a:rPr lang="en-US" dirty="0">
                <a:solidFill>
                  <a:srgbClr val="000000"/>
                </a:solidFill>
                <a:latin typeface="Times New Roman"/>
              </a:rPr>
              <a:t>the role of neutron-antineutron oscillations in dark neutron </a:t>
            </a:r>
            <a:r>
              <a:rPr lang="en-US" dirty="0" smtClean="0">
                <a:solidFill>
                  <a:srgbClr val="000000"/>
                </a:solidFill>
                <a:latin typeface="Times New Roman"/>
              </a:rPr>
              <a:t>decay. </a:t>
            </a:r>
          </a:p>
          <a:p>
            <a:r>
              <a:rPr lang="en-US" dirty="0" err="1" smtClean="0">
                <a:solidFill>
                  <a:srgbClr val="000000"/>
                </a:solidFill>
                <a:latin typeface="Times New Roman"/>
              </a:rPr>
              <a:t>Fierz</a:t>
            </a:r>
            <a:r>
              <a:rPr lang="en-US" dirty="0" smtClean="0">
                <a:solidFill>
                  <a:srgbClr val="000000"/>
                </a:solidFill>
                <a:latin typeface="Times New Roman"/>
              </a:rPr>
              <a:t> </a:t>
            </a:r>
            <a:r>
              <a:rPr lang="en-US" dirty="0">
                <a:solidFill>
                  <a:srgbClr val="000000"/>
                </a:solidFill>
                <a:latin typeface="Times New Roman"/>
              </a:rPr>
              <a:t>term of size </a:t>
            </a:r>
            <a:r>
              <a:rPr lang="en-US" i="1" dirty="0">
                <a:solidFill>
                  <a:srgbClr val="000000"/>
                </a:solidFill>
                <a:latin typeface="Times New Roman"/>
              </a:rPr>
              <a:t>b </a:t>
            </a:r>
            <a:r>
              <a:rPr lang="en-US" dirty="0">
                <a:solidFill>
                  <a:srgbClr val="000000"/>
                </a:solidFill>
                <a:latin typeface="Times New Roman"/>
              </a:rPr>
              <a:t>= 1.44% would enhance the branching ratio of dark decays, allowed by existing neutron data, to the level required to explain the neutron lifetime anomaly. </a:t>
            </a:r>
            <a:r>
              <a:rPr lang="en-US" dirty="0" smtClean="0">
                <a:solidFill>
                  <a:srgbClr val="000000"/>
                </a:solidFill>
                <a:latin typeface="Times New Roman"/>
              </a:rPr>
              <a:t>This </a:t>
            </a:r>
            <a:r>
              <a:rPr lang="en-US" dirty="0">
                <a:solidFill>
                  <a:srgbClr val="000000"/>
                </a:solidFill>
                <a:latin typeface="Times New Roman"/>
              </a:rPr>
              <a:t>in turn, however, leads to some tension with the experimental limit on </a:t>
            </a:r>
            <a:r>
              <a:rPr lang="en-US" i="1" dirty="0">
                <a:solidFill>
                  <a:srgbClr val="000000"/>
                </a:solidFill>
                <a:latin typeface="Times New Roman"/>
              </a:rPr>
              <a:t>b </a:t>
            </a:r>
            <a:r>
              <a:rPr lang="en-US" dirty="0" smtClean="0">
                <a:solidFill>
                  <a:srgbClr val="000000"/>
                </a:solidFill>
                <a:latin typeface="Times New Roman"/>
              </a:rPr>
              <a:t>from. </a:t>
            </a:r>
          </a:p>
        </p:txBody>
      </p:sp>
    </p:spTree>
    <p:extLst>
      <p:ext uri="{BB962C8B-B14F-4D97-AF65-F5344CB8AC3E}">
        <p14:creationId xmlns:p14="http://schemas.microsoft.com/office/powerpoint/2010/main" val="887095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92896"/>
            <a:ext cx="8229600" cy="1600200"/>
          </a:xfrm>
        </p:spPr>
        <p:txBody>
          <a:bodyPr/>
          <a:lstStyle/>
          <a:p>
            <a:r>
              <a:rPr lang="en-US" sz="2800" dirty="0" smtClean="0"/>
              <a:t>The main problem of UCN storage experiments – possible losses during storage time</a:t>
            </a:r>
            <a:endParaRPr lang="ru-RU" sz="2800" dirty="0"/>
          </a:p>
        </p:txBody>
      </p:sp>
    </p:spTree>
    <p:extLst>
      <p:ext uri="{BB962C8B-B14F-4D97-AF65-F5344CB8AC3E}">
        <p14:creationId xmlns:p14="http://schemas.microsoft.com/office/powerpoint/2010/main" val="3438013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lstStyle/>
          <a:p>
            <a:r>
              <a:rPr lang="el-GR" sz="2800" dirty="0"/>
              <a:t>β </a:t>
            </a:r>
            <a:r>
              <a:rPr lang="en-US" sz="2800" dirty="0" smtClean="0"/>
              <a:t>decay</a:t>
            </a:r>
            <a:r>
              <a:rPr lang="en-GB" sz="2800" dirty="0" smtClean="0"/>
              <a:t> </a:t>
            </a:r>
            <a:r>
              <a:rPr lang="en-GB" sz="2800" dirty="0"/>
              <a:t>and Standard Model</a:t>
            </a:r>
            <a:endParaRPr lang="ru-RU" sz="2800" dirty="0"/>
          </a:p>
        </p:txBody>
      </p:sp>
      <p:sp>
        <p:nvSpPr>
          <p:cNvPr id="3" name="Объект 2"/>
          <p:cNvSpPr>
            <a:spLocks noGrp="1"/>
          </p:cNvSpPr>
          <p:nvPr>
            <p:ph idx="1"/>
          </p:nvPr>
        </p:nvSpPr>
        <p:spPr>
          <a:xfrm>
            <a:off x="586655" y="743262"/>
            <a:ext cx="8229600" cy="4525963"/>
          </a:xfrm>
        </p:spPr>
        <p:txBody>
          <a:bodyPr>
            <a:normAutofit/>
          </a:bodyPr>
          <a:lstStyle/>
          <a:p>
            <a:pPr marL="0" indent="0">
              <a:buNone/>
            </a:pPr>
            <a:r>
              <a:rPr lang="en-GB" sz="1800" b="1" dirty="0"/>
              <a:t>M</a:t>
            </a:r>
            <a:r>
              <a:rPr lang="en-GB" sz="1800" b="1" dirty="0" smtClean="0"/>
              <a:t>atrix element </a:t>
            </a:r>
            <a:r>
              <a:rPr lang="en-GB" sz="1800" b="1" dirty="0" err="1"/>
              <a:t>V</a:t>
            </a:r>
            <a:r>
              <a:rPr lang="en-GB" sz="1800" b="1" baseline="-25000" dirty="0" err="1"/>
              <a:t>ud</a:t>
            </a:r>
            <a:r>
              <a:rPr lang="en-GB" sz="1800" b="1" dirty="0" smtClean="0"/>
              <a:t> </a:t>
            </a:r>
            <a:r>
              <a:rPr lang="en-GB" sz="1800" b="1" dirty="0"/>
              <a:t>is responsible for the beta decay of the </a:t>
            </a:r>
            <a:r>
              <a:rPr lang="en-GB" sz="1800" b="1" dirty="0" smtClean="0"/>
              <a:t>neutron According </a:t>
            </a:r>
            <a:r>
              <a:rPr lang="en-GB" sz="1800" b="1" dirty="0" smtClean="0"/>
              <a:t>requirement of </a:t>
            </a:r>
            <a:r>
              <a:rPr lang="en-GB" sz="1800" b="1" dirty="0" err="1" smtClean="0"/>
              <a:t>unitari</a:t>
            </a:r>
            <a:r>
              <a:rPr lang="en-US" sz="1800" b="1" dirty="0" smtClean="0"/>
              <a:t>t</a:t>
            </a:r>
            <a:r>
              <a:rPr lang="en-GB" sz="1800" b="1" dirty="0" smtClean="0"/>
              <a:t>y the </a:t>
            </a:r>
            <a:r>
              <a:rPr lang="en-GB" sz="1800" b="1" dirty="0"/>
              <a:t>first </a:t>
            </a:r>
            <a:r>
              <a:rPr lang="en-GB" sz="1800" b="1" dirty="0" smtClean="0"/>
              <a:t>row of </a:t>
            </a:r>
            <a:r>
              <a:rPr lang="en-GB" sz="1800" b="1" dirty="0" smtClean="0"/>
              <a:t>V</a:t>
            </a:r>
            <a:r>
              <a:rPr lang="en-GB" sz="1800" b="1" baseline="-25000" dirty="0" smtClean="0"/>
              <a:t>CKM </a:t>
            </a:r>
            <a:r>
              <a:rPr lang="en-GB" sz="1800" b="1" dirty="0"/>
              <a:t> must satisfy</a:t>
            </a:r>
            <a:endParaRPr lang="ru-RU" sz="1800" b="1"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94158"/>
            <a:ext cx="23717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607" y="1822746"/>
            <a:ext cx="235267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51520" y="3573016"/>
            <a:ext cx="7776864" cy="369332"/>
          </a:xfrm>
          <a:prstGeom prst="rect">
            <a:avLst/>
          </a:prstGeom>
        </p:spPr>
        <p:txBody>
          <a:bodyPr wrap="square">
            <a:spAutoFit/>
          </a:bodyPr>
          <a:lstStyle/>
          <a:p>
            <a:r>
              <a:rPr lang="en-GB" b="1" dirty="0"/>
              <a:t>Since |</a:t>
            </a:r>
            <a:r>
              <a:rPr lang="en-GB" b="1" dirty="0" smtClean="0"/>
              <a:t>V</a:t>
            </a:r>
            <a:r>
              <a:rPr lang="en-GB" b="1" baseline="-25000" dirty="0" smtClean="0"/>
              <a:t>ub</a:t>
            </a:r>
            <a:r>
              <a:rPr lang="en-GB" b="1" dirty="0" smtClean="0"/>
              <a:t>|</a:t>
            </a:r>
            <a:r>
              <a:rPr lang="en-GB" b="1" baseline="30000" dirty="0" smtClean="0"/>
              <a:t>2</a:t>
            </a:r>
            <a:r>
              <a:rPr lang="en-GB" b="1" dirty="0" smtClean="0"/>
              <a:t> =1.7 </a:t>
            </a:r>
            <a:r>
              <a:rPr lang="en-GB" b="1" dirty="0"/>
              <a:t>× 10</a:t>
            </a:r>
            <a:r>
              <a:rPr lang="en-GB" b="1" baseline="30000" dirty="0"/>
              <a:t>−5 </a:t>
            </a:r>
            <a:r>
              <a:rPr lang="en-GB" b="1" dirty="0"/>
              <a:t>is negligibly small, it is ignored in this discussion</a:t>
            </a:r>
            <a:endParaRPr lang="ru-RU" b="1" dirty="0"/>
          </a:p>
        </p:txBody>
      </p:sp>
      <p:sp>
        <p:nvSpPr>
          <p:cNvPr id="9" name="Прямоугольник 8"/>
          <p:cNvSpPr/>
          <p:nvPr/>
        </p:nvSpPr>
        <p:spPr>
          <a:xfrm>
            <a:off x="1043608" y="2636912"/>
            <a:ext cx="2535502" cy="369332"/>
          </a:xfrm>
          <a:prstGeom prst="rect">
            <a:avLst/>
          </a:prstGeom>
        </p:spPr>
        <p:txBody>
          <a:bodyPr wrap="none">
            <a:spAutoFit/>
          </a:bodyPr>
          <a:lstStyle/>
          <a:p>
            <a:r>
              <a:rPr lang="en-GB" dirty="0"/>
              <a:t>|</a:t>
            </a:r>
            <a:r>
              <a:rPr lang="en-GB" dirty="0" err="1"/>
              <a:t>V</a:t>
            </a:r>
            <a:r>
              <a:rPr lang="en-GB" baseline="-25000" dirty="0" err="1"/>
              <a:t>us</a:t>
            </a:r>
            <a:r>
              <a:rPr lang="en-GB" dirty="0"/>
              <a:t>| = 0.2243 ± 0.0008</a:t>
            </a:r>
            <a:endParaRPr lang="ru-RU" dirty="0"/>
          </a:p>
        </p:txBody>
      </p:sp>
      <p:sp>
        <p:nvSpPr>
          <p:cNvPr id="10" name="Прямоугольник 9"/>
          <p:cNvSpPr/>
          <p:nvPr/>
        </p:nvSpPr>
        <p:spPr>
          <a:xfrm>
            <a:off x="251148" y="4293096"/>
            <a:ext cx="8640960" cy="369332"/>
          </a:xfrm>
          <a:prstGeom prst="rect">
            <a:avLst/>
          </a:prstGeom>
        </p:spPr>
        <p:txBody>
          <a:bodyPr wrap="square">
            <a:spAutoFit/>
          </a:bodyPr>
          <a:lstStyle/>
          <a:p>
            <a:r>
              <a:rPr lang="en-GB" b="1" dirty="0" smtClean="0"/>
              <a:t>Values </a:t>
            </a:r>
            <a:r>
              <a:rPr lang="en-GB" b="1" dirty="0"/>
              <a:t>of </a:t>
            </a:r>
            <a:r>
              <a:rPr lang="en-GB" b="1" dirty="0" err="1"/>
              <a:t>V</a:t>
            </a:r>
            <a:r>
              <a:rPr lang="en-GB" b="1" baseline="-25000" dirty="0" err="1"/>
              <a:t>ud</a:t>
            </a:r>
            <a:r>
              <a:rPr lang="en-GB" b="1" dirty="0"/>
              <a:t> have been obtained from </a:t>
            </a:r>
            <a:r>
              <a:rPr lang="en-GB" b="1" dirty="0" smtClean="0"/>
              <a:t>nuclear</a:t>
            </a:r>
            <a:r>
              <a:rPr lang="en-GB" b="1" dirty="0"/>
              <a:t>, neutron, and pion beta decays</a:t>
            </a:r>
            <a:endParaRPr lang="ru-RU"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9285" y="1628800"/>
            <a:ext cx="2198018" cy="151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95536" y="5157192"/>
            <a:ext cx="8352928" cy="646331"/>
          </a:xfrm>
          <a:prstGeom prst="rect">
            <a:avLst/>
          </a:prstGeom>
        </p:spPr>
        <p:txBody>
          <a:bodyPr wrap="square">
            <a:spAutoFit/>
          </a:bodyPr>
          <a:lstStyle/>
          <a:p>
            <a:r>
              <a:rPr lang="en-GB" b="1" dirty="0"/>
              <a:t>The most precise determination of |</a:t>
            </a:r>
            <a:r>
              <a:rPr lang="en-GB" b="1" dirty="0" err="1"/>
              <a:t>V</a:t>
            </a:r>
            <a:r>
              <a:rPr lang="en-GB" b="1" baseline="-25000" dirty="0" err="1"/>
              <a:t>ud</a:t>
            </a:r>
            <a:r>
              <a:rPr lang="en-GB" b="1" dirty="0"/>
              <a:t>| comes from the study of </a:t>
            </a:r>
            <a:r>
              <a:rPr lang="en-GB" b="1" dirty="0" err="1"/>
              <a:t>superallowed</a:t>
            </a:r>
            <a:r>
              <a:rPr lang="en-GB" b="1" dirty="0"/>
              <a:t> 0 + → 0 + nuclear beta decays, which are pure vector </a:t>
            </a:r>
            <a:r>
              <a:rPr lang="en-GB" b="1" dirty="0" smtClean="0"/>
              <a:t>transitions.</a:t>
            </a:r>
            <a:endParaRPr lang="en-GB" b="1" dirty="0"/>
          </a:p>
        </p:txBody>
      </p:sp>
    </p:spTree>
    <p:extLst>
      <p:ext uri="{BB962C8B-B14F-4D97-AF65-F5344CB8AC3E}">
        <p14:creationId xmlns:p14="http://schemas.microsoft.com/office/powerpoint/2010/main" val="1939506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848" y="1124744"/>
            <a:ext cx="8229600" cy="1024136"/>
          </a:xfrm>
        </p:spPr>
        <p:txBody>
          <a:bodyPr/>
          <a:lstStyle/>
          <a:p>
            <a:pPr>
              <a:lnSpc>
                <a:spcPct val="100000"/>
              </a:lnSpc>
            </a:pPr>
            <a:r>
              <a:rPr lang="en-US" sz="2800" dirty="0" smtClean="0"/>
              <a:t>Magnetic </a:t>
            </a:r>
            <a:r>
              <a:rPr lang="en-US" sz="2800" dirty="0"/>
              <a:t>trapping </a:t>
            </a:r>
            <a:r>
              <a:rPr lang="en-US" sz="2800" dirty="0" smtClean="0"/>
              <a:t>permits to exclude UCN collisions with a wall</a:t>
            </a:r>
            <a:endParaRPr lang="ru-RU" sz="2800" dirty="0"/>
          </a:p>
        </p:txBody>
      </p:sp>
      <p:sp>
        <p:nvSpPr>
          <p:cNvPr id="4" name="Прямоугольник 3"/>
          <p:cNvSpPr/>
          <p:nvPr/>
        </p:nvSpPr>
        <p:spPr>
          <a:xfrm>
            <a:off x="323528" y="2492896"/>
            <a:ext cx="8352928" cy="800219"/>
          </a:xfrm>
          <a:prstGeom prst="rect">
            <a:avLst/>
          </a:prstGeom>
        </p:spPr>
        <p:txBody>
          <a:bodyPr wrap="square">
            <a:spAutoFit/>
          </a:bodyPr>
          <a:lstStyle/>
          <a:p>
            <a:pPr lvl="1"/>
            <a:r>
              <a:rPr lang="fr-FR" altLang="ru-RU" sz="2800" b="1" u="sng" dirty="0">
                <a:solidFill>
                  <a:srgbClr val="FF0000"/>
                </a:solidFill>
                <a:latin typeface="Times New Roman" pitchFamily="18" charset="0"/>
              </a:rPr>
              <a:t>Reflection of UCN by magnetic barrier </a:t>
            </a:r>
            <a:r>
              <a:rPr lang="en-US" altLang="ru-RU" b="1" dirty="0"/>
              <a:t/>
            </a:r>
            <a:br>
              <a:rPr lang="en-US" altLang="ru-RU" b="1" dirty="0"/>
            </a:br>
            <a:r>
              <a:rPr lang="en-US" altLang="ru-RU" b="1" u="sng" dirty="0"/>
              <a:t> </a:t>
            </a:r>
            <a:r>
              <a:rPr lang="en-US" altLang="ru-RU" sz="1400" b="1" u="sng" dirty="0"/>
              <a:t>V.V. </a:t>
            </a:r>
            <a:r>
              <a:rPr lang="en-US" altLang="ru-RU" sz="1400" b="1" u="sng" dirty="0" err="1"/>
              <a:t>Vladimirskii</a:t>
            </a:r>
            <a:r>
              <a:rPr lang="en-US" altLang="ru-RU" sz="1400" b="1" u="sng" dirty="0"/>
              <a:t>, </a:t>
            </a:r>
            <a:r>
              <a:rPr lang="en-US" altLang="ru-RU" sz="1400" b="1" u="sng" dirty="0" smtClean="0"/>
              <a:t> </a:t>
            </a:r>
            <a:r>
              <a:rPr lang="en-US" altLang="ru-RU" sz="1400" b="1" u="sng" dirty="0" err="1" smtClean="0"/>
              <a:t>Sov</a:t>
            </a:r>
            <a:r>
              <a:rPr lang="en-US" altLang="ru-RU" sz="1400" b="1" u="sng" dirty="0" smtClean="0"/>
              <a:t>. Phys</a:t>
            </a:r>
            <a:r>
              <a:rPr lang="en-US" altLang="ru-RU" sz="1400" b="1" u="sng" dirty="0"/>
              <a:t>. - JETP 12, 740, 1961</a:t>
            </a:r>
            <a:r>
              <a:rPr lang="en-US" altLang="ru-RU" sz="1400" dirty="0"/>
              <a:t> </a:t>
            </a:r>
            <a:endParaRPr lang="ru-RU" sz="1400" dirty="0"/>
          </a:p>
        </p:txBody>
      </p:sp>
      <p:sp>
        <p:nvSpPr>
          <p:cNvPr id="6" name="Прямоугольник 5"/>
          <p:cNvSpPr/>
          <p:nvPr/>
        </p:nvSpPr>
        <p:spPr>
          <a:xfrm>
            <a:off x="905694" y="5517232"/>
            <a:ext cx="6840760" cy="313932"/>
          </a:xfrm>
          <a:prstGeom prst="rect">
            <a:avLst/>
          </a:prstGeom>
        </p:spPr>
        <p:txBody>
          <a:bodyPr wrap="square">
            <a:spAutoFit/>
          </a:bodyPr>
          <a:lstStyle/>
          <a:p>
            <a:pPr>
              <a:lnSpc>
                <a:spcPct val="80000"/>
              </a:lnSpc>
            </a:pPr>
            <a:r>
              <a:rPr lang="en-US" altLang="ru-RU" b="1" dirty="0"/>
              <a:t>Magnetic field 1 </a:t>
            </a:r>
            <a:r>
              <a:rPr lang="en-GB" altLang="ru-RU" b="1" dirty="0"/>
              <a:t>T </a:t>
            </a:r>
            <a:r>
              <a:rPr lang="en-US" altLang="ru-RU" b="1" dirty="0"/>
              <a:t>reflects neutrons up to 3.4 </a:t>
            </a:r>
            <a:r>
              <a:rPr lang="en-US" altLang="ru-RU" b="1" dirty="0" smtClean="0"/>
              <a:t>m/s</a:t>
            </a:r>
            <a:endParaRPr lang="en-US" altLang="ru-RU" b="1" dirty="0"/>
          </a:p>
        </p:txBody>
      </p:sp>
      <p:graphicFrame>
        <p:nvGraphicFramePr>
          <p:cNvPr id="7" name="Объект 6"/>
          <p:cNvGraphicFramePr>
            <a:graphicFrameLocks noChangeAspect="1"/>
          </p:cNvGraphicFramePr>
          <p:nvPr>
            <p:extLst>
              <p:ext uri="{D42A27DB-BD31-4B8C-83A1-F6EECF244321}">
                <p14:modId xmlns:p14="http://schemas.microsoft.com/office/powerpoint/2010/main" val="95992779"/>
              </p:ext>
            </p:extLst>
          </p:nvPr>
        </p:nvGraphicFramePr>
        <p:xfrm>
          <a:off x="7006183" y="2597790"/>
          <a:ext cx="1944688" cy="695325"/>
        </p:xfrm>
        <a:graphic>
          <a:graphicData uri="http://schemas.openxmlformats.org/presentationml/2006/ole">
            <mc:AlternateContent xmlns:mc="http://schemas.openxmlformats.org/markup-compatibility/2006">
              <mc:Choice xmlns:v="urn:schemas-microsoft-com:vml" Requires="v">
                <p:oleObj spid="_x0000_s17530" name="Формула" r:id="rId4" imgW="685800" imgH="241300" progId="Equation.3">
                  <p:embed/>
                </p:oleObj>
              </mc:Choice>
              <mc:Fallback>
                <p:oleObj name="Формула" r:id="rId4" imgW="685800" imgH="2413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6183" y="2597790"/>
                        <a:ext cx="1944688" cy="695325"/>
                      </a:xfrm>
                      <a:prstGeom prst="rect">
                        <a:avLst/>
                      </a:prstGeom>
                      <a:solidFill>
                        <a:srgbClr val="ABECF3"/>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Прямоугольник 2"/>
          <p:cNvSpPr/>
          <p:nvPr/>
        </p:nvSpPr>
        <p:spPr>
          <a:xfrm>
            <a:off x="3419872" y="260648"/>
            <a:ext cx="2730235" cy="584775"/>
          </a:xfrm>
          <a:prstGeom prst="rect">
            <a:avLst/>
          </a:prstGeom>
          <a:solidFill>
            <a:srgbClr val="FFFF00"/>
          </a:solidFill>
        </p:spPr>
        <p:txBody>
          <a:bodyPr wrap="none">
            <a:spAutoFit/>
          </a:bodyPr>
          <a:lstStyle/>
          <a:p>
            <a:r>
              <a:rPr lang="en-US" sz="3200" dirty="0"/>
              <a:t>Magnetic trap</a:t>
            </a:r>
          </a:p>
        </p:txBody>
      </p:sp>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3429000"/>
            <a:ext cx="5111750" cy="180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023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974"/>
            <a:ext cx="8959791" cy="976754"/>
          </a:xfrm>
        </p:spPr>
        <p:txBody>
          <a:bodyPr/>
          <a:lstStyle/>
          <a:p>
            <a:r>
              <a:rPr lang="en-US" sz="2800" b="1" dirty="0" smtClean="0">
                <a:solidFill>
                  <a:srgbClr val="FF0000"/>
                </a:solidFill>
              </a:rPr>
              <a:t>Neutron magnetic storage</a:t>
            </a:r>
            <a:r>
              <a:rPr lang="ru-RU" sz="2800" b="1" dirty="0" smtClean="0">
                <a:solidFill>
                  <a:srgbClr val="FF0000"/>
                </a:solidFill>
              </a:rPr>
              <a:t> - (</a:t>
            </a:r>
            <a:r>
              <a:rPr lang="en-US" sz="2800" b="1" dirty="0" smtClean="0">
                <a:solidFill>
                  <a:srgbClr val="FF0000"/>
                </a:solidFill>
              </a:rPr>
              <a:t>mile stones</a:t>
            </a:r>
            <a:r>
              <a:rPr lang="ru-RU" sz="2800" b="1" dirty="0" smtClean="0">
                <a:solidFill>
                  <a:srgbClr val="FF0000"/>
                </a:solidFill>
              </a:rPr>
              <a:t>)</a:t>
            </a:r>
            <a:endParaRPr lang="ru-RU" sz="2800" b="1" dirty="0">
              <a:solidFill>
                <a:srgbClr val="FF0000"/>
              </a:solidFill>
            </a:endParaRPr>
          </a:p>
        </p:txBody>
      </p:sp>
      <p:sp>
        <p:nvSpPr>
          <p:cNvPr id="5" name="Rectangle 2"/>
          <p:cNvSpPr txBox="1">
            <a:spLocks noChangeArrowheads="1"/>
          </p:cNvSpPr>
          <p:nvPr/>
        </p:nvSpPr>
        <p:spPr>
          <a:xfrm>
            <a:off x="109263" y="2745725"/>
            <a:ext cx="6916603" cy="90805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ru-RU" sz="2000" b="1" dirty="0" err="1" smtClean="0">
                <a:solidFill>
                  <a:sysClr val="windowText" lastClr="000000"/>
                </a:solidFill>
                <a:latin typeface="Calibri"/>
              </a:rPr>
              <a:t>Abov</a:t>
            </a:r>
            <a:r>
              <a:rPr lang="en-US" altLang="ru-RU" sz="2000" b="1" dirty="0" smtClean="0">
                <a:solidFill>
                  <a:sysClr val="windowText" lastClr="000000"/>
                </a:solidFill>
                <a:latin typeface="Calibri"/>
              </a:rPr>
              <a:t> </a:t>
            </a:r>
            <a:r>
              <a:rPr lang="en-US" altLang="ru-RU" sz="2000" b="1" dirty="0" err="1" smtClean="0">
                <a:solidFill>
                  <a:sysClr val="windowText" lastClr="000000"/>
                </a:solidFill>
                <a:latin typeface="Calibri"/>
              </a:rPr>
              <a:t>Yu.G</a:t>
            </a:r>
            <a:r>
              <a:rPr lang="en-US" altLang="ru-RU" sz="2000" b="1" dirty="0" smtClean="0">
                <a:solidFill>
                  <a:sysClr val="windowText" lastClr="000000"/>
                </a:solidFill>
                <a:latin typeface="Calibri"/>
              </a:rPr>
              <a:t>., </a:t>
            </a:r>
            <a:r>
              <a:rPr lang="en-US" altLang="ru-RU" sz="2000" b="1" dirty="0" err="1" smtClean="0">
                <a:solidFill>
                  <a:sysClr val="windowText" lastClr="000000"/>
                </a:solidFill>
                <a:latin typeface="Calibri"/>
              </a:rPr>
              <a:t>Vasil’ev</a:t>
            </a:r>
            <a:r>
              <a:rPr lang="ru-RU" altLang="ru-RU" sz="2000" b="1" dirty="0" smtClean="0">
                <a:solidFill>
                  <a:sysClr val="windowText" lastClr="000000"/>
                </a:solidFill>
                <a:latin typeface="Calibri"/>
              </a:rPr>
              <a:t> </a:t>
            </a:r>
            <a:r>
              <a:rPr lang="en-US" altLang="ru-RU" sz="2000" b="1" dirty="0" smtClean="0">
                <a:solidFill>
                  <a:sysClr val="windowText" lastClr="000000"/>
                </a:solidFill>
                <a:latin typeface="Calibri"/>
              </a:rPr>
              <a:t>V</a:t>
            </a:r>
            <a:r>
              <a:rPr lang="ru-RU" altLang="ru-RU" sz="2000" b="1" dirty="0" smtClean="0">
                <a:solidFill>
                  <a:sysClr val="windowText" lastClr="000000"/>
                </a:solidFill>
                <a:latin typeface="Calibri"/>
              </a:rPr>
              <a:t>.</a:t>
            </a:r>
            <a:r>
              <a:rPr lang="en-US" altLang="ru-RU" sz="2000" b="1" dirty="0" smtClean="0">
                <a:solidFill>
                  <a:sysClr val="windowText" lastClr="000000"/>
                </a:solidFill>
                <a:latin typeface="Calibri"/>
              </a:rPr>
              <a:t>V</a:t>
            </a:r>
            <a:r>
              <a:rPr lang="ru-RU" altLang="ru-RU" sz="2000" b="1" dirty="0" smtClean="0">
                <a:solidFill>
                  <a:sysClr val="windowText" lastClr="000000"/>
                </a:solidFill>
                <a:latin typeface="Calibri"/>
              </a:rPr>
              <a:t>.</a:t>
            </a:r>
            <a:r>
              <a:rPr lang="en-US" altLang="ru-RU" sz="2000" b="1" dirty="0">
                <a:solidFill>
                  <a:sysClr val="windowText" lastClr="000000"/>
                </a:solidFill>
                <a:latin typeface="Calibri"/>
              </a:rPr>
              <a:t>, </a:t>
            </a:r>
            <a:r>
              <a:rPr lang="en-US" altLang="ru-RU" sz="2000" b="1" dirty="0" err="1">
                <a:solidFill>
                  <a:sysClr val="windowText" lastClr="000000"/>
                </a:solidFill>
                <a:latin typeface="Calibri"/>
              </a:rPr>
              <a:t>Vladimirskii</a:t>
            </a:r>
            <a:r>
              <a:rPr lang="en-US" altLang="ru-RU" sz="2000" b="1" dirty="0">
                <a:solidFill>
                  <a:sysClr val="windowText" lastClr="000000"/>
                </a:solidFill>
                <a:latin typeface="Calibri"/>
              </a:rPr>
              <a:t>  V.V., </a:t>
            </a:r>
            <a:r>
              <a:rPr lang="en-US" altLang="ru-RU" sz="2000" b="1" dirty="0" err="1" smtClean="0">
                <a:solidFill>
                  <a:sysClr val="windowText" lastClr="000000"/>
                </a:solidFill>
                <a:latin typeface="Calibri"/>
              </a:rPr>
              <a:t>Rozhnin</a:t>
            </a:r>
            <a:r>
              <a:rPr lang="en-US" altLang="ru-RU" sz="2000" b="1" dirty="0" smtClean="0">
                <a:solidFill>
                  <a:sysClr val="windowText" lastClr="000000"/>
                </a:solidFill>
                <a:latin typeface="Calibri"/>
              </a:rPr>
              <a:t> I.B.</a:t>
            </a:r>
            <a:r>
              <a:rPr lang="ru-RU" altLang="ru-RU" sz="2000" b="1" dirty="0" smtClean="0">
                <a:solidFill>
                  <a:sysClr val="windowText" lastClr="000000"/>
                </a:solidFill>
                <a:latin typeface="Calibri"/>
              </a:rPr>
              <a:t>, </a:t>
            </a:r>
            <a:r>
              <a:rPr lang="en-US" altLang="ru-RU" sz="2000" b="1" dirty="0">
                <a:solidFill>
                  <a:sysClr val="windowText" lastClr="000000"/>
                </a:solidFill>
                <a:latin typeface="Calibri"/>
              </a:rPr>
              <a:t>JETP Letters </a:t>
            </a:r>
            <a:r>
              <a:rPr lang="en-US" altLang="ru-RU" sz="2000" b="1" dirty="0" smtClean="0">
                <a:solidFill>
                  <a:sysClr val="windowText" lastClr="000000"/>
                </a:solidFill>
                <a:latin typeface="Calibri"/>
              </a:rPr>
              <a:t>v. </a:t>
            </a:r>
            <a:r>
              <a:rPr lang="ru-RU" altLang="ru-RU" sz="2000" b="1" dirty="0" smtClean="0">
                <a:solidFill>
                  <a:sysClr val="windowText" lastClr="000000"/>
                </a:solidFill>
                <a:latin typeface="Calibri"/>
              </a:rPr>
              <a:t>44(8</a:t>
            </a:r>
            <a:r>
              <a:rPr lang="ru-RU" altLang="ru-RU" sz="2000" b="1" dirty="0">
                <a:solidFill>
                  <a:sysClr val="windowText" lastClr="000000"/>
                </a:solidFill>
                <a:latin typeface="Calibri"/>
              </a:rPr>
              <a:t>), </a:t>
            </a:r>
            <a:r>
              <a:rPr lang="en-US" altLang="ru-RU" sz="2000" b="1" dirty="0" smtClean="0">
                <a:solidFill>
                  <a:sysClr val="windowText" lastClr="000000"/>
                </a:solidFill>
                <a:latin typeface="Calibri"/>
              </a:rPr>
              <a:t>472</a:t>
            </a:r>
            <a:r>
              <a:rPr lang="ru-RU" altLang="ru-RU" sz="2000" b="1" dirty="0" smtClean="0">
                <a:solidFill>
                  <a:sysClr val="windowText" lastClr="000000"/>
                </a:solidFill>
                <a:latin typeface="Calibri"/>
              </a:rPr>
              <a:t>, </a:t>
            </a:r>
            <a:r>
              <a:rPr lang="ru-RU" altLang="ru-RU" sz="2000" b="1" dirty="0">
                <a:solidFill>
                  <a:sysClr val="windowText" lastClr="000000"/>
                </a:solidFill>
                <a:latin typeface="Calibri"/>
              </a:rPr>
              <a:t>(1986). </a:t>
            </a:r>
            <a:r>
              <a:rPr lang="ru-RU" altLang="ru-RU" sz="2000" b="1" dirty="0" smtClean="0">
                <a:solidFill>
                  <a:sysClr val="windowText" lastClr="000000"/>
                </a:solidFill>
                <a:latin typeface="Calibri"/>
              </a:rPr>
              <a:t>(</a:t>
            </a:r>
            <a:r>
              <a:rPr lang="en-US" altLang="ru-RU" sz="2000" b="1" dirty="0" smtClean="0">
                <a:solidFill>
                  <a:srgbClr val="FF0000"/>
                </a:solidFill>
                <a:latin typeface="Calibri"/>
              </a:rPr>
              <a:t>ITEP</a:t>
            </a:r>
            <a:r>
              <a:rPr lang="ru-RU" altLang="ru-RU" sz="2000" b="1" dirty="0" smtClean="0">
                <a:solidFill>
                  <a:sysClr val="windowText" lastClr="000000"/>
                </a:solidFill>
                <a:latin typeface="Calibri"/>
              </a:rPr>
              <a:t>)</a:t>
            </a:r>
            <a:endParaRPr lang="ru-RU" altLang="ru-RU" sz="2000" b="1" dirty="0">
              <a:solidFill>
                <a:sysClr val="windowText" lastClr="000000"/>
              </a:solidFill>
              <a:latin typeface="Calibri"/>
            </a:endParaRPr>
          </a:p>
        </p:txBody>
      </p:sp>
      <p:sp>
        <p:nvSpPr>
          <p:cNvPr id="4" name="Прямоугольник 3"/>
          <p:cNvSpPr/>
          <p:nvPr/>
        </p:nvSpPr>
        <p:spPr>
          <a:xfrm>
            <a:off x="7212275" y="3015084"/>
            <a:ext cx="1447832" cy="369332"/>
          </a:xfrm>
          <a:prstGeom prst="rect">
            <a:avLst/>
          </a:prstGeom>
          <a:solidFill>
            <a:srgbClr val="FFFF00"/>
          </a:solidFill>
        </p:spPr>
        <p:txBody>
          <a:bodyPr wrap="none">
            <a:spAutoFit/>
          </a:bodyPr>
          <a:lstStyle/>
          <a:p>
            <a:pPr>
              <a:defRPr/>
            </a:pPr>
            <a:r>
              <a:rPr lang="el-GR" altLang="ru-RU" b="1" kern="0" dirty="0" smtClean="0">
                <a:solidFill>
                  <a:srgbClr val="FF0000"/>
                </a:solidFill>
              </a:rPr>
              <a:t>τ</a:t>
            </a:r>
            <a:r>
              <a:rPr lang="en-US" altLang="ru-RU" b="1" kern="0" dirty="0" smtClean="0">
                <a:solidFill>
                  <a:srgbClr val="FF0000"/>
                </a:solidFill>
              </a:rPr>
              <a:t> &gt; 700 sec</a:t>
            </a:r>
            <a:r>
              <a:rPr lang="en-US" altLang="ru-RU" kern="0" dirty="0" smtClean="0">
                <a:solidFill>
                  <a:prstClr val="black"/>
                </a:solidFill>
              </a:rPr>
              <a:t> </a:t>
            </a:r>
            <a:endParaRPr lang="ru-RU" kern="0" dirty="0" smtClean="0">
              <a:solidFill>
                <a:sysClr val="windowText" lastClr="000000"/>
              </a:solidFill>
            </a:endParaRP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323" t="81766" r="6152" b="1567"/>
          <a:stretch/>
        </p:blipFill>
        <p:spPr bwMode="auto">
          <a:xfrm>
            <a:off x="7034794" y="4923350"/>
            <a:ext cx="1924997" cy="562359"/>
          </a:xfrm>
          <a:prstGeom prst="rect">
            <a:avLst/>
          </a:prstGeom>
          <a:solidFill>
            <a:srgbClr val="FFFF00"/>
          </a:solidFill>
          <a:extLst/>
        </p:spPr>
      </p:pic>
      <p:sp>
        <p:nvSpPr>
          <p:cNvPr id="6" name="Прямоугольник 5"/>
          <p:cNvSpPr/>
          <p:nvPr/>
        </p:nvSpPr>
        <p:spPr>
          <a:xfrm>
            <a:off x="592820" y="980728"/>
            <a:ext cx="8092385" cy="707886"/>
          </a:xfrm>
          <a:prstGeom prst="rect">
            <a:avLst/>
          </a:prstGeom>
          <a:solidFill>
            <a:schemeClr val="accent3">
              <a:lumMod val="95000"/>
            </a:schemeClr>
          </a:solidFill>
        </p:spPr>
        <p:txBody>
          <a:bodyPr wrap="square">
            <a:spAutoFit/>
          </a:bodyPr>
          <a:lstStyle/>
          <a:p>
            <a:r>
              <a:rPr lang="en-US" sz="2000" b="1" dirty="0">
                <a:solidFill>
                  <a:prstClr val="black"/>
                </a:solidFill>
                <a:latin typeface="Calibri"/>
              </a:rPr>
              <a:t>Magnetic mirrors, channels and bottles neutrons. </a:t>
            </a:r>
            <a:br>
              <a:rPr lang="en-US" sz="2000" b="1" dirty="0">
                <a:solidFill>
                  <a:prstClr val="black"/>
                </a:solidFill>
                <a:latin typeface="Calibri"/>
              </a:rPr>
            </a:br>
            <a:r>
              <a:rPr lang="en-US" sz="2000" b="1" dirty="0">
                <a:solidFill>
                  <a:prstClr val="black"/>
                </a:solidFill>
                <a:latin typeface="Calibri"/>
              </a:rPr>
              <a:t> </a:t>
            </a:r>
            <a:r>
              <a:rPr lang="en-US" sz="2000" b="1" dirty="0" err="1">
                <a:solidFill>
                  <a:prstClr val="black"/>
                </a:solidFill>
                <a:latin typeface="Calibri"/>
              </a:rPr>
              <a:t>Vladimirskii</a:t>
            </a:r>
            <a:r>
              <a:rPr lang="en-US" sz="2000" b="1" dirty="0">
                <a:solidFill>
                  <a:prstClr val="black"/>
                </a:solidFill>
                <a:latin typeface="Calibri"/>
              </a:rPr>
              <a:t>  V.V., </a:t>
            </a:r>
            <a:r>
              <a:rPr lang="en-US" sz="2000" b="1" dirty="0" err="1">
                <a:solidFill>
                  <a:prstClr val="black"/>
                </a:solidFill>
                <a:latin typeface="Calibri"/>
              </a:rPr>
              <a:t>Sov</a:t>
            </a:r>
            <a:r>
              <a:rPr lang="en-US" sz="2000" b="1" dirty="0">
                <a:solidFill>
                  <a:prstClr val="black"/>
                </a:solidFill>
                <a:latin typeface="Calibri"/>
              </a:rPr>
              <a:t>. Phys. JETP 12, 740-746, (1961) (</a:t>
            </a:r>
            <a:r>
              <a:rPr lang="en-US" sz="2000" b="1" dirty="0" smtClean="0">
                <a:solidFill>
                  <a:srgbClr val="FF0000"/>
                </a:solidFill>
                <a:latin typeface="Calibri"/>
              </a:rPr>
              <a:t>ITEP</a:t>
            </a:r>
            <a:r>
              <a:rPr lang="en-US" sz="2000" b="1" dirty="0" smtClean="0">
                <a:solidFill>
                  <a:prstClr val="black"/>
                </a:solidFill>
                <a:latin typeface="Calibri"/>
              </a:rPr>
              <a:t>)</a:t>
            </a:r>
            <a:endParaRPr lang="ru-RU" sz="2000" b="1" dirty="0">
              <a:solidFill>
                <a:prstClr val="black"/>
              </a:solidFill>
              <a:latin typeface="Calibri"/>
            </a:endParaRPr>
          </a:p>
        </p:txBody>
      </p:sp>
      <p:sp>
        <p:nvSpPr>
          <p:cNvPr id="9" name="Прямоугольник 8"/>
          <p:cNvSpPr/>
          <p:nvPr/>
        </p:nvSpPr>
        <p:spPr>
          <a:xfrm>
            <a:off x="109263" y="2144672"/>
            <a:ext cx="6550969" cy="707886"/>
          </a:xfrm>
          <a:prstGeom prst="rect">
            <a:avLst/>
          </a:prstGeom>
        </p:spPr>
        <p:txBody>
          <a:bodyPr wrap="square">
            <a:spAutoFit/>
          </a:bodyPr>
          <a:lstStyle/>
          <a:p>
            <a:pPr algn="ctr"/>
            <a:r>
              <a:rPr lang="en-US" sz="2000" b="1" dirty="0" err="1">
                <a:solidFill>
                  <a:prstClr val="black"/>
                </a:solidFill>
                <a:latin typeface="Calibri"/>
              </a:rPr>
              <a:t>Kosvintsev</a:t>
            </a:r>
            <a:r>
              <a:rPr lang="en-US" sz="2000" b="1" dirty="0">
                <a:solidFill>
                  <a:prstClr val="black"/>
                </a:solidFill>
                <a:latin typeface="Calibri"/>
              </a:rPr>
              <a:t> </a:t>
            </a:r>
            <a:r>
              <a:rPr lang="en-US" sz="2000" b="1" dirty="0" err="1">
                <a:solidFill>
                  <a:prstClr val="black"/>
                </a:solidFill>
                <a:latin typeface="Calibri"/>
              </a:rPr>
              <a:t>Yu.Yu</a:t>
            </a:r>
            <a:r>
              <a:rPr lang="en-US" sz="2000" b="1" dirty="0">
                <a:solidFill>
                  <a:prstClr val="black"/>
                </a:solidFill>
                <a:latin typeface="Calibri"/>
              </a:rPr>
              <a:t>., </a:t>
            </a:r>
            <a:r>
              <a:rPr lang="en-US" sz="2000" b="1" dirty="0" err="1">
                <a:solidFill>
                  <a:prstClr val="black"/>
                </a:solidFill>
                <a:latin typeface="Calibri"/>
              </a:rPr>
              <a:t>Kushnir</a:t>
            </a:r>
            <a:r>
              <a:rPr lang="en-US" sz="2000" b="1" dirty="0">
                <a:solidFill>
                  <a:prstClr val="black"/>
                </a:solidFill>
                <a:latin typeface="Calibri"/>
              </a:rPr>
              <a:t> </a:t>
            </a:r>
            <a:r>
              <a:rPr lang="en-US" sz="2000" b="1" dirty="0" err="1">
                <a:solidFill>
                  <a:prstClr val="black"/>
                </a:solidFill>
                <a:latin typeface="Calibri"/>
              </a:rPr>
              <a:t>Yu.A</a:t>
            </a:r>
            <a:r>
              <a:rPr lang="en-US" sz="2000" b="1" dirty="0">
                <a:solidFill>
                  <a:prstClr val="black"/>
                </a:solidFill>
                <a:latin typeface="Calibri"/>
              </a:rPr>
              <a:t>., </a:t>
            </a:r>
            <a:r>
              <a:rPr lang="en-US" sz="2000" b="1" dirty="0" err="1">
                <a:solidFill>
                  <a:prstClr val="black"/>
                </a:solidFill>
                <a:latin typeface="Calibri"/>
              </a:rPr>
              <a:t>Morozov</a:t>
            </a:r>
            <a:r>
              <a:rPr lang="en-US" sz="2000" b="1" dirty="0">
                <a:solidFill>
                  <a:prstClr val="black"/>
                </a:solidFill>
                <a:latin typeface="Calibri"/>
              </a:rPr>
              <a:t> V.I., </a:t>
            </a:r>
            <a:r>
              <a:rPr lang="en-US" sz="2000" b="1" dirty="0" err="1">
                <a:solidFill>
                  <a:prstClr val="black"/>
                </a:solidFill>
                <a:latin typeface="Calibri"/>
              </a:rPr>
              <a:t>Plotnikov</a:t>
            </a:r>
            <a:r>
              <a:rPr lang="en-US" sz="2000" b="1" dirty="0">
                <a:solidFill>
                  <a:prstClr val="black"/>
                </a:solidFill>
                <a:latin typeface="Calibri"/>
              </a:rPr>
              <a:t> I.A. </a:t>
            </a:r>
          </a:p>
          <a:p>
            <a:pPr algn="ctr"/>
            <a:r>
              <a:rPr lang="en-US" sz="2000" b="1" dirty="0" smtClean="0">
                <a:solidFill>
                  <a:prstClr val="black"/>
                </a:solidFill>
                <a:latin typeface="Calibri"/>
              </a:rPr>
              <a:t>JETP Letters v</a:t>
            </a:r>
            <a:r>
              <a:rPr lang="ru-RU" sz="2000" b="1" dirty="0" smtClean="0">
                <a:solidFill>
                  <a:prstClr val="black"/>
                </a:solidFill>
                <a:latin typeface="Calibri"/>
              </a:rPr>
              <a:t>. 27(1), </a:t>
            </a:r>
            <a:r>
              <a:rPr lang="en-US" sz="2000" b="1" dirty="0" smtClean="0">
                <a:solidFill>
                  <a:prstClr val="black"/>
                </a:solidFill>
                <a:latin typeface="Calibri"/>
              </a:rPr>
              <a:t>65</a:t>
            </a:r>
            <a:r>
              <a:rPr lang="ru-RU" sz="2000" b="1" dirty="0" smtClean="0">
                <a:solidFill>
                  <a:prstClr val="black"/>
                </a:solidFill>
                <a:latin typeface="Calibri"/>
              </a:rPr>
              <a:t>, </a:t>
            </a:r>
            <a:r>
              <a:rPr lang="ru-RU" sz="2000" b="1" dirty="0">
                <a:solidFill>
                  <a:prstClr val="black"/>
                </a:solidFill>
                <a:latin typeface="Calibri"/>
              </a:rPr>
              <a:t>(</a:t>
            </a:r>
            <a:r>
              <a:rPr lang="ru-RU" sz="2000" b="1" dirty="0" smtClean="0">
                <a:solidFill>
                  <a:prstClr val="black"/>
                </a:solidFill>
                <a:latin typeface="Calibri"/>
              </a:rPr>
              <a:t>1978) (</a:t>
            </a:r>
            <a:r>
              <a:rPr lang="en-US" sz="2000" b="1" dirty="0" smtClean="0">
                <a:solidFill>
                  <a:srgbClr val="FF0000"/>
                </a:solidFill>
                <a:latin typeface="Calibri"/>
              </a:rPr>
              <a:t>SRIAR</a:t>
            </a:r>
            <a:r>
              <a:rPr lang="ru-RU" sz="2000" b="1" dirty="0" smtClean="0">
                <a:solidFill>
                  <a:prstClr val="black"/>
                </a:solidFill>
                <a:latin typeface="Calibri"/>
              </a:rPr>
              <a:t>)</a:t>
            </a:r>
            <a:endParaRPr lang="ru-RU" sz="2000" b="1" dirty="0">
              <a:solidFill>
                <a:prstClr val="black"/>
              </a:solidFill>
              <a:latin typeface="Calibri"/>
            </a:endParaRPr>
          </a:p>
        </p:txBody>
      </p:sp>
      <p:sp>
        <p:nvSpPr>
          <p:cNvPr id="12" name="Rectangle 7"/>
          <p:cNvSpPr>
            <a:spLocks noChangeArrowheads="1"/>
          </p:cNvSpPr>
          <p:nvPr/>
        </p:nvSpPr>
        <p:spPr bwMode="auto">
          <a:xfrm>
            <a:off x="6668194" y="2276872"/>
            <a:ext cx="1728788" cy="366713"/>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l-GR" altLang="ru-RU" b="1" dirty="0">
                <a:solidFill>
                  <a:srgbClr val="000000"/>
                </a:solidFill>
                <a:sym typeface="Mathematica1" pitchFamily="2" charset="2"/>
              </a:rPr>
              <a:t></a:t>
            </a:r>
            <a:r>
              <a:rPr lang="en-US" altLang="ru-RU" b="1" dirty="0" smtClean="0">
                <a:solidFill>
                  <a:srgbClr val="000000"/>
                </a:solidFill>
              </a:rPr>
              <a:t>=</a:t>
            </a:r>
            <a:r>
              <a:rPr lang="ru-RU" altLang="ru-RU" b="1" dirty="0">
                <a:solidFill>
                  <a:srgbClr val="000000"/>
                </a:solidFill>
              </a:rPr>
              <a:t>3</a:t>
            </a:r>
            <a:r>
              <a:rPr lang="ru-RU" altLang="ru-RU" b="1" dirty="0" smtClean="0">
                <a:solidFill>
                  <a:srgbClr val="000000"/>
                </a:solidFill>
              </a:rPr>
              <a:t>5</a:t>
            </a:r>
            <a:r>
              <a:rPr lang="en-US" altLang="ru-RU" b="1" dirty="0" smtClean="0">
                <a:solidFill>
                  <a:srgbClr val="000000"/>
                </a:solidFill>
              </a:rPr>
              <a:t>±</a:t>
            </a:r>
            <a:r>
              <a:rPr lang="ru-RU" altLang="ru-RU" b="1" dirty="0" smtClean="0">
                <a:solidFill>
                  <a:srgbClr val="000000"/>
                </a:solidFill>
              </a:rPr>
              <a:t>10</a:t>
            </a:r>
            <a:r>
              <a:rPr lang="en-US" altLang="ru-RU" b="1" dirty="0" smtClean="0">
                <a:solidFill>
                  <a:srgbClr val="000000"/>
                </a:solidFill>
              </a:rPr>
              <a:t> </a:t>
            </a:r>
            <a:r>
              <a:rPr lang="en-US" altLang="ru-RU" b="1" dirty="0">
                <a:solidFill>
                  <a:srgbClr val="000000"/>
                </a:solidFill>
              </a:rPr>
              <a:t>sec</a:t>
            </a:r>
          </a:p>
        </p:txBody>
      </p:sp>
      <p:sp>
        <p:nvSpPr>
          <p:cNvPr id="13" name="Rectangle 2"/>
          <p:cNvSpPr txBox="1">
            <a:spLocks noChangeArrowheads="1"/>
          </p:cNvSpPr>
          <p:nvPr/>
        </p:nvSpPr>
        <p:spPr bwMode="auto">
          <a:xfrm>
            <a:off x="239024" y="4085830"/>
            <a:ext cx="6421208" cy="814696"/>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ru-RU" altLang="ru-RU" sz="1800" b="1" kern="0" dirty="0" smtClean="0">
                <a:solidFill>
                  <a:srgbClr val="000000"/>
                </a:solidFill>
              </a:rPr>
              <a:t>W. </a:t>
            </a:r>
            <a:r>
              <a:rPr lang="ru-RU" altLang="ru-RU" sz="1800" b="1" kern="0" dirty="0" err="1" smtClean="0">
                <a:solidFill>
                  <a:srgbClr val="000000"/>
                </a:solidFill>
              </a:rPr>
              <a:t>Paul</a:t>
            </a:r>
            <a:r>
              <a:rPr lang="ru-RU" altLang="ru-RU" sz="1800" b="1" kern="0" dirty="0" smtClean="0">
                <a:solidFill>
                  <a:srgbClr val="000000"/>
                </a:solidFill>
              </a:rPr>
              <a:t>, F. </a:t>
            </a:r>
            <a:r>
              <a:rPr lang="ru-RU" altLang="ru-RU" sz="1800" b="1" kern="0" dirty="0" err="1" smtClean="0">
                <a:solidFill>
                  <a:srgbClr val="000000"/>
                </a:solidFill>
              </a:rPr>
              <a:t>Anton</a:t>
            </a:r>
            <a:r>
              <a:rPr lang="ru-RU" altLang="ru-RU" sz="1800" b="1" kern="0" dirty="0" smtClean="0">
                <a:solidFill>
                  <a:srgbClr val="000000"/>
                </a:solidFill>
              </a:rPr>
              <a:t>, L. </a:t>
            </a:r>
            <a:r>
              <a:rPr lang="ru-RU" altLang="ru-RU" sz="1800" b="1" kern="0" dirty="0" err="1" smtClean="0">
                <a:solidFill>
                  <a:srgbClr val="000000"/>
                </a:solidFill>
              </a:rPr>
              <a:t>Paul</a:t>
            </a:r>
            <a:r>
              <a:rPr lang="ru-RU" altLang="ru-RU" sz="1800" b="1" kern="0" dirty="0" smtClean="0">
                <a:solidFill>
                  <a:srgbClr val="000000"/>
                </a:solidFill>
              </a:rPr>
              <a:t>, S. </a:t>
            </a:r>
            <a:r>
              <a:rPr lang="ru-RU" altLang="ru-RU" sz="1800" b="1" kern="0" dirty="0" err="1" smtClean="0">
                <a:solidFill>
                  <a:srgbClr val="000000"/>
                </a:solidFill>
              </a:rPr>
              <a:t>Paul</a:t>
            </a:r>
            <a:r>
              <a:rPr lang="ru-RU" altLang="ru-RU" sz="1800" b="1" kern="0" dirty="0" smtClean="0">
                <a:solidFill>
                  <a:srgbClr val="000000"/>
                </a:solidFill>
              </a:rPr>
              <a:t>, </a:t>
            </a:r>
            <a:r>
              <a:rPr lang="ru-RU" altLang="ru-RU" sz="1800" b="1" kern="0" dirty="0" err="1" smtClean="0">
                <a:solidFill>
                  <a:srgbClr val="000000"/>
                </a:solidFill>
              </a:rPr>
              <a:t>and</a:t>
            </a:r>
            <a:r>
              <a:rPr lang="ru-RU" altLang="ru-RU" sz="1800" b="1" kern="0" dirty="0" smtClean="0">
                <a:solidFill>
                  <a:srgbClr val="000000"/>
                </a:solidFill>
              </a:rPr>
              <a:t> W. </a:t>
            </a:r>
            <a:r>
              <a:rPr lang="ru-RU" altLang="ru-RU" sz="1800" b="1" kern="0" dirty="0" err="1" smtClean="0">
                <a:solidFill>
                  <a:srgbClr val="000000"/>
                </a:solidFill>
              </a:rPr>
              <a:t>Mampe</a:t>
            </a:r>
            <a:r>
              <a:rPr lang="ru-RU" altLang="ru-RU" sz="1800" b="1" kern="0" dirty="0" smtClean="0">
                <a:solidFill>
                  <a:srgbClr val="000000"/>
                </a:solidFill>
              </a:rPr>
              <a:t>, </a:t>
            </a:r>
            <a:r>
              <a:rPr lang="en-US" altLang="ru-RU" sz="1800" b="1" kern="0" dirty="0" smtClean="0">
                <a:solidFill>
                  <a:srgbClr val="000000"/>
                </a:solidFill>
              </a:rPr>
              <a:t/>
            </a:r>
            <a:br>
              <a:rPr lang="en-US" altLang="ru-RU" sz="1800" b="1" kern="0" dirty="0" smtClean="0">
                <a:solidFill>
                  <a:srgbClr val="000000"/>
                </a:solidFill>
              </a:rPr>
            </a:br>
            <a:r>
              <a:rPr lang="ru-RU" altLang="ru-RU" sz="1800" b="1" kern="0" dirty="0" smtClean="0">
                <a:solidFill>
                  <a:srgbClr val="000000"/>
                </a:solidFill>
              </a:rPr>
              <a:t>Z. f. </a:t>
            </a:r>
            <a:r>
              <a:rPr lang="ru-RU" altLang="ru-RU" sz="1800" b="1" kern="0" dirty="0" err="1" smtClean="0">
                <a:solidFill>
                  <a:srgbClr val="000000"/>
                </a:solidFill>
              </a:rPr>
              <a:t>Physik</a:t>
            </a:r>
            <a:r>
              <a:rPr lang="ru-RU" altLang="ru-RU" sz="1800" b="1" kern="0" dirty="0" smtClean="0">
                <a:solidFill>
                  <a:srgbClr val="000000"/>
                </a:solidFill>
              </a:rPr>
              <a:t> C 45, 25 (1989). (</a:t>
            </a:r>
            <a:r>
              <a:rPr lang="en-US" altLang="ru-RU" sz="1800" b="1" kern="0" dirty="0" smtClean="0">
                <a:solidFill>
                  <a:srgbClr val="FF0000"/>
                </a:solidFill>
              </a:rPr>
              <a:t>ILL</a:t>
            </a:r>
            <a:r>
              <a:rPr lang="ru-RU" altLang="ru-RU" sz="1800" b="1" kern="0" dirty="0" smtClean="0">
                <a:solidFill>
                  <a:srgbClr val="FF0000"/>
                </a:solidFill>
              </a:rPr>
              <a:t> + </a:t>
            </a:r>
            <a:r>
              <a:rPr lang="en-US" altLang="ru-RU" sz="1800" b="1" kern="0" dirty="0" smtClean="0">
                <a:solidFill>
                  <a:srgbClr val="FF0000"/>
                </a:solidFill>
              </a:rPr>
              <a:t>Munich</a:t>
            </a:r>
            <a:r>
              <a:rPr lang="ru-RU" altLang="ru-RU" sz="1800" b="1" kern="0" dirty="0" smtClean="0">
                <a:solidFill>
                  <a:srgbClr val="000000"/>
                </a:solidFill>
              </a:rPr>
              <a:t>)</a:t>
            </a:r>
            <a:endParaRPr lang="ru-RU" altLang="ru-RU" sz="1800" b="1" kern="0" dirty="0">
              <a:solidFill>
                <a:srgbClr val="000000"/>
              </a:solidFill>
            </a:endParaRPr>
          </a:p>
        </p:txBody>
      </p:sp>
      <p:sp>
        <p:nvSpPr>
          <p:cNvPr id="11" name="Прямоугольник 10"/>
          <p:cNvSpPr/>
          <p:nvPr/>
        </p:nvSpPr>
        <p:spPr>
          <a:xfrm>
            <a:off x="2771800" y="1688614"/>
            <a:ext cx="2616422" cy="461665"/>
          </a:xfrm>
          <a:prstGeom prst="rect">
            <a:avLst/>
          </a:prstGeom>
          <a:solidFill>
            <a:srgbClr val="92D050"/>
          </a:solidFill>
        </p:spPr>
        <p:txBody>
          <a:bodyPr wrap="none">
            <a:spAutoFit/>
          </a:bodyPr>
          <a:lstStyle/>
          <a:p>
            <a:r>
              <a:rPr lang="en-US" sz="2400" b="1" dirty="0" smtClean="0">
                <a:solidFill>
                  <a:srgbClr val="000000"/>
                </a:solidFill>
              </a:rPr>
              <a:t>Current systems</a:t>
            </a:r>
            <a:endParaRPr lang="ru-RU" sz="2400" b="1" dirty="0">
              <a:solidFill>
                <a:srgbClr val="000000"/>
              </a:solidFill>
            </a:endParaRPr>
          </a:p>
        </p:txBody>
      </p:sp>
      <p:sp>
        <p:nvSpPr>
          <p:cNvPr id="15" name="Прямоугольник 14"/>
          <p:cNvSpPr/>
          <p:nvPr/>
        </p:nvSpPr>
        <p:spPr>
          <a:xfrm>
            <a:off x="2654717" y="3624165"/>
            <a:ext cx="2712602" cy="461665"/>
          </a:xfrm>
          <a:prstGeom prst="rect">
            <a:avLst/>
          </a:prstGeom>
          <a:solidFill>
            <a:srgbClr val="92D050"/>
          </a:solidFill>
        </p:spPr>
        <p:txBody>
          <a:bodyPr wrap="none">
            <a:spAutoFit/>
          </a:bodyPr>
          <a:lstStyle/>
          <a:p>
            <a:r>
              <a:rPr lang="en-US" sz="2400" b="1" dirty="0" smtClean="0">
                <a:solidFill>
                  <a:srgbClr val="000000"/>
                </a:solidFill>
              </a:rPr>
              <a:t>Superconducting</a:t>
            </a:r>
            <a:endParaRPr lang="ru-RU" sz="2400" b="1" dirty="0">
              <a:solidFill>
                <a:srgbClr val="000000"/>
              </a:solidFill>
            </a:endParaRPr>
          </a:p>
        </p:txBody>
      </p:sp>
      <p:sp>
        <p:nvSpPr>
          <p:cNvPr id="18" name="Rectangle 15"/>
          <p:cNvSpPr>
            <a:spLocks noChangeArrowheads="1"/>
          </p:cNvSpPr>
          <p:nvPr/>
        </p:nvSpPr>
        <p:spPr bwMode="auto">
          <a:xfrm>
            <a:off x="7025866" y="4309821"/>
            <a:ext cx="1574470" cy="369332"/>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ru-RU" b="1" dirty="0">
                <a:solidFill>
                  <a:srgbClr val="000000"/>
                </a:solidFill>
                <a:cs typeface="Arial" pitchFamily="34" charset="0"/>
              </a:rPr>
              <a:t>τ</a:t>
            </a:r>
            <a:r>
              <a:rPr lang="ru-RU" altLang="ru-RU" b="1" dirty="0">
                <a:solidFill>
                  <a:srgbClr val="000000"/>
                </a:solidFill>
              </a:rPr>
              <a:t>= 877 ± 10 s</a:t>
            </a:r>
          </a:p>
        </p:txBody>
      </p:sp>
      <p:sp>
        <p:nvSpPr>
          <p:cNvPr id="16" name="Прямоугольник 15"/>
          <p:cNvSpPr/>
          <p:nvPr/>
        </p:nvSpPr>
        <p:spPr>
          <a:xfrm>
            <a:off x="2394244" y="5622403"/>
            <a:ext cx="3127779" cy="461665"/>
          </a:xfrm>
          <a:prstGeom prst="rect">
            <a:avLst/>
          </a:prstGeom>
          <a:solidFill>
            <a:srgbClr val="92D050"/>
          </a:solidFill>
        </p:spPr>
        <p:txBody>
          <a:bodyPr wrap="none">
            <a:spAutoFit/>
          </a:bodyPr>
          <a:lstStyle/>
          <a:p>
            <a:r>
              <a:rPr lang="en-US" sz="2400" b="1" dirty="0" smtClean="0">
                <a:solidFill>
                  <a:srgbClr val="000000"/>
                </a:solidFill>
              </a:rPr>
              <a:t>Permanent</a:t>
            </a:r>
            <a:r>
              <a:rPr lang="ru-RU" sz="2400" b="1" dirty="0" smtClean="0">
                <a:solidFill>
                  <a:srgbClr val="000000"/>
                </a:solidFill>
              </a:rPr>
              <a:t> </a:t>
            </a:r>
            <a:r>
              <a:rPr lang="en-US" sz="2400" b="1" dirty="0" smtClean="0">
                <a:solidFill>
                  <a:srgbClr val="000000"/>
                </a:solidFill>
              </a:rPr>
              <a:t>magnets</a:t>
            </a:r>
            <a:endParaRPr lang="ru-RU" sz="2400" b="1" dirty="0">
              <a:solidFill>
                <a:srgbClr val="000000"/>
              </a:solidFill>
            </a:endParaRPr>
          </a:p>
        </p:txBody>
      </p:sp>
      <p:sp>
        <p:nvSpPr>
          <p:cNvPr id="17" name="Прямоугольник 16"/>
          <p:cNvSpPr/>
          <p:nvPr/>
        </p:nvSpPr>
        <p:spPr>
          <a:xfrm>
            <a:off x="323528" y="4900526"/>
            <a:ext cx="6624207" cy="646331"/>
          </a:xfrm>
          <a:prstGeom prst="rect">
            <a:avLst/>
          </a:prstGeom>
        </p:spPr>
        <p:txBody>
          <a:bodyPr wrap="square">
            <a:spAutoFit/>
          </a:bodyPr>
          <a:lstStyle/>
          <a:p>
            <a:r>
              <a:rPr lang="en-US" b="1" dirty="0" smtClean="0">
                <a:solidFill>
                  <a:srgbClr val="000000"/>
                </a:solidFill>
              </a:rPr>
              <a:t>S.N. </a:t>
            </a:r>
            <a:r>
              <a:rPr lang="en-US" b="1" dirty="0" err="1" smtClean="0">
                <a:solidFill>
                  <a:srgbClr val="000000"/>
                </a:solidFill>
              </a:rPr>
              <a:t>Dozbosuk</a:t>
            </a:r>
            <a:r>
              <a:rPr lang="en-US" b="1" dirty="0" smtClean="0">
                <a:solidFill>
                  <a:srgbClr val="000000"/>
                </a:solidFill>
              </a:rPr>
              <a:t> et. al., J. Res. Natl. Inst. Stand. Technol. 110, 339, (2005)  (</a:t>
            </a:r>
            <a:r>
              <a:rPr lang="en-US" b="1" dirty="0" smtClean="0">
                <a:solidFill>
                  <a:srgbClr val="FF0000"/>
                </a:solidFill>
              </a:rPr>
              <a:t>Los-Alamos</a:t>
            </a:r>
            <a:r>
              <a:rPr lang="ru-RU" b="1" dirty="0" smtClean="0">
                <a:solidFill>
                  <a:srgbClr val="000000"/>
                </a:solidFill>
              </a:rPr>
              <a:t>)</a:t>
            </a:r>
            <a:endParaRPr lang="en-US" b="1" dirty="0">
              <a:solidFill>
                <a:srgbClr val="000000"/>
              </a:solidFill>
            </a:endParaRPr>
          </a:p>
        </p:txBody>
      </p:sp>
      <p:sp>
        <p:nvSpPr>
          <p:cNvPr id="20" name="Прямоугольник 19"/>
          <p:cNvSpPr/>
          <p:nvPr/>
        </p:nvSpPr>
        <p:spPr>
          <a:xfrm>
            <a:off x="239024" y="6084068"/>
            <a:ext cx="5931376" cy="646331"/>
          </a:xfrm>
          <a:prstGeom prst="rect">
            <a:avLst/>
          </a:prstGeom>
        </p:spPr>
        <p:txBody>
          <a:bodyPr wrap="square">
            <a:spAutoFit/>
          </a:bodyPr>
          <a:lstStyle/>
          <a:p>
            <a:r>
              <a:rPr lang="en-US" b="1" dirty="0" smtClean="0">
                <a:solidFill>
                  <a:srgbClr val="000000"/>
                </a:solidFill>
              </a:rPr>
              <a:t>V.F. </a:t>
            </a:r>
            <a:r>
              <a:rPr lang="en-US" b="1" dirty="0" err="1" smtClean="0">
                <a:solidFill>
                  <a:srgbClr val="000000"/>
                </a:solidFill>
              </a:rPr>
              <a:t>Ezhov</a:t>
            </a:r>
            <a:r>
              <a:rPr lang="en-US" b="1" dirty="0" smtClean="0">
                <a:solidFill>
                  <a:srgbClr val="000000"/>
                </a:solidFill>
              </a:rPr>
              <a:t> et</a:t>
            </a:r>
            <a:r>
              <a:rPr lang="en-US" b="1" dirty="0">
                <a:solidFill>
                  <a:srgbClr val="000000"/>
                </a:solidFill>
              </a:rPr>
              <a:t>. al., arXiv:1412.7434 [</a:t>
            </a:r>
            <a:r>
              <a:rPr lang="en-US" b="1" dirty="0" err="1" smtClean="0">
                <a:solidFill>
                  <a:srgbClr val="000000"/>
                </a:solidFill>
              </a:rPr>
              <a:t>nucl</a:t>
            </a:r>
            <a:r>
              <a:rPr lang="en-US" b="1" dirty="0" smtClean="0">
                <a:solidFill>
                  <a:srgbClr val="000000"/>
                </a:solidFill>
              </a:rPr>
              <a:t>-ex], </a:t>
            </a:r>
            <a:r>
              <a:rPr lang="en-US" b="1" dirty="0">
                <a:solidFill>
                  <a:srgbClr val="000000"/>
                </a:solidFill>
              </a:rPr>
              <a:t>(</a:t>
            </a:r>
            <a:r>
              <a:rPr lang="en-US" b="1" dirty="0" smtClean="0">
                <a:solidFill>
                  <a:srgbClr val="000000"/>
                </a:solidFill>
              </a:rPr>
              <a:t>2014) (</a:t>
            </a:r>
            <a:r>
              <a:rPr lang="en-US" b="1" dirty="0" smtClean="0">
                <a:solidFill>
                  <a:srgbClr val="FF0000"/>
                </a:solidFill>
              </a:rPr>
              <a:t>PNPI</a:t>
            </a:r>
            <a:r>
              <a:rPr lang="ru-RU" b="1" dirty="0" smtClean="0">
                <a:solidFill>
                  <a:srgbClr val="FF0000"/>
                </a:solidFill>
              </a:rPr>
              <a:t> + </a:t>
            </a:r>
            <a:r>
              <a:rPr lang="en-US" b="1" dirty="0" smtClean="0">
                <a:solidFill>
                  <a:srgbClr val="FF0000"/>
                </a:solidFill>
              </a:rPr>
              <a:t>ILL</a:t>
            </a:r>
            <a:r>
              <a:rPr lang="ru-RU" b="1" dirty="0" smtClean="0">
                <a:solidFill>
                  <a:srgbClr val="000000"/>
                </a:solidFill>
              </a:rPr>
              <a:t>)</a:t>
            </a:r>
            <a:endParaRPr lang="ru-RU" dirty="0">
              <a:solidFill>
                <a:srgbClr val="000000"/>
              </a:solidFill>
            </a:endParaRPr>
          </a:p>
        </p:txBody>
      </p:sp>
      <mc:AlternateContent xmlns:mc="http://schemas.openxmlformats.org/markup-compatibility/2006" xmlns:a14="http://schemas.microsoft.com/office/drawing/2010/main">
        <mc:Choice Requires="a14">
          <p:sp>
            <p:nvSpPr>
              <p:cNvPr id="24" name="Rectangle 15"/>
              <p:cNvSpPr>
                <a:spLocks noChangeArrowheads="1"/>
              </p:cNvSpPr>
              <p:nvPr/>
            </p:nvSpPr>
            <p:spPr bwMode="auto">
              <a:xfrm>
                <a:off x="6160129" y="6222567"/>
                <a:ext cx="2574679" cy="369332"/>
              </a:xfrm>
              <a:prstGeom prst="rect">
                <a:avLst/>
              </a:prstGeom>
              <a:solidFill>
                <a:srgbClr val="FFFF66"/>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marL="342900" lvl="0" algn="just">
                  <a:spcBef>
                    <a:spcPts val="70"/>
                  </a:spcBef>
                  <a:buClr>
                    <a:srgbClr val="F0A22E"/>
                  </a:buClr>
                  <a:buSzPct val="70000"/>
                </a:pPr>
                <a14:m>
                  <m:oMathPara xmlns:m="http://schemas.openxmlformats.org/officeDocument/2006/math">
                    <m:oMathParaPr>
                      <m:jc m:val="centerGroup"/>
                    </m:oMathParaPr>
                    <m:oMath xmlns:m="http://schemas.openxmlformats.org/officeDocument/2006/math">
                      <m:sSub>
                        <m:sSubPr>
                          <m:ctrlPr>
                            <a:rPr lang="ru-RU" b="1" i="1">
                              <a:solidFill>
                                <a:srgbClr val="FF0000"/>
                              </a:solidFill>
                              <a:latin typeface="Cambria Math"/>
                              <a:ea typeface="MS Mincho"/>
                              <a:cs typeface="Times New Roman"/>
                            </a:rPr>
                          </m:ctrlPr>
                        </m:sSubPr>
                        <m:e>
                          <m:r>
                            <a:rPr lang="en-US" b="1" i="1">
                              <a:solidFill>
                                <a:srgbClr val="FF0000"/>
                              </a:solidFill>
                              <a:latin typeface="Cambria Math"/>
                              <a:ea typeface="MS Mincho"/>
                              <a:cs typeface="Times New Roman"/>
                            </a:rPr>
                            <m:t>𝝉</m:t>
                          </m:r>
                        </m:e>
                        <m:sub>
                          <m:r>
                            <a:rPr lang="en-US" b="1" i="1">
                              <a:solidFill>
                                <a:srgbClr val="FF0000"/>
                              </a:solidFill>
                              <a:latin typeface="Cambria Math"/>
                              <a:ea typeface="MS Mincho"/>
                              <a:cs typeface="Times New Roman"/>
                            </a:rPr>
                            <m:t>𝒏</m:t>
                          </m:r>
                        </m:sub>
                      </m:sSub>
                      <m:r>
                        <a:rPr lang="en-US" b="1" i="1">
                          <a:solidFill>
                            <a:srgbClr val="FF0000"/>
                          </a:solidFill>
                          <a:latin typeface="Cambria Math"/>
                          <a:ea typeface="MS Mincho"/>
                          <a:cs typeface="Times New Roman"/>
                        </a:rPr>
                        <m:t>=</m:t>
                      </m:r>
                      <m:r>
                        <a:rPr lang="en-US" b="1" i="1">
                          <a:solidFill>
                            <a:srgbClr val="FF0000"/>
                          </a:solidFill>
                          <a:latin typeface="Cambria Math"/>
                          <a:ea typeface="MS Mincho"/>
                          <a:cs typeface="Times New Roman"/>
                        </a:rPr>
                        <m:t>𝟖𝟕𝟖</m:t>
                      </m:r>
                      <m:r>
                        <a:rPr lang="en-US" b="1" i="1">
                          <a:solidFill>
                            <a:srgbClr val="FF0000"/>
                          </a:solidFill>
                          <a:latin typeface="Cambria Math"/>
                          <a:ea typeface="MS Mincho"/>
                          <a:cs typeface="Times New Roman"/>
                        </a:rPr>
                        <m:t>.</m:t>
                      </m:r>
                      <m:r>
                        <a:rPr lang="en-US" b="1" i="1">
                          <a:solidFill>
                            <a:srgbClr val="FF0000"/>
                          </a:solidFill>
                          <a:latin typeface="Cambria Math"/>
                          <a:ea typeface="MS Mincho"/>
                          <a:cs typeface="Times New Roman"/>
                        </a:rPr>
                        <m:t>𝟐</m:t>
                      </m:r>
                      <m:r>
                        <a:rPr lang="en-US" b="1" i="1">
                          <a:solidFill>
                            <a:srgbClr val="FF0000"/>
                          </a:solidFill>
                          <a:latin typeface="Cambria Math"/>
                          <a:ea typeface="MS Mincho"/>
                          <a:cs typeface="Times New Roman"/>
                        </a:rPr>
                        <m:t>±</m:t>
                      </m:r>
                      <m:r>
                        <a:rPr lang="en-US" b="1" i="1">
                          <a:solidFill>
                            <a:srgbClr val="FF0000"/>
                          </a:solidFill>
                          <a:latin typeface="Cambria Math"/>
                          <a:ea typeface="MS Mincho"/>
                          <a:cs typeface="Times New Roman"/>
                        </a:rPr>
                        <m:t>𝟏</m:t>
                      </m:r>
                      <m:r>
                        <a:rPr lang="en-US" b="1" i="1">
                          <a:solidFill>
                            <a:srgbClr val="FF0000"/>
                          </a:solidFill>
                          <a:latin typeface="Cambria Math"/>
                          <a:ea typeface="MS Mincho"/>
                          <a:cs typeface="Times New Roman"/>
                        </a:rPr>
                        <m:t>.</m:t>
                      </m:r>
                      <m:r>
                        <a:rPr lang="en-US" b="1" i="1">
                          <a:solidFill>
                            <a:srgbClr val="FF0000"/>
                          </a:solidFill>
                          <a:latin typeface="Cambria Math"/>
                          <a:ea typeface="MS Mincho"/>
                          <a:cs typeface="Times New Roman"/>
                        </a:rPr>
                        <m:t>𝟗</m:t>
                      </m:r>
                      <m:r>
                        <a:rPr lang="en-US" b="1" i="1">
                          <a:solidFill>
                            <a:srgbClr val="FF0000"/>
                          </a:solidFill>
                          <a:latin typeface="Cambria Math"/>
                          <a:ea typeface="MS Mincho"/>
                          <a:cs typeface="Times New Roman"/>
                        </a:rPr>
                        <m:t> </m:t>
                      </m:r>
                      <m:r>
                        <a:rPr lang="en-US" b="1" i="1">
                          <a:solidFill>
                            <a:srgbClr val="FF0000"/>
                          </a:solidFill>
                          <a:latin typeface="Cambria Math"/>
                          <a:ea typeface="MS Mincho"/>
                          <a:cs typeface="Times New Roman"/>
                        </a:rPr>
                        <m:t>𝒔</m:t>
                      </m:r>
                    </m:oMath>
                  </m:oMathPara>
                </a14:m>
                <a:endParaRPr lang="ru-RU" b="1" dirty="0">
                  <a:solidFill>
                    <a:srgbClr val="FF0000"/>
                  </a:solidFill>
                  <a:ea typeface="MS Mincho"/>
                </a:endParaRPr>
              </a:p>
            </p:txBody>
          </p:sp>
        </mc:Choice>
        <mc:Fallback xmlns="">
          <p:sp>
            <p:nvSpPr>
              <p:cNvPr id="24" name="Rectangle 15"/>
              <p:cNvSpPr>
                <a:spLocks noRot="1" noChangeAspect="1" noMove="1" noResize="1" noEditPoints="1" noAdjustHandles="1" noChangeArrowheads="1" noChangeShapeType="1" noTextEdit="1"/>
              </p:cNvSpPr>
              <p:nvPr/>
            </p:nvSpPr>
            <p:spPr bwMode="auto">
              <a:xfrm>
                <a:off x="6160129" y="6222567"/>
                <a:ext cx="2574679" cy="369332"/>
              </a:xfrm>
              <a:prstGeom prst="rect">
                <a:avLst/>
              </a:prstGeom>
              <a:blipFill rotWithShape="1">
                <a:blip r:embed="rId4"/>
                <a:stretch>
                  <a:fillRect b="-166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53026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animBg="1"/>
      <p:bldP spid="9" grpId="0"/>
      <p:bldP spid="12" grpId="0" animBg="1"/>
      <p:bldP spid="13" grpId="0"/>
      <p:bldP spid="11" grpId="0" animBg="1"/>
      <p:bldP spid="15" grpId="0" animBg="1"/>
      <p:bldP spid="18" grpId="0" animBg="1"/>
      <p:bldP spid="16" grpId="0" animBg="1"/>
      <p:bldP spid="17" grpId="0"/>
      <p:bldP spid="20" grpId="0"/>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86" y="1399161"/>
            <a:ext cx="3843427"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652120" y="5085184"/>
            <a:ext cx="1944216" cy="523220"/>
          </a:xfrm>
          <a:prstGeom prst="rect">
            <a:avLst/>
          </a:prstGeom>
        </p:spPr>
        <p:txBody>
          <a:bodyPr wrap="square">
            <a:spAutoFit/>
          </a:bodyPr>
          <a:lstStyle/>
          <a:p>
            <a:pPr lvl="0"/>
            <a:r>
              <a:rPr lang="en-US" sz="2800" b="1" dirty="0">
                <a:solidFill>
                  <a:prstClr val="black"/>
                </a:solidFill>
              </a:rPr>
              <a:t>W=20 kW</a:t>
            </a:r>
            <a:endParaRPr lang="ru-RU" sz="2800" b="1" dirty="0">
              <a:solidFill>
                <a:prstClr val="black"/>
              </a:solidFill>
            </a:endParaRPr>
          </a:p>
        </p:txBody>
      </p:sp>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35034"/>
            <a:ext cx="5745870" cy="137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5293536" y="1442259"/>
            <a:ext cx="2180212" cy="523220"/>
          </a:xfrm>
          <a:prstGeom prst="rect">
            <a:avLst/>
          </a:prstGeom>
        </p:spPr>
        <p:txBody>
          <a:bodyPr wrap="none">
            <a:spAutoFit/>
          </a:bodyPr>
          <a:lstStyle/>
          <a:p>
            <a:pPr lvl="0"/>
            <a:r>
              <a:rPr lang="en-US" sz="2800" dirty="0">
                <a:solidFill>
                  <a:prstClr val="black"/>
                </a:solidFill>
              </a:rPr>
              <a:t>Reactor CM-2</a:t>
            </a:r>
            <a:endParaRPr lang="ru-RU" sz="2800" dirty="0">
              <a:solidFill>
                <a:prstClr val="black"/>
              </a:solidFill>
            </a:endParaRPr>
          </a:p>
        </p:txBody>
      </p:sp>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2368043"/>
            <a:ext cx="3548063"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611560" y="1042149"/>
            <a:ext cx="2911374" cy="400110"/>
          </a:xfrm>
          <a:prstGeom prst="rect">
            <a:avLst/>
          </a:prstGeom>
          <a:solidFill>
            <a:srgbClr val="FFFF00"/>
          </a:solidFill>
        </p:spPr>
        <p:txBody>
          <a:bodyPr wrap="none">
            <a:spAutoFit/>
          </a:bodyPr>
          <a:lstStyle/>
          <a:p>
            <a:r>
              <a:rPr lang="en-US" sz="2000" dirty="0"/>
              <a:t>First real magnetic trap</a:t>
            </a:r>
            <a:endParaRPr lang="ru-RU" sz="2000" dirty="0"/>
          </a:p>
        </p:txBody>
      </p:sp>
      <p:sp>
        <p:nvSpPr>
          <p:cNvPr id="5" name="Заголовок 4"/>
          <p:cNvSpPr>
            <a:spLocks noGrp="1"/>
          </p:cNvSpPr>
          <p:nvPr>
            <p:ph type="title"/>
          </p:nvPr>
        </p:nvSpPr>
        <p:spPr>
          <a:xfrm>
            <a:off x="193386" y="35034"/>
            <a:ext cx="2974104" cy="841248"/>
          </a:xfrm>
        </p:spPr>
        <p:txBody>
          <a:bodyPr>
            <a:normAutofit/>
          </a:bodyPr>
          <a:lstStyle/>
          <a:p>
            <a:r>
              <a:rPr lang="en-US" sz="3200" dirty="0" smtClean="0"/>
              <a:t>Trap Filling</a:t>
            </a:r>
            <a:endParaRPr lang="ru-RU" sz="3200" dirty="0"/>
          </a:p>
        </p:txBody>
      </p:sp>
      <p:sp>
        <p:nvSpPr>
          <p:cNvPr id="6" name="TextBox 5"/>
          <p:cNvSpPr txBox="1"/>
          <p:nvPr/>
        </p:nvSpPr>
        <p:spPr>
          <a:xfrm>
            <a:off x="4861366" y="5606983"/>
            <a:ext cx="864339" cy="369332"/>
          </a:xfrm>
          <a:prstGeom prst="rect">
            <a:avLst/>
          </a:prstGeom>
          <a:noFill/>
        </p:spPr>
        <p:txBody>
          <a:bodyPr wrap="none" rtlCol="0">
            <a:spAutoFit/>
          </a:bodyPr>
          <a:lstStyle/>
          <a:p>
            <a:r>
              <a:rPr lang="ru-RU" dirty="0" smtClean="0">
                <a:sym typeface="Mathematica1"/>
              </a:rPr>
              <a:t></a:t>
            </a:r>
            <a:r>
              <a:rPr lang="en-US" dirty="0" smtClean="0">
                <a:sym typeface="Mathematica1"/>
              </a:rPr>
              <a:t>=35 s</a:t>
            </a:r>
            <a:endParaRPr lang="ru-RU" dirty="0"/>
          </a:p>
        </p:txBody>
      </p:sp>
      <p:sp>
        <p:nvSpPr>
          <p:cNvPr id="7" name="Прямоугольник 6"/>
          <p:cNvSpPr/>
          <p:nvPr/>
        </p:nvSpPr>
        <p:spPr>
          <a:xfrm>
            <a:off x="3801649" y="318874"/>
            <a:ext cx="5076134" cy="923330"/>
          </a:xfrm>
          <a:prstGeom prst="rect">
            <a:avLst/>
          </a:prstGeom>
          <a:solidFill>
            <a:srgbClr val="FFFF00"/>
          </a:solidFill>
        </p:spPr>
        <p:txBody>
          <a:bodyPr wrap="square">
            <a:spAutoFit/>
          </a:bodyPr>
          <a:lstStyle/>
          <a:p>
            <a:r>
              <a:rPr lang="en-US" dirty="0" err="1"/>
              <a:t>Kosvintsev</a:t>
            </a:r>
            <a:r>
              <a:rPr lang="en-US" dirty="0"/>
              <a:t> </a:t>
            </a:r>
            <a:r>
              <a:rPr lang="en-US" dirty="0" err="1"/>
              <a:t>Yu.Yu</a:t>
            </a:r>
            <a:r>
              <a:rPr lang="en-US" dirty="0"/>
              <a:t>., </a:t>
            </a:r>
            <a:r>
              <a:rPr lang="en-US" dirty="0" err="1"/>
              <a:t>Kushnir</a:t>
            </a:r>
            <a:r>
              <a:rPr lang="en-US" dirty="0"/>
              <a:t> </a:t>
            </a:r>
            <a:r>
              <a:rPr lang="en-US" dirty="0" err="1"/>
              <a:t>Yu.A</a:t>
            </a:r>
            <a:r>
              <a:rPr lang="en-US" dirty="0"/>
              <a:t>., </a:t>
            </a:r>
            <a:r>
              <a:rPr lang="en-US" dirty="0" err="1"/>
              <a:t>Morozov</a:t>
            </a:r>
            <a:r>
              <a:rPr lang="en-US" dirty="0"/>
              <a:t> V.I., </a:t>
            </a:r>
            <a:r>
              <a:rPr lang="en-US" dirty="0" err="1"/>
              <a:t>Plotnikov</a:t>
            </a:r>
            <a:r>
              <a:rPr lang="en-US" dirty="0"/>
              <a:t> I.A. Experiment on neutron storage in a </a:t>
            </a:r>
            <a:r>
              <a:rPr lang="en-US" dirty="0" smtClean="0"/>
              <a:t>magnetic trap, v. 27(1), p. 65, (1978)</a:t>
            </a:r>
            <a:endParaRPr lang="en-US" dirty="0"/>
          </a:p>
        </p:txBody>
      </p:sp>
    </p:spTree>
    <p:extLst>
      <p:ext uri="{BB962C8B-B14F-4D97-AF65-F5344CB8AC3E}">
        <p14:creationId xmlns:p14="http://schemas.microsoft.com/office/powerpoint/2010/main" val="3810329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076" y="2132856"/>
            <a:ext cx="3995737" cy="1809726"/>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lang="en-US" b="1" dirty="0">
                <a:latin typeface="Arial" pitchFamily="34" charset="0"/>
              </a:rPr>
              <a:t>The main problems: </a:t>
            </a:r>
          </a:p>
          <a:p>
            <a:pPr marL="342900" indent="-342900">
              <a:lnSpc>
                <a:spcPct val="80000"/>
              </a:lnSpc>
              <a:spcBef>
                <a:spcPct val="20000"/>
              </a:spcBef>
              <a:buFont typeface="+mj-lt"/>
              <a:buAutoNum type="arabicPeriod"/>
            </a:pPr>
            <a:r>
              <a:rPr lang="en-US" b="1" dirty="0" smtClean="0">
                <a:latin typeface="Arial" pitchFamily="34" charset="0"/>
              </a:rPr>
              <a:t> </a:t>
            </a:r>
            <a:r>
              <a:rPr lang="en-US" b="1" dirty="0">
                <a:latin typeface="Arial" pitchFamily="34" charset="0"/>
              </a:rPr>
              <a:t>Filling and empting. If one use superconducting system, then he can’t switch on field too fast. </a:t>
            </a:r>
          </a:p>
          <a:p>
            <a:pPr marL="342900" indent="-342900">
              <a:lnSpc>
                <a:spcPct val="80000"/>
              </a:lnSpc>
              <a:spcBef>
                <a:spcPct val="20000"/>
              </a:spcBef>
              <a:buFont typeface="+mj-lt"/>
              <a:buAutoNum type="arabicPeriod"/>
            </a:pPr>
            <a:r>
              <a:rPr lang="en-US" b="1" dirty="0" smtClean="0">
                <a:latin typeface="Arial" pitchFamily="34" charset="0"/>
              </a:rPr>
              <a:t> </a:t>
            </a:r>
            <a:r>
              <a:rPr lang="en-US" b="1" dirty="0">
                <a:latin typeface="Arial" pitchFamily="34" charset="0"/>
              </a:rPr>
              <a:t>Huge setup and small storage </a:t>
            </a:r>
            <a:r>
              <a:rPr lang="en-US" b="1" dirty="0" smtClean="0">
                <a:latin typeface="Arial" pitchFamily="34" charset="0"/>
              </a:rPr>
              <a:t>volume</a:t>
            </a:r>
          </a:p>
          <a:p>
            <a:pPr marL="342900" indent="-342900">
              <a:lnSpc>
                <a:spcPct val="80000"/>
              </a:lnSpc>
              <a:spcBef>
                <a:spcPct val="20000"/>
              </a:spcBef>
              <a:buFont typeface="+mj-lt"/>
              <a:buAutoNum type="arabicPeriod"/>
            </a:pPr>
            <a:r>
              <a:rPr lang="en-US" b="1" dirty="0" smtClean="0">
                <a:latin typeface="Arial" pitchFamily="34" charset="0"/>
              </a:rPr>
              <a:t>Field only 1 T</a:t>
            </a:r>
            <a:endParaRPr lang="en-US" b="1" dirty="0">
              <a:latin typeface="Arial" pitchFamily="34" charset="0"/>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76432"/>
            <a:ext cx="4355666" cy="210149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74" t="5899" r="7481" b="6415"/>
          <a:stretch/>
        </p:blipFill>
        <p:spPr bwMode="auto">
          <a:xfrm>
            <a:off x="4355664" y="404664"/>
            <a:ext cx="4805231" cy="645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395536" y="1097161"/>
            <a:ext cx="3048399" cy="954107"/>
          </a:xfrm>
          <a:prstGeom prst="rect">
            <a:avLst/>
          </a:prstGeom>
          <a:solidFill>
            <a:srgbClr val="FFFF00"/>
          </a:solidFill>
        </p:spPr>
        <p:txBody>
          <a:bodyPr wrap="none">
            <a:spAutoFit/>
          </a:bodyPr>
          <a:lstStyle/>
          <a:p>
            <a:r>
              <a:rPr lang="en-US" sz="2800" b="1" dirty="0" err="1"/>
              <a:t>Ioffe</a:t>
            </a:r>
            <a:r>
              <a:rPr lang="en-US" sz="2800" b="1" dirty="0"/>
              <a:t>-Pritchard </a:t>
            </a:r>
            <a:r>
              <a:rPr lang="en-US" sz="2800" b="1" dirty="0" smtClean="0"/>
              <a:t>trap</a:t>
            </a:r>
          </a:p>
          <a:p>
            <a:r>
              <a:rPr lang="en-US" sz="2800" b="1" dirty="0" smtClean="0"/>
              <a:t>for neutrons</a:t>
            </a:r>
            <a:endParaRPr lang="en-US" sz="2800" b="1" dirty="0"/>
          </a:p>
        </p:txBody>
      </p:sp>
      <p:sp>
        <p:nvSpPr>
          <p:cNvPr id="6" name="Заголовок 4"/>
          <p:cNvSpPr txBox="1">
            <a:spLocks/>
          </p:cNvSpPr>
          <p:nvPr/>
        </p:nvSpPr>
        <p:spPr>
          <a:xfrm>
            <a:off x="193386" y="35034"/>
            <a:ext cx="2974104" cy="841248"/>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smtClean="0">
                <a:ln>
                  <a:noFill/>
                </a:ln>
                <a:solidFill>
                  <a:srgbClr val="4E3B30"/>
                </a:solidFill>
                <a:effectLst>
                  <a:reflection blurRad="12700" stA="48000" endA="300" endPos="55000" dir="5400000" sy="-90000" algn="bl" rotWithShape="0"/>
                </a:effectLst>
                <a:uLnTx/>
                <a:uFillTx/>
                <a:latin typeface="Franklin Gothic Medium"/>
                <a:ea typeface="+mj-ea"/>
                <a:cs typeface="+mj-cs"/>
              </a:rPr>
              <a:t>Trap Filling</a:t>
            </a:r>
            <a:endParaRPr kumimoji="0" lang="ru-RU" sz="3200" b="0"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Franklin Gothic Medium"/>
              <a:ea typeface="+mj-ea"/>
              <a:cs typeface="+mj-cs"/>
            </a:endParaRPr>
          </a:p>
        </p:txBody>
      </p:sp>
    </p:spTree>
    <p:extLst>
      <p:ext uri="{BB962C8B-B14F-4D97-AF65-F5344CB8AC3E}">
        <p14:creationId xmlns:p14="http://schemas.microsoft.com/office/powerpoint/2010/main" val="512121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gtEl>
                                        <p:attrNameLst>
                                          <p:attrName>style.visibility</p:attrName>
                                        </p:attrNameLst>
                                      </p:cBhvr>
                                      <p:to>
                                        <p:strVal val="visible"/>
                                      </p:to>
                                    </p:set>
                                    <p:anim calcmode="lin" valueType="num">
                                      <p:cBhvr additive="base">
                                        <p:cTn id="13" dur="500" fill="hold"/>
                                        <p:tgtEl>
                                          <p:spTgt spid="21507"/>
                                        </p:tgtEl>
                                        <p:attrNameLst>
                                          <p:attrName>ppt_x</p:attrName>
                                        </p:attrNameLst>
                                      </p:cBhvr>
                                      <p:tavLst>
                                        <p:tav tm="0">
                                          <p:val>
                                            <p:strVal val="#ppt_x"/>
                                          </p:val>
                                        </p:tav>
                                        <p:tav tm="100000">
                                          <p:val>
                                            <p:strVal val="#ppt_x"/>
                                          </p:val>
                                        </p:tav>
                                      </p:tavLst>
                                    </p:anim>
                                    <p:anim calcmode="lin" valueType="num">
                                      <p:cBhvr additive="base">
                                        <p:cTn id="14"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6"/>
                                        </p:tgtEl>
                                        <p:attrNameLst>
                                          <p:attrName>style.visibility</p:attrName>
                                        </p:attrNameLst>
                                      </p:cBhvr>
                                      <p:to>
                                        <p:strVal val="visible"/>
                                      </p:to>
                                    </p:set>
                                    <p:anim calcmode="lin" valueType="num">
                                      <p:cBhvr additive="base">
                                        <p:cTn id="19" dur="500" fill="hold"/>
                                        <p:tgtEl>
                                          <p:spTgt spid="21506"/>
                                        </p:tgtEl>
                                        <p:attrNameLst>
                                          <p:attrName>ppt_x</p:attrName>
                                        </p:attrNameLst>
                                      </p:cBhvr>
                                      <p:tavLst>
                                        <p:tav tm="0">
                                          <p:val>
                                            <p:strVal val="#ppt_x"/>
                                          </p:val>
                                        </p:tav>
                                        <p:tav tm="100000">
                                          <p:val>
                                            <p:strVal val="#ppt_x"/>
                                          </p:val>
                                        </p:tav>
                                      </p:tavLst>
                                    </p:anim>
                                    <p:anim calcmode="lin" valueType="num">
                                      <p:cBhvr additive="base">
                                        <p:cTn id="20"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3540126"/>
            <a:ext cx="5449888" cy="313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Овал 6"/>
          <p:cNvSpPr/>
          <p:nvPr/>
        </p:nvSpPr>
        <p:spPr>
          <a:xfrm>
            <a:off x="5652120" y="5229200"/>
            <a:ext cx="792088" cy="12961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916113"/>
            <a:ext cx="302418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7563"/>
            <a:ext cx="3479800" cy="157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013325"/>
            <a:ext cx="3332163"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19" y="0"/>
            <a:ext cx="5976689"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5" name="Rectangle 11"/>
          <p:cNvSpPr>
            <a:spLocks noChangeArrowheads="1"/>
          </p:cNvSpPr>
          <p:nvPr/>
        </p:nvSpPr>
        <p:spPr bwMode="auto">
          <a:xfrm>
            <a:off x="17662" y="188640"/>
            <a:ext cx="2909451" cy="941796"/>
          </a:xfrm>
          <a:prstGeom prst="rect">
            <a:avLst/>
          </a:prstGeom>
          <a:solidFill>
            <a:srgbClr val="FFFF00"/>
          </a:solidFill>
          <a:ln>
            <a:noFill/>
          </a:ln>
          <a:effectLst/>
          <a:extLst/>
        </p:spPr>
        <p:txBody>
          <a:bodyPr wrap="none">
            <a:spAutoFit/>
          </a:bodyPr>
          <a:lstStyle/>
          <a:p>
            <a:pPr>
              <a:spcBef>
                <a:spcPct val="30000"/>
              </a:spcBef>
            </a:pPr>
            <a:r>
              <a:rPr lang="en-US" sz="2400" b="1" dirty="0" smtClean="0">
                <a:solidFill>
                  <a:prstClr val="black"/>
                </a:solidFill>
              </a:rPr>
              <a:t>Magnetic wall of </a:t>
            </a:r>
          </a:p>
          <a:p>
            <a:pPr>
              <a:spcBef>
                <a:spcPct val="30000"/>
              </a:spcBef>
            </a:pPr>
            <a:r>
              <a:rPr lang="en-US" sz="2400" b="1" dirty="0" smtClean="0">
                <a:solidFill>
                  <a:prstClr val="black"/>
                </a:solidFill>
              </a:rPr>
              <a:t>Permanent magnets?</a:t>
            </a:r>
          </a:p>
        </p:txBody>
      </p:sp>
      <p:pic>
        <p:nvPicPr>
          <p:cNvPr id="9" name="Picture 3" descr="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4860032" y="1561647"/>
            <a:ext cx="2016211" cy="1472219"/>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6296" y="1638843"/>
            <a:ext cx="1594916" cy="138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99992" y="3033866"/>
            <a:ext cx="4054599" cy="647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927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blinds(horizontal)">
                                      <p:cBhvr>
                                        <p:cTn id="7" dur="500"/>
                                        <p:tgtEl>
                                          <p:spTgt spid="317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blinds(horizontal)">
                                      <p:cBhvr>
                                        <p:cTn id="12" dur="500"/>
                                        <p:tgtEl>
                                          <p:spTgt spid="317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1750"/>
                                        </p:tgtEl>
                                        <p:attrNameLst>
                                          <p:attrName>style.visibility</p:attrName>
                                        </p:attrNameLst>
                                      </p:cBhvr>
                                      <p:to>
                                        <p:strVal val="visible"/>
                                      </p:to>
                                    </p:set>
                                    <p:animEffect transition="in" filter="blinds(horizontal)">
                                      <p:cBhvr>
                                        <p:cTn id="17" dur="500"/>
                                        <p:tgtEl>
                                          <p:spTgt spid="317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1751"/>
                                        </p:tgtEl>
                                        <p:attrNameLst>
                                          <p:attrName>style.visibility</p:attrName>
                                        </p:attrNameLst>
                                      </p:cBhvr>
                                      <p:to>
                                        <p:strVal val="visible"/>
                                      </p:to>
                                    </p:set>
                                    <p:animEffect transition="in" filter="blinds(horizontal)">
                                      <p:cBhvr>
                                        <p:cTn id="22" dur="500"/>
                                        <p:tgtEl>
                                          <p:spTgt spid="317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1754"/>
                                        </p:tgtEl>
                                        <p:attrNameLst>
                                          <p:attrName>style.visibility</p:attrName>
                                        </p:attrNameLst>
                                      </p:cBhvr>
                                      <p:to>
                                        <p:strVal val="visible"/>
                                      </p:to>
                                    </p:set>
                                    <p:animEffect transition="in" filter="blinds(horizontal)">
                                      <p:cBhvr>
                                        <p:cTn id="27" dur="500"/>
                                        <p:tgtEl>
                                          <p:spTgt spid="3175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2" presetClass="entr" presetSubtype="4" fill="hold" nodeType="withEffect">
                                  <p:stCondLst>
                                    <p:cond delay="0"/>
                                  </p:stCondLst>
                                  <p:childTnLst>
                                    <p:set>
                                      <p:cBhvr>
                                        <p:cTn id="39" dur="1" fill="hold">
                                          <p:stCondLst>
                                            <p:cond delay="0"/>
                                          </p:stCondLst>
                                        </p:cTn>
                                        <p:tgtEl>
                                          <p:spTgt spid="28675"/>
                                        </p:tgtEl>
                                        <p:attrNameLst>
                                          <p:attrName>style.visibility</p:attrName>
                                        </p:attrNameLst>
                                      </p:cBhvr>
                                      <p:to>
                                        <p:strVal val="visible"/>
                                      </p:to>
                                    </p:set>
                                    <p:anim calcmode="lin" valueType="num">
                                      <p:cBhvr additive="base">
                                        <p:cTn id="40" dur="500" fill="hold"/>
                                        <p:tgtEl>
                                          <p:spTgt spid="28675"/>
                                        </p:tgtEl>
                                        <p:attrNameLst>
                                          <p:attrName>ppt_x</p:attrName>
                                        </p:attrNameLst>
                                      </p:cBhvr>
                                      <p:tavLst>
                                        <p:tav tm="0">
                                          <p:val>
                                            <p:strVal val="#ppt_x"/>
                                          </p:val>
                                        </p:tav>
                                        <p:tav tm="100000">
                                          <p:val>
                                            <p:strVal val="#ppt_x"/>
                                          </p:val>
                                        </p:tav>
                                      </p:tavLst>
                                    </p:anim>
                                    <p:anim calcmode="lin" valueType="num">
                                      <p:cBhvr additive="base">
                                        <p:cTn id="41"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3366" y="917786"/>
            <a:ext cx="8218031" cy="1040285"/>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1400" b="1" i="1" dirty="0">
                <a:latin typeface="Times New Roman"/>
              </a:rPr>
              <a:t>V. F. </a:t>
            </a:r>
            <a:r>
              <a:rPr lang="en-US" sz="1400" b="1" i="1" dirty="0" err="1" smtClean="0">
                <a:latin typeface="Times New Roman"/>
              </a:rPr>
              <a:t>Ezhov</a:t>
            </a:r>
            <a:r>
              <a:rPr lang="en-US" sz="1400" b="1" i="1" dirty="0" smtClean="0">
                <a:latin typeface="Times New Roman"/>
              </a:rPr>
              <a:t>, </a:t>
            </a:r>
            <a:r>
              <a:rPr lang="en-US" sz="1400" b="1" i="1" dirty="0">
                <a:latin typeface="Times New Roman"/>
              </a:rPr>
              <a:t>B. A. </a:t>
            </a:r>
            <a:r>
              <a:rPr lang="en-US" sz="1400" b="1" i="1" dirty="0" err="1" smtClean="0">
                <a:latin typeface="Times New Roman"/>
              </a:rPr>
              <a:t>Bazarov</a:t>
            </a:r>
            <a:r>
              <a:rPr lang="en-US" sz="1400" b="1" i="1" dirty="0" smtClean="0">
                <a:latin typeface="Times New Roman"/>
              </a:rPr>
              <a:t>, </a:t>
            </a:r>
            <a:r>
              <a:rPr lang="en-US" sz="1400" b="1" i="1" dirty="0">
                <a:latin typeface="Times New Roman"/>
              </a:rPr>
              <a:t>P. </a:t>
            </a:r>
            <a:r>
              <a:rPr lang="en-US" sz="1400" b="1" i="1" dirty="0" err="1" smtClean="0">
                <a:latin typeface="Times New Roman"/>
              </a:rPr>
              <a:t>Geltenbort</a:t>
            </a:r>
            <a:r>
              <a:rPr lang="en-US" sz="1400" b="1" i="1" dirty="0" smtClean="0">
                <a:latin typeface="Times New Roman"/>
              </a:rPr>
              <a:t> </a:t>
            </a:r>
            <a:r>
              <a:rPr lang="en-US" sz="1400" b="1" i="1" dirty="0">
                <a:latin typeface="Times New Roman"/>
              </a:rPr>
              <a:t>N. A. </a:t>
            </a:r>
            <a:r>
              <a:rPr lang="en-US" sz="1400" b="1" i="1" dirty="0" err="1" smtClean="0">
                <a:latin typeface="Times New Roman"/>
              </a:rPr>
              <a:t>Kovrizhnykh</a:t>
            </a:r>
            <a:r>
              <a:rPr lang="en-US" sz="1400" b="1" i="1" dirty="0" smtClean="0">
                <a:latin typeface="Times New Roman"/>
              </a:rPr>
              <a:t>, G</a:t>
            </a:r>
            <a:r>
              <a:rPr lang="en-US" sz="1400" b="1" i="1" dirty="0">
                <a:latin typeface="Times New Roman"/>
              </a:rPr>
              <a:t>. B. </a:t>
            </a:r>
            <a:r>
              <a:rPr lang="en-US" sz="1400" b="1" i="1" dirty="0" err="1" smtClean="0">
                <a:latin typeface="Times New Roman"/>
              </a:rPr>
              <a:t>Krygin</a:t>
            </a:r>
            <a:r>
              <a:rPr lang="en-US" sz="1400" b="1" i="1" dirty="0" smtClean="0">
                <a:latin typeface="Times New Roman"/>
              </a:rPr>
              <a:t>, </a:t>
            </a:r>
            <a:r>
              <a:rPr lang="en-US" sz="1400" b="1" i="1" dirty="0">
                <a:latin typeface="Times New Roman"/>
              </a:rPr>
              <a:t>V. L. </a:t>
            </a:r>
            <a:r>
              <a:rPr lang="en-US" sz="1400" b="1" i="1" dirty="0" err="1" smtClean="0">
                <a:latin typeface="Times New Roman"/>
              </a:rPr>
              <a:t>Ryabov</a:t>
            </a:r>
            <a:r>
              <a:rPr lang="en-US" sz="1400" b="1" i="1" dirty="0" smtClean="0">
                <a:latin typeface="Times New Roman"/>
              </a:rPr>
              <a:t>, </a:t>
            </a:r>
            <a:r>
              <a:rPr lang="en-US" sz="1400" b="1" i="1" dirty="0">
                <a:latin typeface="Times New Roman"/>
              </a:rPr>
              <a:t>and A. P. </a:t>
            </a:r>
            <a:r>
              <a:rPr lang="en-US" sz="1400" b="1" i="1" dirty="0" err="1" smtClean="0">
                <a:latin typeface="Times New Roman"/>
              </a:rPr>
              <a:t>Serebrov</a:t>
            </a:r>
            <a:endParaRPr lang="en-US" sz="1400" b="1" i="1" dirty="0" smtClean="0">
              <a:latin typeface="Times New Roman"/>
            </a:endParaRPr>
          </a:p>
          <a:p>
            <a:pPr marL="342900" lvl="0" indent="-342900">
              <a:spcBef>
                <a:spcPct val="20000"/>
              </a:spcBef>
              <a:buFont typeface="Arial" panose="020B0604020202020204" pitchFamily="34" charset="0"/>
              <a:buChar char="•"/>
            </a:pPr>
            <a:r>
              <a:rPr lang="en-US" sz="1400" b="1" i="1" dirty="0" smtClean="0">
                <a:latin typeface="Times New Roman"/>
              </a:rPr>
              <a:t>Permanent-Magnet </a:t>
            </a:r>
            <a:r>
              <a:rPr lang="en-US" sz="1400" b="1" i="1" dirty="0">
                <a:latin typeface="Times New Roman"/>
              </a:rPr>
              <a:t>Trap for </a:t>
            </a:r>
            <a:r>
              <a:rPr lang="en-US" sz="1400" b="1" i="1" dirty="0" err="1">
                <a:latin typeface="Times New Roman"/>
              </a:rPr>
              <a:t>Ultracold</a:t>
            </a:r>
            <a:r>
              <a:rPr lang="en-US" sz="1400" b="1" i="1" dirty="0">
                <a:latin typeface="Times New Roman"/>
              </a:rPr>
              <a:t> Neutron Storage</a:t>
            </a:r>
            <a:r>
              <a:rPr lang="en-US" sz="1400" b="1" i="1" dirty="0" smtClean="0">
                <a:solidFill>
                  <a:prstClr val="black"/>
                </a:solidFill>
              </a:rPr>
              <a:t>   </a:t>
            </a:r>
          </a:p>
          <a:p>
            <a:pPr marL="342900" lvl="0" indent="-342900">
              <a:spcBef>
                <a:spcPct val="20000"/>
              </a:spcBef>
              <a:buFont typeface="Arial" panose="020B0604020202020204" pitchFamily="34" charset="0"/>
              <a:buChar char="•"/>
            </a:pPr>
            <a:r>
              <a:rPr lang="en-US" sz="1400" b="1" i="1" dirty="0" smtClean="0">
                <a:solidFill>
                  <a:prstClr val="black"/>
                </a:solidFill>
              </a:rPr>
              <a:t>Technical </a:t>
            </a:r>
            <a:r>
              <a:rPr lang="en-US" sz="1400" b="1" i="1" dirty="0">
                <a:solidFill>
                  <a:prstClr val="black"/>
                </a:solidFill>
              </a:rPr>
              <a:t>Physics Letters, Vol. 27, No. 12, 2001, pp. 1055–1057.</a:t>
            </a:r>
            <a:endParaRPr lang="ru-RU" sz="1400" b="1" i="1"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84" y="2052464"/>
            <a:ext cx="4029075"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3" y="2204864"/>
            <a:ext cx="4143375"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51520" y="30126"/>
            <a:ext cx="8679878" cy="954107"/>
          </a:xfrm>
          <a:prstGeom prst="rect">
            <a:avLst/>
          </a:prstGeom>
        </p:spPr>
        <p:txBody>
          <a:bodyPr wrap="square">
            <a:spAutoFit/>
          </a:bodyPr>
          <a:lstStyle/>
          <a:p>
            <a:pPr algn="ctr"/>
            <a:r>
              <a:rPr lang="en-US" sz="2800" dirty="0"/>
              <a:t>Magnetic trap made of permanent magnets  -  the first suggestion </a:t>
            </a:r>
            <a:endParaRPr lang="ru-RU" sz="2800" dirty="0"/>
          </a:p>
        </p:txBody>
      </p:sp>
      <p:sp>
        <p:nvSpPr>
          <p:cNvPr id="7" name="Прямоугольник 6"/>
          <p:cNvSpPr/>
          <p:nvPr/>
        </p:nvSpPr>
        <p:spPr>
          <a:xfrm>
            <a:off x="4139952" y="5589240"/>
            <a:ext cx="3373039" cy="584775"/>
          </a:xfrm>
          <a:prstGeom prst="rect">
            <a:avLst/>
          </a:prstGeom>
          <a:solidFill>
            <a:srgbClr val="00B0F0"/>
          </a:solidFill>
        </p:spPr>
        <p:txBody>
          <a:bodyPr wrap="none">
            <a:spAutoFit/>
          </a:bodyPr>
          <a:lstStyle/>
          <a:p>
            <a:r>
              <a:rPr lang="en-US" sz="3200" dirty="0" smtClean="0"/>
              <a:t>Magnetic shutter </a:t>
            </a:r>
            <a:endParaRPr lang="ru-RU" sz="3200" dirty="0"/>
          </a:p>
        </p:txBody>
      </p:sp>
    </p:spTree>
    <p:extLst>
      <p:ext uri="{BB962C8B-B14F-4D97-AF65-F5344CB8AC3E}">
        <p14:creationId xmlns:p14="http://schemas.microsoft.com/office/powerpoint/2010/main" val="324404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lstStyle/>
          <a:p>
            <a:pPr marL="342900" lvl="0" indent="-342900">
              <a:spcBef>
                <a:spcPct val="20000"/>
              </a:spcBef>
            </a:pPr>
            <a:r>
              <a:rPr lang="en-US" sz="3200" dirty="0" smtClean="0">
                <a:solidFill>
                  <a:prstClr val="black"/>
                </a:solidFill>
                <a:ea typeface="+mn-ea"/>
                <a:cs typeface="+mn-cs"/>
              </a:rPr>
              <a:t>Depolarization</a:t>
            </a:r>
            <a:endParaRPr lang="en-US" sz="3200" dirty="0">
              <a:solidFill>
                <a:prstClr val="black"/>
              </a:solidFill>
              <a:ea typeface="+mn-ea"/>
              <a:cs typeface="+mn-cs"/>
            </a:endParaRPr>
          </a:p>
        </p:txBody>
      </p:sp>
      <p:sp>
        <p:nvSpPr>
          <p:cNvPr id="3" name="Объект 2"/>
          <p:cNvSpPr>
            <a:spLocks noGrp="1"/>
          </p:cNvSpPr>
          <p:nvPr>
            <p:ph sz="quarter" idx="4294967295"/>
          </p:nvPr>
        </p:nvSpPr>
        <p:spPr>
          <a:xfrm>
            <a:off x="1259632" y="1484784"/>
            <a:ext cx="6400800" cy="3474720"/>
          </a:xfrm>
          <a:prstGeom prst="rect">
            <a:avLst/>
          </a:prstGeom>
        </p:spPr>
        <p:txBody>
          <a:bodyPr>
            <a:normAutofit/>
          </a:bodyPr>
          <a:lstStyle/>
          <a:p>
            <a:r>
              <a:rPr lang="en-US" dirty="0" smtClean="0"/>
              <a:t>Adiabatic condition</a:t>
            </a:r>
          </a:p>
          <a:p>
            <a:endParaRPr lang="en-US" dirty="0"/>
          </a:p>
          <a:p>
            <a:endParaRPr lang="en-US" dirty="0" smtClean="0"/>
          </a:p>
          <a:p>
            <a:endParaRPr lang="en-US" dirty="0" smtClean="0"/>
          </a:p>
          <a:p>
            <a:r>
              <a:rPr lang="en-US" dirty="0" smtClean="0"/>
              <a:t>Magnetic field in trap is too inhomogeneous </a:t>
            </a:r>
            <a:endParaRPr lang="en-US" dirty="0"/>
          </a:p>
          <a:p>
            <a:r>
              <a:rPr lang="en-US" dirty="0" smtClean="0"/>
              <a:t>Main task to exclude zero points of magnetic fields</a:t>
            </a:r>
          </a:p>
          <a:p>
            <a:endParaRPr lang="en-US" dirty="0" smtClean="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977801"/>
            <a:ext cx="23241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77801"/>
            <a:ext cx="18669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95536" y="5373216"/>
            <a:ext cx="8352928" cy="923330"/>
          </a:xfrm>
          <a:prstGeom prst="rect">
            <a:avLst/>
          </a:prstGeom>
        </p:spPr>
        <p:txBody>
          <a:bodyPr wrap="square">
            <a:spAutoFit/>
          </a:bodyPr>
          <a:lstStyle/>
          <a:p>
            <a:r>
              <a:rPr lang="en-US" dirty="0"/>
              <a:t>The magnetic moment  precession frequency around the driving field should be much greater than the </a:t>
            </a:r>
            <a:r>
              <a:rPr lang="en-US" dirty="0" smtClean="0"/>
              <a:t>rotation frequency of </a:t>
            </a:r>
            <a:r>
              <a:rPr lang="en-US" dirty="0"/>
              <a:t>the magnetic </a:t>
            </a:r>
            <a:r>
              <a:rPr lang="en-US" dirty="0" smtClean="0"/>
              <a:t>field (in neutron reference) </a:t>
            </a:r>
            <a:r>
              <a:rPr lang="en-US" dirty="0"/>
              <a:t>due to neutron moving in a non uniform magnetic field</a:t>
            </a:r>
            <a:endParaRPr lang="ru-RU" dirty="0"/>
          </a:p>
        </p:txBody>
      </p:sp>
    </p:spTree>
    <p:extLst>
      <p:ext uri="{BB962C8B-B14F-4D97-AF65-F5344CB8AC3E}">
        <p14:creationId xmlns:p14="http://schemas.microsoft.com/office/powerpoint/2010/main" val="2391775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nSpc>
                <a:spcPct val="100000"/>
              </a:lnSpc>
            </a:pPr>
            <a:r>
              <a:rPr lang="en-US" sz="3200" dirty="0" smtClean="0"/>
              <a:t>It is impossible to exclude UCN depolarization</a:t>
            </a:r>
            <a:endParaRPr lang="ru-RU" sz="3200" dirty="0"/>
          </a:p>
        </p:txBody>
      </p:sp>
      <p:sp>
        <p:nvSpPr>
          <p:cNvPr id="3" name="Объект 2"/>
          <p:cNvSpPr>
            <a:spLocks noGrp="1"/>
          </p:cNvSpPr>
          <p:nvPr>
            <p:ph idx="1"/>
          </p:nvPr>
        </p:nvSpPr>
        <p:spPr>
          <a:xfrm>
            <a:off x="467544" y="1772816"/>
            <a:ext cx="8229600" cy="4525963"/>
          </a:xfrm>
        </p:spPr>
        <p:txBody>
          <a:bodyPr/>
          <a:lstStyle/>
          <a:p>
            <a:r>
              <a:rPr lang="en-US" dirty="0" smtClean="0">
                <a:latin typeface="Times New Roman" panose="02020603050405020304" pitchFamily="18" charset="0"/>
                <a:cs typeface="Times New Roman" panose="02020603050405020304" pitchFamily="18" charset="0"/>
              </a:rPr>
              <a:t>If anybody satisfies adiabatic condition with accuracy, for example, 10</a:t>
            </a:r>
            <a:r>
              <a:rPr lang="en-US" baseline="30000" dirty="0" smtClean="0">
                <a:latin typeface="Times New Roman" panose="02020603050405020304" pitchFamily="18" charset="0"/>
                <a:cs typeface="Times New Roman" panose="02020603050405020304" pitchFamily="18" charset="0"/>
              </a:rPr>
              <a:t>-6</a:t>
            </a:r>
            <a:r>
              <a:rPr lang="en-US" dirty="0" smtClean="0">
                <a:latin typeface="Times New Roman" panose="02020603050405020304" pitchFamily="18" charset="0"/>
                <a:cs typeface="Times New Roman" panose="02020603050405020304" pitchFamily="18" charset="0"/>
              </a:rPr>
              <a:t> it’ll mean that 1 UCN from 10</a:t>
            </a:r>
            <a:r>
              <a:rPr lang="en-US" baseline="30000" dirty="0" smtClean="0">
                <a:latin typeface="Times New Roman" panose="02020603050405020304" pitchFamily="18" charset="0"/>
                <a:cs typeface="Times New Roman" panose="02020603050405020304" pitchFamily="18" charset="0"/>
              </a:rPr>
              <a:t>6</a:t>
            </a:r>
            <a:r>
              <a:rPr lang="en-US" dirty="0" smtClean="0">
                <a:latin typeface="Times New Roman" panose="02020603050405020304" pitchFamily="18" charset="0"/>
                <a:cs typeface="Times New Roman" panose="02020603050405020304" pitchFamily="18" charset="0"/>
              </a:rPr>
              <a:t> will be depolarized!!! </a:t>
            </a:r>
          </a:p>
          <a:p>
            <a:r>
              <a:rPr lang="en-US" dirty="0" smtClean="0">
                <a:latin typeface="Times New Roman" panose="02020603050405020304" pitchFamily="18" charset="0"/>
                <a:cs typeface="Times New Roman" panose="02020603050405020304" pitchFamily="18" charset="0"/>
              </a:rPr>
              <a:t>So one have to measure losses due to depolarization in his experiment with magnetic storage </a:t>
            </a:r>
            <a:endParaRPr lang="ru-RU" dirty="0">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227720" y="4005064"/>
            <a:ext cx="8709856" cy="1314619"/>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2800" b="1" dirty="0" smtClean="0">
                <a:solidFill>
                  <a:srgbClr val="FF0000"/>
                </a:solidFill>
              </a:rPr>
              <a:t>Main advantage of magnetic trapping in comparing with UCN storage in material trap is the possibility to detect UCN losses during storage time</a:t>
            </a:r>
            <a:endParaRPr lang="ru-RU" sz="2800" dirty="0"/>
          </a:p>
        </p:txBody>
      </p:sp>
    </p:spTree>
    <p:extLst>
      <p:ext uri="{BB962C8B-B14F-4D97-AF65-F5344CB8AC3E}">
        <p14:creationId xmlns:p14="http://schemas.microsoft.com/office/powerpoint/2010/main" val="141707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sz="3200" dirty="0"/>
          </a:p>
        </p:txBody>
      </p:sp>
      <p:sp>
        <p:nvSpPr>
          <p:cNvPr id="3" name="Объект 2"/>
          <p:cNvSpPr>
            <a:spLocks noGrp="1"/>
          </p:cNvSpPr>
          <p:nvPr>
            <p:ph idx="1"/>
          </p:nvPr>
        </p:nvSpPr>
        <p:spPr/>
        <p:txBody>
          <a:bodyPr/>
          <a:lstStyle/>
          <a:p>
            <a:r>
              <a:rPr lang="en-US" sz="3200" dirty="0">
                <a:solidFill>
                  <a:srgbClr val="2F5897"/>
                </a:solidFill>
                <a:effectLst>
                  <a:outerShdw blurRad="63500" dist="38100" dir="5400000" algn="t" rotWithShape="0">
                    <a:prstClr val="black">
                      <a:alpha val="25000"/>
                    </a:prstClr>
                  </a:outerShdw>
                </a:effectLst>
                <a:latin typeface="Palatino Linotype"/>
                <a:ea typeface="+mj-ea"/>
                <a:cs typeface="+mj-cs"/>
              </a:rPr>
              <a:t>Today there are two types of UCN magnetic traps used in neutron lifetime </a:t>
            </a:r>
            <a:r>
              <a:rPr lang="en-US" sz="3200" dirty="0" smtClean="0">
                <a:solidFill>
                  <a:srgbClr val="2F5897"/>
                </a:solidFill>
                <a:effectLst>
                  <a:outerShdw blurRad="63500" dist="38100" dir="5400000" algn="t" rotWithShape="0">
                    <a:prstClr val="black">
                      <a:alpha val="25000"/>
                    </a:prstClr>
                  </a:outerShdw>
                </a:effectLst>
                <a:latin typeface="Palatino Linotype"/>
                <a:ea typeface="+mj-ea"/>
                <a:cs typeface="+mj-cs"/>
              </a:rPr>
              <a:t>experiments</a:t>
            </a:r>
          </a:p>
          <a:p>
            <a:pPr lvl="1"/>
            <a:r>
              <a:rPr lang="en-US" sz="2800" dirty="0" smtClean="0">
                <a:solidFill>
                  <a:srgbClr val="FF0000"/>
                </a:solidFill>
                <a:effectLst>
                  <a:outerShdw blurRad="63500" dist="38100" dir="5400000" algn="t" rotWithShape="0">
                    <a:prstClr val="black">
                      <a:alpha val="25000"/>
                    </a:prstClr>
                  </a:outerShdw>
                </a:effectLst>
                <a:latin typeface="Palatino Linotype"/>
                <a:ea typeface="+mj-ea"/>
                <a:cs typeface="+mj-cs"/>
              </a:rPr>
              <a:t>Mechanical shutter</a:t>
            </a:r>
          </a:p>
          <a:p>
            <a:pPr lvl="1"/>
            <a:r>
              <a:rPr lang="en-US" sz="2800" dirty="0" smtClean="0">
                <a:solidFill>
                  <a:srgbClr val="FF0000"/>
                </a:solidFill>
                <a:effectLst>
                  <a:outerShdw blurRad="63500" dist="38100" dir="5400000" algn="t" rotWithShape="0">
                    <a:prstClr val="black">
                      <a:alpha val="25000"/>
                    </a:prstClr>
                  </a:outerShdw>
                </a:effectLst>
                <a:latin typeface="Palatino Linotype"/>
                <a:ea typeface="+mj-ea"/>
                <a:cs typeface="+mj-cs"/>
              </a:rPr>
              <a:t>Magnetic shutter</a:t>
            </a:r>
            <a:endParaRPr lang="ru-RU" sz="2800" dirty="0">
              <a:solidFill>
                <a:srgbClr val="FF0000"/>
              </a:solidFill>
            </a:endParaRPr>
          </a:p>
        </p:txBody>
      </p:sp>
    </p:spTree>
    <p:extLst>
      <p:ext uri="{BB962C8B-B14F-4D97-AF65-F5344CB8AC3E}">
        <p14:creationId xmlns:p14="http://schemas.microsoft.com/office/powerpoint/2010/main" val="2124661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24744"/>
            <a:ext cx="8513063" cy="490066"/>
          </a:xfrm>
          <a:solidFill>
            <a:srgbClr val="FFFF00"/>
          </a:solidFill>
        </p:spPr>
        <p:txBody>
          <a:bodyPr>
            <a:normAutofit fontScale="90000"/>
          </a:bodyPr>
          <a:lstStyle/>
          <a:p>
            <a:r>
              <a:rPr lang="en-US" sz="2800" b="1" dirty="0" smtClean="0"/>
              <a:t>UCN magnetic storage and neutron lifetime PNPI-ILL</a:t>
            </a:r>
            <a:br>
              <a:rPr lang="en-US" sz="2800" b="1" dirty="0" smtClean="0"/>
            </a:br>
            <a:r>
              <a:rPr lang="en-US" sz="2800" dirty="0" smtClean="0"/>
              <a:t>Step by step</a:t>
            </a:r>
            <a:endParaRPr lang="ru-RU" sz="2800" b="1" dirty="0"/>
          </a:p>
        </p:txBody>
      </p:sp>
      <p:pic>
        <p:nvPicPr>
          <p:cNvPr id="5" name="Picture 1"/>
          <p:cNvPicPr/>
          <p:nvPr/>
        </p:nvPicPr>
        <p:blipFill>
          <a:blip r:embed="rId3">
            <a:extLst>
              <a:ext uri="{28A0092B-C50C-407E-A947-70E740481C1C}">
                <a14:useLocalDpi xmlns:a14="http://schemas.microsoft.com/office/drawing/2010/main" val="0"/>
              </a:ext>
            </a:extLst>
          </a:blip>
          <a:stretch>
            <a:fillRect/>
          </a:stretch>
        </p:blipFill>
        <p:spPr>
          <a:xfrm>
            <a:off x="5931566" y="2393019"/>
            <a:ext cx="3096344" cy="1998512"/>
          </a:xfrm>
          <a:prstGeom prst="rect">
            <a:avLst/>
          </a:prstGeom>
        </p:spPr>
      </p:pic>
      <p:sp>
        <p:nvSpPr>
          <p:cNvPr id="8" name="Rectangle 2"/>
          <p:cNvSpPr>
            <a:spLocks noChangeArrowheads="1"/>
          </p:cNvSpPr>
          <p:nvPr/>
        </p:nvSpPr>
        <p:spPr bwMode="auto">
          <a:xfrm>
            <a:off x="6279956" y="4337383"/>
            <a:ext cx="2452216" cy="369332"/>
          </a:xfrm>
          <a:prstGeom prst="rect">
            <a:avLst/>
          </a:prstGeom>
          <a:solidFill>
            <a:srgbClr val="FFFF00"/>
          </a:solidFill>
          <a:ln>
            <a:noFill/>
          </a:ln>
          <a:effectLst/>
          <a:ex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ru-RU" altLang="ru-RU" sz="2400" i="1" dirty="0">
                <a:solidFill>
                  <a:prstClr val="black"/>
                </a:solidFill>
                <a:latin typeface="MathJax_Math"/>
                <a:cs typeface="Arial" pitchFamily="34" charset="0"/>
                <a:sym typeface="Mathematica1"/>
              </a:rPr>
              <a:t></a:t>
            </a:r>
            <a:r>
              <a:rPr lang="ru-RU" altLang="ru-RU" sz="2400" i="1" baseline="-25000" dirty="0">
                <a:solidFill>
                  <a:prstClr val="black"/>
                </a:solidFill>
                <a:latin typeface="MathJax_Math"/>
                <a:cs typeface="Arial" pitchFamily="34" charset="0"/>
              </a:rPr>
              <a:t>n</a:t>
            </a:r>
            <a:r>
              <a:rPr lang="ru-RU" altLang="ru-RU" sz="2400" dirty="0">
                <a:solidFill>
                  <a:prstClr val="black"/>
                </a:solidFill>
                <a:latin typeface="MathJax_Main"/>
                <a:cs typeface="Arial" pitchFamily="34" charset="0"/>
              </a:rPr>
              <a:t>=(878.3±1.9)</a:t>
            </a:r>
            <a:r>
              <a:rPr lang="ru-RU" altLang="ru-RU" sz="2400" dirty="0">
                <a:solidFill>
                  <a:prstClr val="black"/>
                </a:solidFill>
                <a:latin typeface="Arial" pitchFamily="34" charset="0"/>
                <a:cs typeface="Arial" pitchFamily="34" charset="0"/>
              </a:rPr>
              <a:t> s.</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2871558"/>
            <a:ext cx="1984536" cy="2558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Ecran_105"/>
          <p:cNvPicPr>
            <a:picLocks noChangeAspect="1" noChangeArrowheads="1"/>
          </p:cNvPicPr>
          <p:nvPr/>
        </p:nvPicPr>
        <p:blipFill rotWithShape="1">
          <a:blip r:embed="rId5">
            <a:extLst>
              <a:ext uri="{28A0092B-C50C-407E-A947-70E740481C1C}">
                <a14:useLocalDpi xmlns:a14="http://schemas.microsoft.com/office/drawing/2010/main" val="0"/>
              </a:ext>
            </a:extLst>
          </a:blip>
          <a:srcRect t="3327" r="4725" b="17024"/>
          <a:stretch/>
        </p:blipFill>
        <p:spPr bwMode="auto">
          <a:xfrm>
            <a:off x="148422" y="3594693"/>
            <a:ext cx="3448336" cy="2641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5"/>
          <p:cNvSpPr>
            <a:spLocks noChangeArrowheads="1"/>
          </p:cNvSpPr>
          <p:nvPr/>
        </p:nvSpPr>
        <p:spPr bwMode="auto">
          <a:xfrm>
            <a:off x="144527" y="3208919"/>
            <a:ext cx="1441450" cy="366713"/>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ru-RU" altLang="ru-RU" b="1" dirty="0">
                <a:solidFill>
                  <a:srgbClr val="000000"/>
                </a:solidFill>
                <a:latin typeface="Arial"/>
              </a:rPr>
              <a:t>882 ± 16 s. </a:t>
            </a:r>
          </a:p>
        </p:txBody>
      </p:sp>
      <p:sp>
        <p:nvSpPr>
          <p:cNvPr id="9" name="Прямоугольник 8"/>
          <p:cNvSpPr/>
          <p:nvPr/>
        </p:nvSpPr>
        <p:spPr>
          <a:xfrm>
            <a:off x="154921" y="2636912"/>
            <a:ext cx="870751" cy="461665"/>
          </a:xfrm>
          <a:prstGeom prst="rect">
            <a:avLst/>
          </a:prstGeom>
          <a:solidFill>
            <a:srgbClr val="FFFF00"/>
          </a:solidFill>
        </p:spPr>
        <p:txBody>
          <a:bodyPr wrap="none">
            <a:spAutoFit/>
          </a:bodyPr>
          <a:lstStyle/>
          <a:p>
            <a:pPr>
              <a:defRPr/>
            </a:pPr>
            <a:r>
              <a:rPr lang="en-US" altLang="ru-RU" sz="2400" b="1" kern="0" dirty="0" smtClean="0">
                <a:solidFill>
                  <a:srgbClr val="000000"/>
                </a:solidFill>
                <a:latin typeface="Arial"/>
              </a:rPr>
              <a:t>2003</a:t>
            </a:r>
            <a:endParaRPr lang="ru-RU" sz="2400" b="1" kern="0" dirty="0" smtClean="0">
              <a:solidFill>
                <a:sysClr val="windowText" lastClr="000000"/>
              </a:solidFill>
            </a:endParaRPr>
          </a:p>
        </p:txBody>
      </p:sp>
      <p:sp>
        <p:nvSpPr>
          <p:cNvPr id="13" name="Прямоугольник 12"/>
          <p:cNvSpPr/>
          <p:nvPr/>
        </p:nvSpPr>
        <p:spPr>
          <a:xfrm>
            <a:off x="7506064" y="1844824"/>
            <a:ext cx="870751" cy="461665"/>
          </a:xfrm>
          <a:prstGeom prst="rect">
            <a:avLst/>
          </a:prstGeom>
          <a:solidFill>
            <a:srgbClr val="FFFF00"/>
          </a:solidFill>
        </p:spPr>
        <p:txBody>
          <a:bodyPr wrap="none">
            <a:spAutoFit/>
          </a:bodyPr>
          <a:lstStyle/>
          <a:p>
            <a:pPr>
              <a:defRPr/>
            </a:pPr>
            <a:r>
              <a:rPr lang="en-US" altLang="ru-RU" sz="2400" b="1" kern="0" dirty="0" smtClean="0">
                <a:solidFill>
                  <a:srgbClr val="000000"/>
                </a:solidFill>
                <a:latin typeface="Arial"/>
              </a:rPr>
              <a:t>2014</a:t>
            </a:r>
            <a:endParaRPr lang="ru-RU" sz="2400" b="1" kern="0" dirty="0" smtClean="0">
              <a:solidFill>
                <a:sysClr val="windowText" lastClr="000000"/>
              </a:solidFill>
            </a:endParaRPr>
          </a:p>
        </p:txBody>
      </p:sp>
      <p:sp>
        <p:nvSpPr>
          <p:cNvPr id="15" name="Прямоугольник 14"/>
          <p:cNvSpPr/>
          <p:nvPr/>
        </p:nvSpPr>
        <p:spPr>
          <a:xfrm>
            <a:off x="34702" y="2192964"/>
            <a:ext cx="4206393" cy="400110"/>
          </a:xfrm>
          <a:prstGeom prst="rect">
            <a:avLst/>
          </a:prstGeom>
          <a:solidFill>
            <a:schemeClr val="accent6">
              <a:lumMod val="60000"/>
              <a:lumOff val="40000"/>
            </a:schemeClr>
          </a:solidFill>
        </p:spPr>
        <p:txBody>
          <a:bodyPr wrap="square">
            <a:spAutoFit/>
          </a:bodyPr>
          <a:lstStyle/>
          <a:p>
            <a:r>
              <a:rPr lang="en-US" sz="2000" b="1" dirty="0" smtClean="0">
                <a:solidFill>
                  <a:prstClr val="black"/>
                </a:solidFill>
              </a:rPr>
              <a:t>First trap of permanent magnets</a:t>
            </a:r>
          </a:p>
        </p:txBody>
      </p:sp>
      <p:sp>
        <p:nvSpPr>
          <p:cNvPr id="18" name="Прямоугольник 17"/>
          <p:cNvSpPr/>
          <p:nvPr/>
        </p:nvSpPr>
        <p:spPr>
          <a:xfrm>
            <a:off x="5931566" y="4809706"/>
            <a:ext cx="3132922" cy="646331"/>
          </a:xfrm>
          <a:prstGeom prst="rect">
            <a:avLst/>
          </a:prstGeom>
          <a:solidFill>
            <a:schemeClr val="accent3">
              <a:lumMod val="60000"/>
              <a:lumOff val="40000"/>
            </a:schemeClr>
          </a:solidFill>
        </p:spPr>
        <p:txBody>
          <a:bodyPr wrap="square">
            <a:spAutoFit/>
          </a:bodyPr>
          <a:lstStyle/>
          <a:p>
            <a:r>
              <a:rPr lang="en-US" dirty="0" smtClean="0">
                <a:solidFill>
                  <a:prstClr val="black"/>
                </a:solidFill>
              </a:rPr>
              <a:t>(Submitted on 23 Dec 2014)</a:t>
            </a:r>
            <a:br>
              <a:rPr lang="en-US" dirty="0" smtClean="0">
                <a:solidFill>
                  <a:prstClr val="black"/>
                </a:solidFill>
              </a:rPr>
            </a:br>
            <a:r>
              <a:rPr lang="en-US" dirty="0" smtClean="0">
                <a:solidFill>
                  <a:prstClr val="black"/>
                </a:solidFill>
              </a:rPr>
              <a:t>arXiv:1412.7434 [</a:t>
            </a:r>
            <a:r>
              <a:rPr lang="en-US" dirty="0" err="1" smtClean="0">
                <a:solidFill>
                  <a:prstClr val="black"/>
                </a:solidFill>
              </a:rPr>
              <a:t>nucl</a:t>
            </a:r>
            <a:r>
              <a:rPr lang="en-US" dirty="0" smtClean="0">
                <a:solidFill>
                  <a:prstClr val="black"/>
                </a:solidFill>
              </a:rPr>
              <a:t>-ex]</a:t>
            </a:r>
            <a:endParaRPr lang="en-US" dirty="0">
              <a:solidFill>
                <a:prstClr val="black"/>
              </a:solidFill>
            </a:endParaRPr>
          </a:p>
        </p:txBody>
      </p:sp>
      <p:sp>
        <p:nvSpPr>
          <p:cNvPr id="19" name="Заголовок 5"/>
          <p:cNvSpPr txBox="1">
            <a:spLocks/>
          </p:cNvSpPr>
          <p:nvPr/>
        </p:nvSpPr>
        <p:spPr>
          <a:xfrm>
            <a:off x="3954091" y="6236241"/>
            <a:ext cx="5077679" cy="46534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1200" b="1" dirty="0" smtClean="0">
                <a:solidFill>
                  <a:prstClr val="black"/>
                </a:solidFill>
                <a:latin typeface="Newton-Italic"/>
                <a:ea typeface="+mn-ea"/>
                <a:cs typeface="+mn-cs"/>
              </a:rPr>
              <a:t>V.F. </a:t>
            </a:r>
            <a:r>
              <a:rPr lang="en-US" sz="1200" b="1" dirty="0" err="1" smtClean="0">
                <a:solidFill>
                  <a:prstClr val="black"/>
                </a:solidFill>
                <a:latin typeface="Newton-Italic"/>
                <a:ea typeface="+mn-ea"/>
                <a:cs typeface="+mn-cs"/>
              </a:rPr>
              <a:t>Ezhov</a:t>
            </a:r>
            <a:r>
              <a:rPr lang="en-US" sz="1200" b="1" dirty="0" smtClean="0">
                <a:solidFill>
                  <a:prstClr val="black"/>
                </a:solidFill>
                <a:latin typeface="Newton-Italic"/>
                <a:ea typeface="+mn-ea"/>
                <a:cs typeface="+mn-cs"/>
              </a:rPr>
              <a:t> et. al. </a:t>
            </a:r>
            <a:r>
              <a:rPr lang="en-US" sz="1200" b="1" i="1" dirty="0" smtClean="0">
                <a:solidFill>
                  <a:prstClr val="black"/>
                </a:solidFill>
                <a:latin typeface="Newton-Italic"/>
                <a:ea typeface="+mn-ea"/>
                <a:cs typeface="+mn-cs"/>
              </a:rPr>
              <a:t>JETP Letters, 2018, Vol. 107, No. 11, pp. 671–675</a:t>
            </a:r>
            <a:endParaRPr lang="ru-RU" sz="1200" b="1" dirty="0"/>
          </a:p>
        </p:txBody>
      </p:sp>
      <p:sp>
        <p:nvSpPr>
          <p:cNvPr id="20" name="Прямоугольник 19"/>
          <p:cNvSpPr/>
          <p:nvPr/>
        </p:nvSpPr>
        <p:spPr>
          <a:xfrm>
            <a:off x="5930375" y="5836131"/>
            <a:ext cx="2977097" cy="400110"/>
          </a:xfrm>
          <a:prstGeom prst="rect">
            <a:avLst/>
          </a:prstGeom>
        </p:spPr>
        <p:txBody>
          <a:bodyPr wrap="none">
            <a:spAutoFit/>
          </a:bodyPr>
          <a:lstStyle/>
          <a:p>
            <a:pPr defTabSz="2952323"/>
            <a:r>
              <a:rPr lang="en-US" sz="2000" dirty="0">
                <a:solidFill>
                  <a:prstClr val="black"/>
                </a:solidFill>
                <a:latin typeface="CMMI7"/>
                <a:sym typeface="Mathematica1"/>
              </a:rPr>
              <a:t></a:t>
            </a:r>
            <a:r>
              <a:rPr lang="en-US" sz="2000" baseline="-25000" dirty="0">
                <a:solidFill>
                  <a:prstClr val="black"/>
                </a:solidFill>
                <a:latin typeface="CMMI7"/>
              </a:rPr>
              <a:t>n</a:t>
            </a:r>
            <a:r>
              <a:rPr lang="en-US" sz="2000" dirty="0">
                <a:solidFill>
                  <a:prstClr val="black"/>
                </a:solidFill>
                <a:latin typeface="CMMI7"/>
              </a:rPr>
              <a:t> </a:t>
            </a:r>
            <a:r>
              <a:rPr lang="en-US" sz="2000" dirty="0">
                <a:solidFill>
                  <a:prstClr val="black"/>
                </a:solidFill>
                <a:latin typeface="CMR10"/>
              </a:rPr>
              <a:t>= (878</a:t>
            </a:r>
            <a:r>
              <a:rPr lang="en-US" sz="2000" dirty="0">
                <a:solidFill>
                  <a:prstClr val="black"/>
                </a:solidFill>
                <a:latin typeface="CMMI10"/>
              </a:rPr>
              <a:t>.</a:t>
            </a:r>
            <a:r>
              <a:rPr lang="en-US" sz="2000" dirty="0">
                <a:solidFill>
                  <a:prstClr val="black"/>
                </a:solidFill>
                <a:latin typeface="CMR10"/>
              </a:rPr>
              <a:t>3 </a:t>
            </a:r>
            <a:r>
              <a:rPr lang="en-US" sz="2000" dirty="0">
                <a:solidFill>
                  <a:prstClr val="black"/>
                </a:solidFill>
                <a:latin typeface="CMSY10"/>
              </a:rPr>
              <a:t>± </a:t>
            </a:r>
            <a:r>
              <a:rPr lang="en-US" sz="2000" dirty="0">
                <a:solidFill>
                  <a:prstClr val="black"/>
                </a:solidFill>
                <a:latin typeface="CMR10"/>
              </a:rPr>
              <a:t>1</a:t>
            </a:r>
            <a:r>
              <a:rPr lang="en-US" sz="2000" dirty="0">
                <a:solidFill>
                  <a:prstClr val="black"/>
                </a:solidFill>
                <a:latin typeface="CMMI10"/>
              </a:rPr>
              <a:t>.</a:t>
            </a:r>
            <a:r>
              <a:rPr lang="en-US" sz="2000" dirty="0">
                <a:solidFill>
                  <a:prstClr val="black"/>
                </a:solidFill>
                <a:latin typeface="CMR10"/>
              </a:rPr>
              <a:t>6</a:t>
            </a:r>
            <a:r>
              <a:rPr lang="en-US" sz="2000" dirty="0">
                <a:solidFill>
                  <a:prstClr val="black"/>
                </a:solidFill>
                <a:latin typeface="SFRM0700"/>
              </a:rPr>
              <a:t> </a:t>
            </a:r>
            <a:r>
              <a:rPr lang="en-US" sz="2000" dirty="0">
                <a:solidFill>
                  <a:prstClr val="black"/>
                </a:solidFill>
                <a:latin typeface="CMSY10"/>
              </a:rPr>
              <a:t>± </a:t>
            </a:r>
            <a:r>
              <a:rPr lang="en-US" sz="2000" dirty="0">
                <a:solidFill>
                  <a:prstClr val="black"/>
                </a:solidFill>
                <a:latin typeface="CMR10"/>
              </a:rPr>
              <a:t>1</a:t>
            </a:r>
            <a:r>
              <a:rPr lang="en-US" sz="2000" dirty="0">
                <a:solidFill>
                  <a:prstClr val="black"/>
                </a:solidFill>
                <a:latin typeface="CMMI10"/>
              </a:rPr>
              <a:t>.</a:t>
            </a:r>
            <a:r>
              <a:rPr lang="en-US" sz="2000" dirty="0">
                <a:solidFill>
                  <a:prstClr val="black"/>
                </a:solidFill>
                <a:latin typeface="CMR10"/>
              </a:rPr>
              <a:t>0) </a:t>
            </a:r>
            <a:r>
              <a:rPr lang="en-US" sz="2000" dirty="0">
                <a:solidFill>
                  <a:prstClr val="black"/>
                </a:solidFill>
                <a:latin typeface="SFRM1000"/>
              </a:rPr>
              <a:t>s</a:t>
            </a:r>
            <a:endParaRPr lang="ru-RU" sz="2000" dirty="0">
              <a:solidFill>
                <a:prstClr val="black"/>
              </a:solidFill>
              <a:latin typeface="Trebuchet MS"/>
            </a:endParaRPr>
          </a:p>
        </p:txBody>
      </p:sp>
    </p:spTree>
    <p:extLst>
      <p:ext uri="{BB962C8B-B14F-4D97-AF65-F5344CB8AC3E}">
        <p14:creationId xmlns:p14="http://schemas.microsoft.com/office/powerpoint/2010/main" val="238201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animBg="1"/>
      <p:bldP spid="13" grpId="0" animBg="1"/>
      <p:bldP spid="15" grpId="0" animBg="1"/>
      <p:bldP spid="18" grpId="0" animBg="1"/>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lstStyle/>
          <a:p>
            <a:r>
              <a:rPr lang="en-US" sz="2800" dirty="0" err="1" smtClean="0"/>
              <a:t>Superallowed</a:t>
            </a:r>
            <a:r>
              <a:rPr lang="en-US" sz="2800" dirty="0" smtClean="0"/>
              <a:t> </a:t>
            </a:r>
            <a:r>
              <a:rPr lang="ru-RU" sz="2800" dirty="0" smtClean="0"/>
              <a:t>0</a:t>
            </a:r>
            <a:r>
              <a:rPr lang="ru-RU" sz="2800" baseline="30000" dirty="0" smtClean="0"/>
              <a:t>+</a:t>
            </a:r>
            <a:r>
              <a:rPr lang="en-US" sz="2800" dirty="0" smtClean="0">
                <a:latin typeface="Times New Roman"/>
                <a:cs typeface="Times New Roman"/>
              </a:rPr>
              <a:t> </a:t>
            </a:r>
            <a:r>
              <a:rPr lang="en-US" sz="2800" dirty="0">
                <a:latin typeface="Times New Roman"/>
                <a:cs typeface="Times New Roman"/>
              </a:rPr>
              <a:t>→</a:t>
            </a:r>
            <a:r>
              <a:rPr lang="ru-RU" sz="2800" dirty="0" smtClean="0"/>
              <a:t> </a:t>
            </a:r>
            <a:r>
              <a:rPr lang="ru-RU" sz="2800" dirty="0"/>
              <a:t>0</a:t>
            </a:r>
            <a:r>
              <a:rPr lang="ru-RU" sz="2800" baseline="30000" dirty="0"/>
              <a:t>+</a:t>
            </a:r>
            <a:r>
              <a:rPr lang="en-US" sz="2800" dirty="0" smtClean="0"/>
              <a:t>  </a:t>
            </a:r>
            <a:r>
              <a:rPr lang="el-GR" sz="2800" dirty="0" smtClean="0"/>
              <a:t>β</a:t>
            </a:r>
            <a:r>
              <a:rPr lang="en-US" sz="2800" dirty="0" smtClean="0"/>
              <a:t> </a:t>
            </a:r>
            <a:r>
              <a:rPr lang="en-GB" sz="2800" dirty="0" smtClean="0"/>
              <a:t>transitions</a:t>
            </a:r>
            <a:endParaRPr lang="ru-RU" sz="2800" dirty="0"/>
          </a:p>
        </p:txBody>
      </p:sp>
      <p:sp>
        <p:nvSpPr>
          <p:cNvPr id="5" name="Прямоугольник 4"/>
          <p:cNvSpPr/>
          <p:nvPr/>
        </p:nvSpPr>
        <p:spPr>
          <a:xfrm>
            <a:off x="198599" y="2007146"/>
            <a:ext cx="8532440" cy="646331"/>
          </a:xfrm>
          <a:prstGeom prst="rect">
            <a:avLst/>
          </a:prstGeom>
        </p:spPr>
        <p:txBody>
          <a:bodyPr wrap="square">
            <a:spAutoFit/>
          </a:bodyPr>
          <a:lstStyle/>
          <a:p>
            <a:r>
              <a:rPr lang="en-GB" b="1" dirty="0"/>
              <a:t>The </a:t>
            </a:r>
            <a:r>
              <a:rPr lang="en-GB" b="1" dirty="0" err="1"/>
              <a:t>ft</a:t>
            </a:r>
            <a:r>
              <a:rPr lang="en-GB" b="1" dirty="0"/>
              <a:t> value of any β transition is simply the product of the phase-space </a:t>
            </a:r>
            <a:r>
              <a:rPr lang="en-GB" b="1" dirty="0" smtClean="0"/>
              <a:t>factor f</a:t>
            </a:r>
            <a:r>
              <a:rPr lang="en-GB" b="1" dirty="0"/>
              <a:t>, and the partial half-life of the transition, t.</a:t>
            </a:r>
            <a:endParaRPr lang="ru-RU" b="1"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49" y="2742144"/>
            <a:ext cx="5853584" cy="185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92696"/>
            <a:ext cx="55911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342703" y="4725144"/>
            <a:ext cx="7388336" cy="646331"/>
          </a:xfrm>
          <a:prstGeom prst="rect">
            <a:avLst/>
          </a:prstGeom>
        </p:spPr>
        <p:txBody>
          <a:bodyPr wrap="square">
            <a:spAutoFit/>
          </a:bodyPr>
          <a:lstStyle/>
          <a:p>
            <a:r>
              <a:rPr lang="en-GB" b="1" dirty="0"/>
              <a:t>denotes the so-called inner or universal electroweak radiative </a:t>
            </a:r>
            <a:r>
              <a:rPr lang="en-GB" b="1" dirty="0" smtClean="0"/>
              <a:t>corrections (nucleus-independent corrections)</a:t>
            </a:r>
            <a:endParaRPr lang="ru-RU"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421" y="4781609"/>
            <a:ext cx="3714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2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9392"/>
            <a:ext cx="8676456" cy="650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3" y="5157192"/>
            <a:ext cx="4029075" cy="858837"/>
          </a:xfrm>
          <a:prstGeom prst="rect">
            <a:avLst/>
          </a:prstGeom>
          <a:solidFill>
            <a:srgbClr val="00B0F0"/>
          </a:solidFill>
          <a:ln>
            <a:noFill/>
          </a:ln>
          <a:effectLst/>
        </p:spPr>
      </p:pic>
      <p:sp>
        <p:nvSpPr>
          <p:cNvPr id="2" name="Прямоугольник 1"/>
          <p:cNvSpPr/>
          <p:nvPr/>
        </p:nvSpPr>
        <p:spPr>
          <a:xfrm>
            <a:off x="89248" y="6334780"/>
            <a:ext cx="9054752" cy="523220"/>
          </a:xfrm>
          <a:prstGeom prst="rect">
            <a:avLst/>
          </a:prstGeom>
        </p:spPr>
        <p:txBody>
          <a:bodyPr wrap="square">
            <a:spAutoFit/>
          </a:bodyPr>
          <a:lstStyle/>
          <a:p>
            <a:r>
              <a:rPr lang="en-US" sz="1400" dirty="0"/>
              <a:t>R. Pattie et al., Measurement of the neutron lifetime using a magneto-gravitational trap, Science 10.1126/science.aan8895 , 2018. 	</a:t>
            </a:r>
          </a:p>
        </p:txBody>
      </p:sp>
    </p:spTree>
    <p:extLst>
      <p:ext uri="{BB962C8B-B14F-4D97-AF65-F5344CB8AC3E}">
        <p14:creationId xmlns:p14="http://schemas.microsoft.com/office/powerpoint/2010/main" val="34617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800" b="11051"/>
          <a:stretch/>
        </p:blipFill>
        <p:spPr bwMode="auto">
          <a:xfrm>
            <a:off x="1115616" y="188640"/>
            <a:ext cx="5962649"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645024"/>
            <a:ext cx="43910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8988" y="4365104"/>
            <a:ext cx="2220247"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648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7378"/>
            <a:ext cx="7128794" cy="2969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146569"/>
            <a:ext cx="5082492" cy="3711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555776" y="4077072"/>
            <a:ext cx="493847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43608" y="1052736"/>
            <a:ext cx="7056784"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0877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507288" cy="908720"/>
          </a:xfrm>
        </p:spPr>
        <p:txBody>
          <a:bodyPr/>
          <a:lstStyle/>
          <a:p>
            <a:pPr>
              <a:lnSpc>
                <a:spcPct val="100000"/>
              </a:lnSpc>
            </a:pPr>
            <a:r>
              <a:rPr lang="en-US" sz="2400" dirty="0" smtClean="0"/>
              <a:t>Main properties of “ideal” experimental setup for neutron lifetime measuring</a:t>
            </a:r>
            <a:endParaRPr lang="ru-RU" sz="2400" dirty="0"/>
          </a:p>
        </p:txBody>
      </p:sp>
      <p:sp>
        <p:nvSpPr>
          <p:cNvPr id="3" name="Объект 2"/>
          <p:cNvSpPr>
            <a:spLocks noGrp="1"/>
          </p:cNvSpPr>
          <p:nvPr>
            <p:ph idx="1"/>
          </p:nvPr>
        </p:nvSpPr>
        <p:spPr/>
        <p:txBody>
          <a:bodyPr>
            <a:normAutofit fontScale="92500" lnSpcReduction="20000"/>
          </a:bodyPr>
          <a:lstStyle/>
          <a:p>
            <a:pPr marL="457200" indent="-457200">
              <a:buFont typeface="+mj-lt"/>
              <a:buAutoNum type="arabicPeriod"/>
            </a:pPr>
            <a:r>
              <a:rPr lang="en-US" b="1" dirty="0" smtClean="0">
                <a:latin typeface="Times New Roman" panose="02020603050405020304" pitchFamily="18" charset="0"/>
                <a:cs typeface="Times New Roman" panose="02020603050405020304" pitchFamily="18" charset="0"/>
              </a:rPr>
              <a:t>On-line control </a:t>
            </a:r>
            <a:r>
              <a:rPr lang="en-US" b="1" dirty="0">
                <a:latin typeface="Times New Roman" panose="02020603050405020304" pitchFamily="18" charset="0"/>
                <a:cs typeface="Times New Roman" panose="02020603050405020304" pitchFamily="18" charset="0"/>
              </a:rPr>
              <a:t>of UCN </a:t>
            </a:r>
            <a:r>
              <a:rPr lang="en-US" b="1" dirty="0" smtClean="0">
                <a:latin typeface="Times New Roman" panose="02020603050405020304" pitchFamily="18" charset="0"/>
                <a:cs typeface="Times New Roman" panose="02020603050405020304" pitchFamily="18" charset="0"/>
              </a:rPr>
              <a:t>losses</a:t>
            </a:r>
            <a:endParaRPr lang="en-US"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b="1" dirty="0" smtClean="0">
                <a:latin typeface="Times New Roman" panose="02020603050405020304" pitchFamily="18" charset="0"/>
                <a:cs typeface="Times New Roman" panose="02020603050405020304" pitchFamily="18" charset="0"/>
              </a:rPr>
              <a:t>Measuring </a:t>
            </a:r>
            <a:r>
              <a:rPr lang="en-US" b="1" dirty="0">
                <a:latin typeface="Times New Roman" panose="02020603050405020304" pitchFamily="18" charset="0"/>
                <a:cs typeface="Times New Roman" panose="02020603050405020304" pitchFamily="18" charset="0"/>
              </a:rPr>
              <a:t>of efficiency of UCN losses detection</a:t>
            </a:r>
          </a:p>
          <a:p>
            <a:pPr marL="457200" indent="-457200">
              <a:buFont typeface="+mj-lt"/>
              <a:buAutoNum type="arabicPeriod"/>
            </a:pPr>
            <a:r>
              <a:rPr lang="en-US" b="1" dirty="0">
                <a:latin typeface="Times New Roman" panose="02020603050405020304" pitchFamily="18" charset="0"/>
                <a:cs typeface="Times New Roman" panose="02020603050405020304" pitchFamily="18" charset="0"/>
              </a:rPr>
              <a:t>R</a:t>
            </a:r>
            <a:r>
              <a:rPr lang="en-US" b="1" dirty="0" smtClean="0">
                <a:latin typeface="Times New Roman" panose="02020603050405020304" pitchFamily="18" charset="0"/>
                <a:cs typeface="Times New Roman" panose="02020603050405020304" pitchFamily="18" charset="0"/>
              </a:rPr>
              <a:t>esult </a:t>
            </a:r>
            <a:r>
              <a:rPr lang="en-US" b="1" dirty="0">
                <a:latin typeface="Times New Roman" panose="02020603050405020304" pitchFamily="18" charset="0"/>
                <a:cs typeface="Times New Roman" panose="02020603050405020304" pitchFamily="18" charset="0"/>
              </a:rPr>
              <a:t>have </a:t>
            </a:r>
            <a:r>
              <a:rPr lang="en-US" b="1" dirty="0" smtClean="0">
                <a:latin typeface="Times New Roman" panose="02020603050405020304" pitchFamily="18" charset="0"/>
                <a:cs typeface="Times New Roman" panose="02020603050405020304" pitchFamily="18" charset="0"/>
              </a:rPr>
              <a:t>to be independent from transformation of neutrons spectra during storage. (Small </a:t>
            </a:r>
            <a:r>
              <a:rPr lang="en-US" b="1" dirty="0">
                <a:latin typeface="Times New Roman" panose="02020603050405020304" pitchFamily="18" charset="0"/>
                <a:cs typeface="Times New Roman" panose="02020603050405020304" pitchFamily="18" charset="0"/>
              </a:rPr>
              <a:t>UCN heating</a:t>
            </a:r>
            <a:r>
              <a:rPr lang="en-US" b="1" dirty="0" smtClean="0">
                <a:latin typeface="Times New Roman" panose="02020603050405020304" pitchFamily="18" charset="0"/>
                <a:cs typeface="Times New Roman" panose="02020603050405020304" pitchFamily="18" charset="0"/>
              </a:rPr>
              <a:t>?)</a:t>
            </a:r>
          </a:p>
          <a:p>
            <a:pPr marL="857250" lvl="1" indent="-457200">
              <a:buFont typeface="+mj-lt"/>
              <a:buAutoNum type="arabicPeriod"/>
            </a:pPr>
            <a:r>
              <a:rPr lang="en-US" b="1" dirty="0" smtClean="0">
                <a:latin typeface="Times New Roman" panose="02020603050405020304" pitchFamily="18" charset="0"/>
                <a:cs typeface="Times New Roman" panose="02020603050405020304" pitchFamily="18" charset="0"/>
              </a:rPr>
              <a:t>Fluctuation of magnetic field (thermal and vibration)</a:t>
            </a:r>
            <a:endParaRPr lang="en-US"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b="1" dirty="0">
                <a:latin typeface="Times New Roman" panose="02020603050405020304" pitchFamily="18" charset="0"/>
                <a:cs typeface="Times New Roman" panose="02020603050405020304" pitchFamily="18" charset="0"/>
              </a:rPr>
              <a:t>Control of UCN spectra cleaning</a:t>
            </a:r>
          </a:p>
          <a:p>
            <a:pPr marL="457200" indent="-457200">
              <a:buFont typeface="+mj-lt"/>
              <a:buAutoNum type="arabicPeriod"/>
            </a:pPr>
            <a:r>
              <a:rPr lang="en-US" b="1" dirty="0" smtClean="0">
                <a:latin typeface="Times New Roman" panose="02020603050405020304" pitchFamily="18" charset="0"/>
                <a:cs typeface="Times New Roman" panose="02020603050405020304" pitchFamily="18" charset="0"/>
              </a:rPr>
              <a:t>Monitoring of filling directly in trap. (for an example, mechanical filling shutter can have slightly different position in each cycle) </a:t>
            </a:r>
          </a:p>
          <a:p>
            <a:pPr marL="457200" indent="-457200">
              <a:buFont typeface="+mj-lt"/>
              <a:buAutoNum type="arabicPeriod"/>
            </a:pPr>
            <a:r>
              <a:rPr lang="en-US" b="1" dirty="0" smtClean="0">
                <a:latin typeface="Times New Roman" panose="02020603050405020304" pitchFamily="18" charset="0"/>
                <a:cs typeface="Times New Roman" panose="02020603050405020304" pitchFamily="18" charset="0"/>
              </a:rPr>
              <a:t>Storage time independence of vacuum</a:t>
            </a:r>
          </a:p>
          <a:p>
            <a:pPr marL="457200" indent="-457200">
              <a:buFont typeface="+mj-lt"/>
              <a:buAutoNum type="arabicPeriod"/>
            </a:pPr>
            <a:r>
              <a:rPr lang="en-US" b="1" dirty="0" smtClean="0">
                <a:latin typeface="Times New Roman" panose="02020603050405020304" pitchFamily="18" charset="0"/>
                <a:cs typeface="Times New Roman" panose="02020603050405020304" pitchFamily="18" charset="0"/>
              </a:rPr>
              <a:t>It’s necessary to have  minimum three point of different storage time at decay curve.</a:t>
            </a:r>
          </a:p>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r>
              <a:rPr lang="en-US" sz="3000" b="1" dirty="0" smtClean="0">
                <a:solidFill>
                  <a:srgbClr val="FF0000"/>
                </a:solidFill>
                <a:latin typeface="Times New Roman" panose="02020603050405020304" pitchFamily="18" charset="0"/>
                <a:cs typeface="Times New Roman" panose="02020603050405020304" pitchFamily="18" charset="0"/>
              </a:rPr>
              <a:t>1 – 5 problems can be solved using magnetic shutter</a:t>
            </a:r>
          </a:p>
          <a:p>
            <a:pPr marL="457200" indent="-457200">
              <a:buFont typeface="+mj-lt"/>
              <a:buAutoNum type="arabicPeriod"/>
            </a:pPr>
            <a:endParaRPr lang="ru-RU" b="1" dirty="0"/>
          </a:p>
        </p:txBody>
      </p:sp>
    </p:spTree>
    <p:extLst>
      <p:ext uri="{BB962C8B-B14F-4D97-AF65-F5344CB8AC3E}">
        <p14:creationId xmlns:p14="http://schemas.microsoft.com/office/powerpoint/2010/main" val="289670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en-US" b="1" dirty="0"/>
              <a:t>Magnetic shutter is </a:t>
            </a:r>
            <a:r>
              <a:rPr lang="en-US" b="1" dirty="0">
                <a:solidFill>
                  <a:srgbClr val="FF0000"/>
                </a:solidFill>
              </a:rPr>
              <a:t>transparent for depolarized neutrons and neutrons that energy exceeds the energy of shutter magnetic barrier</a:t>
            </a:r>
            <a:r>
              <a:rPr lang="en-US" b="1" dirty="0"/>
              <a:t>, so it permits to control UCN losses during storage time as connected with depolarization, so with small  UCN heating</a:t>
            </a:r>
          </a:p>
          <a:p>
            <a:r>
              <a:rPr lang="en-US" b="1" dirty="0" smtClean="0"/>
              <a:t>Shutter magnetic barrier has to be </a:t>
            </a:r>
            <a:r>
              <a:rPr lang="en-US" b="1" dirty="0" smtClean="0">
                <a:solidFill>
                  <a:srgbClr val="FF0000"/>
                </a:solidFill>
              </a:rPr>
              <a:t>less then magnetic barrier of the wall</a:t>
            </a:r>
            <a:r>
              <a:rPr lang="en-US" b="1" dirty="0" smtClean="0"/>
              <a:t> </a:t>
            </a:r>
          </a:p>
          <a:p>
            <a:r>
              <a:rPr lang="en-US" b="1" dirty="0" smtClean="0"/>
              <a:t>Filling trap with </a:t>
            </a:r>
            <a:r>
              <a:rPr lang="en-US" b="1" dirty="0" err="1" smtClean="0">
                <a:solidFill>
                  <a:srgbClr val="FF0000"/>
                </a:solidFill>
              </a:rPr>
              <a:t>unpolarized</a:t>
            </a:r>
            <a:r>
              <a:rPr lang="en-US" b="1" dirty="0" smtClean="0"/>
              <a:t> UCN gives monitor for each filling cycle</a:t>
            </a:r>
          </a:p>
          <a:p>
            <a:r>
              <a:rPr lang="en-US" b="1" dirty="0" smtClean="0">
                <a:solidFill>
                  <a:srgbClr val="FF0000"/>
                </a:solidFill>
              </a:rPr>
              <a:t>Artificial depolarization permits </a:t>
            </a:r>
            <a:r>
              <a:rPr lang="en-US" b="1" dirty="0" smtClean="0"/>
              <a:t>to measure efficiency of  depolarized neutron collection</a:t>
            </a:r>
          </a:p>
          <a:p>
            <a:endParaRPr lang="en-US" b="1" dirty="0"/>
          </a:p>
        </p:txBody>
      </p:sp>
      <p:sp>
        <p:nvSpPr>
          <p:cNvPr id="4" name="Заголовок 1"/>
          <p:cNvSpPr txBox="1">
            <a:spLocks/>
          </p:cNvSpPr>
          <p:nvPr/>
        </p:nvSpPr>
        <p:spPr>
          <a:xfrm>
            <a:off x="682627" y="188640"/>
            <a:ext cx="8229600" cy="9158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200" dirty="0" smtClean="0"/>
              <a:t>Magnetic shutter – main characteristics</a:t>
            </a:r>
            <a:endParaRPr lang="ru-RU" sz="3200" dirty="0"/>
          </a:p>
        </p:txBody>
      </p:sp>
    </p:spTree>
    <p:extLst>
      <p:ext uri="{BB962C8B-B14F-4D97-AF65-F5344CB8AC3E}">
        <p14:creationId xmlns:p14="http://schemas.microsoft.com/office/powerpoint/2010/main" val="257608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2420888"/>
            <a:ext cx="858202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Прямая со стрелкой 3"/>
          <p:cNvCxnSpPr/>
          <p:nvPr/>
        </p:nvCxnSpPr>
        <p:spPr>
          <a:xfrm>
            <a:off x="3388432" y="3127479"/>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flipH="1">
            <a:off x="5400092" y="3127479"/>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Заголовок 1"/>
          <p:cNvSpPr txBox="1">
            <a:spLocks/>
          </p:cNvSpPr>
          <p:nvPr/>
        </p:nvSpPr>
        <p:spPr>
          <a:xfrm>
            <a:off x="682627" y="188640"/>
            <a:ext cx="8229600" cy="9158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600" dirty="0" smtClean="0"/>
              <a:t>PNPI magnetic shutter – main idea</a:t>
            </a:r>
            <a:endParaRPr lang="ru-RU" sz="3600" dirty="0"/>
          </a:p>
        </p:txBody>
      </p:sp>
      <p:sp>
        <p:nvSpPr>
          <p:cNvPr id="2" name="Прямоугольник 1"/>
          <p:cNvSpPr/>
          <p:nvPr/>
        </p:nvSpPr>
        <p:spPr>
          <a:xfrm>
            <a:off x="1557067" y="1098005"/>
            <a:ext cx="6480720" cy="307777"/>
          </a:xfrm>
          <a:prstGeom prst="rect">
            <a:avLst/>
          </a:prstGeom>
        </p:spPr>
        <p:txBody>
          <a:bodyPr wrap="square">
            <a:spAutoFit/>
          </a:bodyPr>
          <a:lstStyle/>
          <a:p>
            <a:r>
              <a:rPr lang="en-US" sz="1400" b="1" i="1" dirty="0"/>
              <a:t>V.F. </a:t>
            </a:r>
            <a:r>
              <a:rPr lang="en-US" sz="1400" b="1" i="1" dirty="0" err="1"/>
              <a:t>Ezhov</a:t>
            </a:r>
            <a:r>
              <a:rPr lang="en-US" sz="1400" b="1" i="1" dirty="0"/>
              <a:t>, et al, Technical Physics Letters, Vol. 44, No. 7, pp. 602–604, 2018.</a:t>
            </a:r>
          </a:p>
        </p:txBody>
      </p:sp>
      <p:sp>
        <p:nvSpPr>
          <p:cNvPr id="7" name="Прямоугольник 6"/>
          <p:cNvSpPr/>
          <p:nvPr/>
        </p:nvSpPr>
        <p:spPr>
          <a:xfrm>
            <a:off x="5645511" y="1835532"/>
            <a:ext cx="2216376" cy="369332"/>
          </a:xfrm>
          <a:prstGeom prst="rect">
            <a:avLst/>
          </a:prstGeom>
        </p:spPr>
        <p:txBody>
          <a:bodyPr wrap="none">
            <a:spAutoFit/>
          </a:bodyPr>
          <a:lstStyle/>
          <a:p>
            <a:r>
              <a:rPr lang="en-US" dirty="0"/>
              <a:t>Permanent magnets</a:t>
            </a:r>
            <a:endParaRPr lang="ru-RU" dirty="0"/>
          </a:p>
        </p:txBody>
      </p:sp>
      <p:cxnSp>
        <p:nvCxnSpPr>
          <p:cNvPr id="10" name="Прямая со стрелкой 9"/>
          <p:cNvCxnSpPr/>
          <p:nvPr/>
        </p:nvCxnSpPr>
        <p:spPr>
          <a:xfrm flipH="1">
            <a:off x="5292080" y="2204864"/>
            <a:ext cx="7920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5805264"/>
            <a:ext cx="13144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041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74" y="2276872"/>
            <a:ext cx="86487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1"/>
          <p:cNvSpPr txBox="1">
            <a:spLocks/>
          </p:cNvSpPr>
          <p:nvPr/>
        </p:nvSpPr>
        <p:spPr>
          <a:xfrm>
            <a:off x="682627" y="188640"/>
            <a:ext cx="8229600" cy="9158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600" dirty="0" smtClean="0"/>
              <a:t>PNPI magnetic shutter – main idea</a:t>
            </a:r>
            <a:endParaRPr lang="ru-RU" sz="3600" dirty="0"/>
          </a:p>
        </p:txBody>
      </p:sp>
      <p:sp>
        <p:nvSpPr>
          <p:cNvPr id="2" name="Прямоугольник 1"/>
          <p:cNvSpPr/>
          <p:nvPr/>
        </p:nvSpPr>
        <p:spPr>
          <a:xfrm>
            <a:off x="3463812" y="3244334"/>
            <a:ext cx="2216376" cy="369332"/>
          </a:xfrm>
          <a:prstGeom prst="rect">
            <a:avLst/>
          </a:prstGeom>
        </p:spPr>
        <p:txBody>
          <a:bodyPr wrap="none">
            <a:spAutoFit/>
          </a:bodyPr>
          <a:lstStyle/>
          <a:p>
            <a:r>
              <a:rPr lang="en-US" dirty="0"/>
              <a:t>Permanent magnets</a:t>
            </a:r>
            <a:endParaRPr lang="ru-RU" dirty="0"/>
          </a:p>
        </p:txBody>
      </p:sp>
      <p:sp>
        <p:nvSpPr>
          <p:cNvPr id="3" name="Прямоугольник 2"/>
          <p:cNvSpPr/>
          <p:nvPr/>
        </p:nvSpPr>
        <p:spPr>
          <a:xfrm>
            <a:off x="5645511" y="1835532"/>
            <a:ext cx="2216376" cy="369332"/>
          </a:xfrm>
          <a:prstGeom prst="rect">
            <a:avLst/>
          </a:prstGeom>
        </p:spPr>
        <p:txBody>
          <a:bodyPr wrap="none">
            <a:spAutoFit/>
          </a:bodyPr>
          <a:lstStyle/>
          <a:p>
            <a:r>
              <a:rPr lang="en-US" dirty="0"/>
              <a:t>Permanent magnets</a:t>
            </a:r>
            <a:endParaRPr lang="ru-RU" dirty="0"/>
          </a:p>
        </p:txBody>
      </p:sp>
      <p:cxnSp>
        <p:nvCxnSpPr>
          <p:cNvPr id="8" name="Прямая со стрелкой 7"/>
          <p:cNvCxnSpPr/>
          <p:nvPr/>
        </p:nvCxnSpPr>
        <p:spPr>
          <a:xfrm flipH="1">
            <a:off x="5292080" y="2204864"/>
            <a:ext cx="7920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733256"/>
            <a:ext cx="13144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3566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8633474" cy="443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оловок 1"/>
          <p:cNvSpPr txBox="1">
            <a:spLocks/>
          </p:cNvSpPr>
          <p:nvPr/>
        </p:nvSpPr>
        <p:spPr>
          <a:xfrm>
            <a:off x="682627" y="188640"/>
            <a:ext cx="8229600" cy="9158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600" dirty="0" smtClean="0"/>
              <a:t>PNPI magnetic shutter – main idea</a:t>
            </a:r>
            <a:endParaRPr lang="ru-RU" sz="3600" dirty="0"/>
          </a:p>
        </p:txBody>
      </p:sp>
      <p:sp>
        <p:nvSpPr>
          <p:cNvPr id="8" name="Прямоугольник 7"/>
          <p:cNvSpPr/>
          <p:nvPr/>
        </p:nvSpPr>
        <p:spPr>
          <a:xfrm>
            <a:off x="5645511" y="1835532"/>
            <a:ext cx="2216376" cy="369332"/>
          </a:xfrm>
          <a:prstGeom prst="rect">
            <a:avLst/>
          </a:prstGeom>
        </p:spPr>
        <p:txBody>
          <a:bodyPr wrap="none">
            <a:spAutoFit/>
          </a:bodyPr>
          <a:lstStyle/>
          <a:p>
            <a:r>
              <a:rPr lang="en-US" dirty="0"/>
              <a:t>Permanent magnets</a:t>
            </a:r>
            <a:endParaRPr lang="ru-RU" dirty="0"/>
          </a:p>
        </p:txBody>
      </p:sp>
      <p:cxnSp>
        <p:nvCxnSpPr>
          <p:cNvPr id="9" name="Прямая со стрелкой 8"/>
          <p:cNvCxnSpPr/>
          <p:nvPr/>
        </p:nvCxnSpPr>
        <p:spPr>
          <a:xfrm flipH="1">
            <a:off x="5249467" y="2276872"/>
            <a:ext cx="7920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805264"/>
            <a:ext cx="13144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262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Magnetic shutter</a:t>
            </a:r>
            <a:endParaRPr lang="ru-RU" dirty="0"/>
          </a:p>
        </p:txBody>
      </p:sp>
      <p:pic>
        <p:nvPicPr>
          <p:cNvPr id="4098" name="Picture 2" descr="D:\EZHOV1\UCN\Photo\сборка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8920"/>
            <a:ext cx="4575507" cy="37367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ZHOV1\UCN\Magnetic trap\DSC008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509" t="19883" r="18596" b="14386"/>
          <a:stretch/>
        </p:blipFill>
        <p:spPr bwMode="auto">
          <a:xfrm>
            <a:off x="4646771" y="2710571"/>
            <a:ext cx="4448249" cy="3787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23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6120680" cy="778098"/>
          </a:xfrm>
          <a:solidFill>
            <a:srgbClr val="FFFF00"/>
          </a:solidFill>
        </p:spPr>
        <p:txBody>
          <a:bodyPr/>
          <a:lstStyle/>
          <a:p>
            <a:pPr marL="342900" lvl="0" indent="-342900" fontAlgn="base">
              <a:lnSpc>
                <a:spcPct val="90000"/>
              </a:lnSpc>
              <a:spcBef>
                <a:spcPct val="20000"/>
              </a:spcBef>
              <a:spcAft>
                <a:spcPct val="0"/>
              </a:spcAft>
            </a:pPr>
            <a:r>
              <a:rPr lang="en-US" sz="2400" b="1" dirty="0" smtClean="0">
                <a:solidFill>
                  <a:srgbClr val="FF0000"/>
                </a:solidFill>
                <a:latin typeface="Arial" pitchFamily="34" charset="0"/>
                <a:ea typeface="+mn-ea"/>
                <a:cs typeface="+mn-cs"/>
              </a:rPr>
              <a:t>Filling through lower neutron guide</a:t>
            </a:r>
            <a:endParaRPr lang="en-US" sz="2400" b="1" dirty="0">
              <a:solidFill>
                <a:srgbClr val="FF0000"/>
              </a:solidFill>
              <a:latin typeface="Arial" pitchFamily="34" charset="0"/>
              <a:ea typeface="+mn-ea"/>
              <a:cs typeface="+mn-cs"/>
            </a:endParaRPr>
          </a:p>
        </p:txBody>
      </p:sp>
      <p:sp>
        <p:nvSpPr>
          <p:cNvPr id="3" name="Объект 2"/>
          <p:cNvSpPr>
            <a:spLocks noGrp="1"/>
          </p:cNvSpPr>
          <p:nvPr>
            <p:ph sz="quarter" idx="4294967295"/>
          </p:nvPr>
        </p:nvSpPr>
        <p:spPr>
          <a:xfrm>
            <a:off x="467544" y="1600201"/>
            <a:ext cx="8219256" cy="892696"/>
          </a:xfrm>
          <a:prstGeom prst="rect">
            <a:avLst/>
          </a:prstGeom>
        </p:spPr>
        <p:txBody>
          <a:bodyPr>
            <a:normAutofit lnSpcReduction="10000"/>
          </a:bodyPr>
          <a:lstStyle/>
          <a:p>
            <a:r>
              <a:rPr lang="en-US" sz="2800" b="1" dirty="0">
                <a:solidFill>
                  <a:srgbClr val="FF0000"/>
                </a:solidFill>
                <a:latin typeface="Arial" pitchFamily="34" charset="0"/>
              </a:rPr>
              <a:t>Neutrons heating at the moment of magnetic shutter switching on</a:t>
            </a:r>
            <a:endParaRPr lang="ru-RU" sz="2800" dirty="0"/>
          </a:p>
        </p:txBody>
      </p:sp>
      <p:pic>
        <p:nvPicPr>
          <p:cNvPr id="4" name="Picture 2" descr="trap_mag_line"/>
          <p:cNvPicPr>
            <a:picLocks noChangeAspect="1" noChangeArrowheads="1"/>
          </p:cNvPicPr>
          <p:nvPr/>
        </p:nvPicPr>
        <p:blipFill rotWithShape="1">
          <a:blip r:embed="rId2">
            <a:extLst>
              <a:ext uri="{28A0092B-C50C-407E-A947-70E740481C1C}">
                <a14:useLocalDpi xmlns:a14="http://schemas.microsoft.com/office/drawing/2010/main" val="0"/>
              </a:ext>
            </a:extLst>
          </a:blip>
          <a:srcRect r="50256" b="41768"/>
          <a:stretch/>
        </p:blipFill>
        <p:spPr>
          <a:xfrm>
            <a:off x="4860032" y="2350439"/>
            <a:ext cx="3671888" cy="35997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Стрелка вверх 4"/>
          <p:cNvSpPr/>
          <p:nvPr/>
        </p:nvSpPr>
        <p:spPr>
          <a:xfrm>
            <a:off x="6544859" y="573325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4" descr="Ecran_105"/>
          <p:cNvPicPr>
            <a:picLocks noChangeAspect="1" noChangeArrowheads="1"/>
          </p:cNvPicPr>
          <p:nvPr/>
        </p:nvPicPr>
        <p:blipFill rotWithShape="1">
          <a:blip r:embed="rId3">
            <a:extLst>
              <a:ext uri="{28A0092B-C50C-407E-A947-70E740481C1C}">
                <a14:useLocalDpi xmlns:a14="http://schemas.microsoft.com/office/drawing/2010/main" val="0"/>
              </a:ext>
            </a:extLst>
          </a:blip>
          <a:srcRect t="3327" r="4725" b="17024"/>
          <a:stretch/>
        </p:blipFill>
        <p:spPr bwMode="auto">
          <a:xfrm>
            <a:off x="683568" y="2829528"/>
            <a:ext cx="3448336" cy="2641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1848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g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14554"/>
            <a:ext cx="3896497" cy="54726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860032" y="914554"/>
            <a:ext cx="4176464" cy="4247317"/>
          </a:xfrm>
          <a:prstGeom prst="rect">
            <a:avLst/>
          </a:prstGeom>
        </p:spPr>
        <p:txBody>
          <a:bodyPr wrap="square">
            <a:spAutoFit/>
          </a:bodyPr>
          <a:lstStyle/>
          <a:p>
            <a:r>
              <a:rPr lang="en-GB" dirty="0"/>
              <a:t>(a) In the top panel are plotted the uncorrected experimental </a:t>
            </a:r>
            <a:r>
              <a:rPr lang="en-GB" dirty="0" err="1"/>
              <a:t>ft</a:t>
            </a:r>
            <a:r>
              <a:rPr lang="en-GB" dirty="0"/>
              <a:t> values for the 15 precisely known </a:t>
            </a:r>
            <a:r>
              <a:rPr lang="en-GB" dirty="0" err="1"/>
              <a:t>superallowed</a:t>
            </a:r>
            <a:r>
              <a:rPr lang="en-GB" dirty="0"/>
              <a:t> transitions as a function of the charge on the daughter nucleus. </a:t>
            </a:r>
            <a:endParaRPr lang="en-GB" dirty="0" smtClean="0"/>
          </a:p>
          <a:p>
            <a:r>
              <a:rPr lang="en-GB" dirty="0" smtClean="0"/>
              <a:t>(</a:t>
            </a:r>
            <a:r>
              <a:rPr lang="en-GB" dirty="0"/>
              <a:t>b) In the bottom panel, the </a:t>
            </a:r>
            <a:r>
              <a:rPr lang="en-GB" dirty="0" smtClean="0"/>
              <a:t>corresponding  </a:t>
            </a:r>
            <a:r>
              <a:rPr lang="en-GB" dirty="0"/>
              <a:t> </a:t>
            </a:r>
            <a:r>
              <a:rPr lang="en-GB" dirty="0" smtClean="0"/>
              <a:t>   </a:t>
            </a:r>
            <a:r>
              <a:rPr lang="en-GB" dirty="0"/>
              <a:t> </a:t>
            </a:r>
            <a:r>
              <a:rPr lang="en-GB" dirty="0" smtClean="0"/>
              <a:t>   values </a:t>
            </a:r>
            <a:r>
              <a:rPr lang="en-GB" dirty="0"/>
              <a:t>are given; they differ from the </a:t>
            </a:r>
            <a:r>
              <a:rPr lang="en-GB" dirty="0" err="1"/>
              <a:t>ft</a:t>
            </a:r>
            <a:r>
              <a:rPr lang="en-GB" dirty="0"/>
              <a:t> values by the inclusion of the correction terms </a:t>
            </a:r>
            <a:r>
              <a:rPr lang="en-GB" dirty="0" err="1"/>
              <a:t>δ′</a:t>
            </a:r>
            <a:r>
              <a:rPr lang="en-GB" baseline="-25000" dirty="0" err="1"/>
              <a:t>R</a:t>
            </a:r>
            <a:r>
              <a:rPr lang="en-GB" dirty="0"/>
              <a:t>, </a:t>
            </a:r>
            <a:r>
              <a:rPr lang="en-GB" dirty="0" err="1"/>
              <a:t>δ</a:t>
            </a:r>
            <a:r>
              <a:rPr lang="en-GB" baseline="-25000" dirty="0" err="1"/>
              <a:t>NS</a:t>
            </a:r>
            <a:r>
              <a:rPr lang="en-GB" dirty="0"/>
              <a:t>, and </a:t>
            </a:r>
            <a:r>
              <a:rPr lang="en-GB" dirty="0" err="1"/>
              <a:t>δ</a:t>
            </a:r>
            <a:r>
              <a:rPr lang="en-GB" baseline="-25000" dirty="0" err="1"/>
              <a:t>C</a:t>
            </a:r>
            <a:r>
              <a:rPr lang="en-GB" dirty="0"/>
              <a:t>. </a:t>
            </a:r>
            <a:endParaRPr lang="en-GB" dirty="0" smtClean="0"/>
          </a:p>
          <a:p>
            <a:endParaRPr lang="en-GB" dirty="0"/>
          </a:p>
          <a:p>
            <a:r>
              <a:rPr lang="en-GB" dirty="0" smtClean="0"/>
              <a:t>The </a:t>
            </a:r>
            <a:r>
              <a:rPr lang="en-GB" dirty="0"/>
              <a:t>horizontal </a:t>
            </a:r>
            <a:r>
              <a:rPr lang="en-GB" dirty="0" err="1"/>
              <a:t>gray</a:t>
            </a:r>
            <a:r>
              <a:rPr lang="en-GB" dirty="0"/>
              <a:t> band gives one standard deviation around the average </a:t>
            </a:r>
            <a:r>
              <a:rPr lang="en-GB" dirty="0" smtClean="0"/>
              <a:t>  </a:t>
            </a:r>
            <a:r>
              <a:rPr lang="en-GB" dirty="0"/>
              <a:t> </a:t>
            </a:r>
            <a:r>
              <a:rPr lang="en-GB" dirty="0" smtClean="0"/>
              <a:t>  value</a:t>
            </a:r>
            <a:r>
              <a:rPr lang="en-GB" dirty="0"/>
              <a:t>. All transitions are </a:t>
            </a:r>
            <a:r>
              <a:rPr lang="en-GB" dirty="0" err="1"/>
              <a:t>labeled</a:t>
            </a:r>
            <a:r>
              <a:rPr lang="en-GB" dirty="0"/>
              <a:t> by their parent nuclei.</a:t>
            </a:r>
            <a:endParaRPr lang="ru-RU" dirty="0"/>
          </a:p>
        </p:txBody>
      </p:sp>
      <p:sp>
        <p:nvSpPr>
          <p:cNvPr id="5" name="Прямоугольник 4"/>
          <p:cNvSpPr/>
          <p:nvPr/>
        </p:nvSpPr>
        <p:spPr>
          <a:xfrm>
            <a:off x="5652120" y="6387162"/>
            <a:ext cx="4572000" cy="400110"/>
          </a:xfrm>
          <a:prstGeom prst="rect">
            <a:avLst/>
          </a:prstGeom>
        </p:spPr>
        <p:txBody>
          <a:bodyPr>
            <a:spAutoFit/>
          </a:bodyPr>
          <a:lstStyle/>
          <a:p>
            <a:r>
              <a:rPr lang="en-GB" sz="1000" dirty="0"/>
              <a:t>J. C. Hardy and I. S. Towner</a:t>
            </a:r>
          </a:p>
          <a:p>
            <a:r>
              <a:rPr lang="en-GB" sz="1000" dirty="0"/>
              <a:t>Phys. Rev. C </a:t>
            </a:r>
            <a:r>
              <a:rPr lang="en-GB" sz="1000" b="1" dirty="0"/>
              <a:t>102</a:t>
            </a:r>
            <a:r>
              <a:rPr lang="en-GB" sz="1000" dirty="0"/>
              <a:t>, 045501 – Published 2 October 2020</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258" y="4509120"/>
            <a:ext cx="413487" cy="28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990" y="2636912"/>
            <a:ext cx="413487" cy="28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5"/>
          <p:cNvSpPr>
            <a:spLocks noGrp="1"/>
          </p:cNvSpPr>
          <p:nvPr>
            <p:ph type="title"/>
          </p:nvPr>
        </p:nvSpPr>
        <p:spPr>
          <a:xfrm>
            <a:off x="683568" y="116632"/>
            <a:ext cx="8229600" cy="683468"/>
          </a:xfrm>
        </p:spPr>
        <p:txBody>
          <a:bodyPr/>
          <a:lstStyle/>
          <a:p>
            <a:r>
              <a:rPr lang="en-US" sz="2800" dirty="0" err="1"/>
              <a:t>Superallowed</a:t>
            </a:r>
            <a:r>
              <a:rPr lang="en-US" sz="2800" dirty="0"/>
              <a:t> </a:t>
            </a:r>
            <a:r>
              <a:rPr lang="ru-RU" sz="2800" dirty="0"/>
              <a:t>0</a:t>
            </a:r>
            <a:r>
              <a:rPr lang="ru-RU" sz="2800" baseline="30000" dirty="0"/>
              <a:t>+</a:t>
            </a:r>
            <a:r>
              <a:rPr lang="en-US" sz="2800" dirty="0">
                <a:latin typeface="Times New Roman"/>
                <a:cs typeface="Times New Roman"/>
              </a:rPr>
              <a:t> →</a:t>
            </a:r>
            <a:r>
              <a:rPr lang="ru-RU" sz="2800" dirty="0"/>
              <a:t> 0</a:t>
            </a:r>
            <a:r>
              <a:rPr lang="ru-RU" sz="2800" baseline="30000" dirty="0"/>
              <a:t>+</a:t>
            </a:r>
            <a:r>
              <a:rPr lang="en-US" sz="2800" dirty="0"/>
              <a:t>  </a:t>
            </a:r>
            <a:r>
              <a:rPr lang="el-GR" sz="2800" dirty="0"/>
              <a:t>β</a:t>
            </a:r>
            <a:r>
              <a:rPr lang="en-US" sz="2800" dirty="0"/>
              <a:t> </a:t>
            </a:r>
            <a:r>
              <a:rPr lang="en-GB" sz="2800" dirty="0"/>
              <a:t>transitions</a:t>
            </a:r>
            <a:endParaRPr lang="ru-RU" sz="2800" dirty="0"/>
          </a:p>
        </p:txBody>
      </p:sp>
    </p:spTree>
    <p:extLst>
      <p:ext uri="{BB962C8B-B14F-4D97-AF65-F5344CB8AC3E}">
        <p14:creationId xmlns:p14="http://schemas.microsoft.com/office/powerpoint/2010/main" val="4181499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3816424" cy="562074"/>
          </a:xfrm>
          <a:solidFill>
            <a:srgbClr val="FFFF00"/>
          </a:solidFill>
        </p:spPr>
        <p:txBody>
          <a:bodyPr>
            <a:normAutofit fontScale="90000"/>
          </a:bodyPr>
          <a:lstStyle/>
          <a:p>
            <a:r>
              <a:rPr lang="en-US" sz="2800" b="1" dirty="0" smtClean="0">
                <a:solidFill>
                  <a:srgbClr val="FF0000"/>
                </a:solidFill>
              </a:rPr>
              <a:t>Monitor of trap filling</a:t>
            </a:r>
            <a:endParaRPr lang="ru-RU" sz="2800" dirty="0"/>
          </a:p>
        </p:txBody>
      </p:sp>
      <p:sp>
        <p:nvSpPr>
          <p:cNvPr id="3" name="Объект 2"/>
          <p:cNvSpPr>
            <a:spLocks noGrp="1"/>
          </p:cNvSpPr>
          <p:nvPr>
            <p:ph idx="1"/>
          </p:nvPr>
        </p:nvSpPr>
        <p:spPr>
          <a:xfrm>
            <a:off x="3923928" y="620688"/>
            <a:ext cx="5061248" cy="1036712"/>
          </a:xfrm>
        </p:spPr>
        <p:txBody>
          <a:bodyPr>
            <a:normAutofit fontScale="92500" lnSpcReduction="10000"/>
          </a:bodyPr>
          <a:lstStyle/>
          <a:p>
            <a:pPr marL="0" indent="0">
              <a:buNone/>
            </a:pPr>
            <a:r>
              <a:rPr lang="en-US" sz="2400" b="1" dirty="0" smtClean="0"/>
              <a:t>Trap is filling with </a:t>
            </a:r>
            <a:r>
              <a:rPr lang="en-US" sz="2400" b="1" dirty="0" err="1" smtClean="0">
                <a:solidFill>
                  <a:srgbClr val="FF0000"/>
                </a:solidFill>
              </a:rPr>
              <a:t>unpolarized</a:t>
            </a:r>
            <a:r>
              <a:rPr lang="en-US" sz="2400" b="1" dirty="0" smtClean="0"/>
              <a:t> UCN. In this case half of UCN will be detected just during the filling</a:t>
            </a:r>
            <a:endParaRPr lang="ru-RU" sz="2400" b="1"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2275376432"/>
              </p:ext>
            </p:extLst>
          </p:nvPr>
        </p:nvGraphicFramePr>
        <p:xfrm>
          <a:off x="2843808" y="1909763"/>
          <a:ext cx="6546573" cy="4921175"/>
        </p:xfrm>
        <a:graphic>
          <a:graphicData uri="http://schemas.openxmlformats.org/presentationml/2006/ole">
            <mc:AlternateContent xmlns:mc="http://schemas.openxmlformats.org/markup-compatibility/2006">
              <mc:Choice xmlns:v="urn:schemas-microsoft-com:vml" Requires="v">
                <p:oleObj spid="_x0000_s8337" name="Graph" r:id="rId3" imgW="4170883" imgH="3132125" progId="Origin50.Graph">
                  <p:embed/>
                </p:oleObj>
              </mc:Choice>
              <mc:Fallback>
                <p:oleObj name="Graph" r:id="rId3" imgW="4170883" imgH="3132125"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909763"/>
                        <a:ext cx="6546573" cy="4921175"/>
                      </a:xfrm>
                      <a:prstGeom prst="rect">
                        <a:avLst/>
                      </a:prstGeom>
                      <a:noFill/>
                      <a:ln>
                        <a:noFill/>
                      </a:ln>
                    </p:spPr>
                  </p:pic>
                </p:oleObj>
              </mc:Fallback>
            </mc:AlternateContent>
          </a:graphicData>
        </a:graphic>
      </p:graphicFrame>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836712"/>
            <a:ext cx="3384376" cy="209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124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435280" cy="1600200"/>
          </a:xfrm>
        </p:spPr>
        <p:txBody>
          <a:bodyPr/>
          <a:lstStyle/>
          <a:p>
            <a:r>
              <a:rPr lang="en-US" sz="3200" b="1" dirty="0" smtClean="0">
                <a:solidFill>
                  <a:srgbClr val="FF0000"/>
                </a:solidFill>
              </a:rPr>
              <a:t>Control</a:t>
            </a:r>
            <a:r>
              <a:rPr lang="ru-RU" sz="3200" b="1" dirty="0" smtClean="0">
                <a:solidFill>
                  <a:srgbClr val="FF0000"/>
                </a:solidFill>
              </a:rPr>
              <a:t> </a:t>
            </a:r>
            <a:r>
              <a:rPr lang="en-US" sz="3200" b="1" dirty="0" smtClean="0">
                <a:solidFill>
                  <a:srgbClr val="FF0000"/>
                </a:solidFill>
              </a:rPr>
              <a:t>of the depolarized (or spin flipped) UCN</a:t>
            </a:r>
            <a:endParaRPr lang="ru-RU" sz="3200" dirty="0"/>
          </a:p>
        </p:txBody>
      </p:sp>
      <p:sp>
        <p:nvSpPr>
          <p:cNvPr id="3" name="Объект 2"/>
          <p:cNvSpPr>
            <a:spLocks noGrp="1"/>
          </p:cNvSpPr>
          <p:nvPr>
            <p:ph idx="1"/>
          </p:nvPr>
        </p:nvSpPr>
        <p:spPr>
          <a:xfrm>
            <a:off x="251520" y="1600200"/>
            <a:ext cx="8640960" cy="4525963"/>
          </a:xfrm>
        </p:spPr>
        <p:txBody>
          <a:bodyPr/>
          <a:lstStyle/>
          <a:p>
            <a:r>
              <a:rPr lang="en-US" b="1" dirty="0" smtClean="0">
                <a:solidFill>
                  <a:schemeClr val="tx1"/>
                </a:solidFill>
              </a:rPr>
              <a:t>To control the spin flipped UCN the inner trap walls are covered with thin layer of </a:t>
            </a:r>
            <a:r>
              <a:rPr lang="en-US" b="1" dirty="0" err="1" smtClean="0">
                <a:solidFill>
                  <a:srgbClr val="FF0000"/>
                </a:solidFill>
              </a:rPr>
              <a:t>fomblin</a:t>
            </a:r>
            <a:r>
              <a:rPr lang="en-US" b="1" dirty="0" smtClean="0">
                <a:solidFill>
                  <a:srgbClr val="FF0000"/>
                </a:solidFill>
              </a:rPr>
              <a:t> that barrier is higher than magnetic one and reflects spin flipped UCN</a:t>
            </a:r>
            <a:r>
              <a:rPr lang="en-US" b="1" dirty="0" smtClean="0">
                <a:solidFill>
                  <a:schemeClr val="tx1"/>
                </a:solidFill>
              </a:rPr>
              <a:t>. After some collisions (order of 10-th) the spin flipped UCNs penetrate through the magnetic barrier of solenoid and are detected by the UCN detector installed below the solenoid. Hence this intensity may be used as the detector of UCN losses during storage time.</a:t>
            </a:r>
            <a:endParaRPr lang="ru-RU" b="1" dirty="0" smtClean="0">
              <a:solidFill>
                <a:schemeClr val="tx1"/>
              </a:solidFill>
            </a:endParaRPr>
          </a:p>
          <a:p>
            <a:endParaRPr lang="ru-RU" dirty="0"/>
          </a:p>
        </p:txBody>
      </p:sp>
    </p:spTree>
    <p:extLst>
      <p:ext uri="{BB962C8B-B14F-4D97-AF65-F5344CB8AC3E}">
        <p14:creationId xmlns:p14="http://schemas.microsoft.com/office/powerpoint/2010/main" val="18005566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dirty="0"/>
              <a:t>Transformation of neutrons spectra during storage</a:t>
            </a:r>
            <a:br>
              <a:rPr lang="en-US" sz="2800" dirty="0"/>
            </a:br>
            <a:r>
              <a:rPr lang="en-US" sz="2800" dirty="0"/>
              <a:t>Small UCN heating</a:t>
            </a:r>
            <a:r>
              <a:rPr lang="en-US" sz="2800" dirty="0" smtClean="0"/>
              <a:t>?</a:t>
            </a:r>
            <a:endParaRPr lang="ru-RU" sz="2800" dirty="0"/>
          </a:p>
        </p:txBody>
      </p:sp>
      <p:sp>
        <p:nvSpPr>
          <p:cNvPr id="3" name="Объект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To exclude this effect the magnetic barrier in </a:t>
            </a:r>
            <a:r>
              <a:rPr lang="en-US" dirty="0">
                <a:latin typeface="Times New Roman" panose="02020603050405020304" pitchFamily="18" charset="0"/>
                <a:cs typeface="Times New Roman" panose="02020603050405020304" pitchFamily="18" charset="0"/>
              </a:rPr>
              <a:t>magnetic shutter </a:t>
            </a:r>
            <a:r>
              <a:rPr lang="en-US" dirty="0" smtClean="0">
                <a:latin typeface="Times New Roman" panose="02020603050405020304" pitchFamily="18" charset="0"/>
                <a:cs typeface="Times New Roman" panose="02020603050405020304" pitchFamily="18" charset="0"/>
              </a:rPr>
              <a:t>have to be </a:t>
            </a:r>
            <a:r>
              <a:rPr lang="en-US" dirty="0" smtClean="0">
                <a:solidFill>
                  <a:srgbClr val="FF0000"/>
                </a:solidFill>
                <a:latin typeface="Times New Roman" panose="02020603050405020304" pitchFamily="18" charset="0"/>
                <a:cs typeface="Times New Roman" panose="02020603050405020304" pitchFamily="18" charset="0"/>
              </a:rPr>
              <a:t>less </a:t>
            </a:r>
            <a:r>
              <a:rPr lang="en-US" dirty="0">
                <a:solidFill>
                  <a:srgbClr val="FF0000"/>
                </a:solidFill>
                <a:latin typeface="Times New Roman" panose="02020603050405020304" pitchFamily="18" charset="0"/>
                <a:cs typeface="Times New Roman" panose="02020603050405020304" pitchFamily="18" charset="0"/>
              </a:rPr>
              <a:t>then magnetic barrier of the wall</a:t>
            </a:r>
            <a:r>
              <a:rPr lang="en-US" dirty="0">
                <a:latin typeface="Times New Roman" panose="02020603050405020304" pitchFamily="18" charset="0"/>
                <a:cs typeface="Times New Roman" panose="02020603050405020304" pitchFamily="18" charset="0"/>
              </a:rPr>
              <a:t>. So in </a:t>
            </a:r>
            <a:r>
              <a:rPr lang="en-US" dirty="0" smtClean="0">
                <a:latin typeface="Times New Roman" panose="02020603050405020304" pitchFamily="18" charset="0"/>
                <a:cs typeface="Times New Roman" panose="02020603050405020304" pitchFamily="18" charset="0"/>
              </a:rPr>
              <a:t>case of small heating </a:t>
            </a:r>
            <a:r>
              <a:rPr lang="en-US" dirty="0">
                <a:latin typeface="Times New Roman" panose="02020603050405020304" pitchFamily="18" charset="0"/>
                <a:cs typeface="Times New Roman" panose="02020603050405020304" pitchFamily="18" charset="0"/>
              </a:rPr>
              <a:t>during storage </a:t>
            </a:r>
            <a:r>
              <a:rPr lang="en-US" dirty="0" smtClean="0">
                <a:latin typeface="Times New Roman" panose="02020603050405020304" pitchFamily="18" charset="0"/>
                <a:cs typeface="Times New Roman" panose="02020603050405020304" pitchFamily="18" charset="0"/>
              </a:rPr>
              <a:t>such neutrons will be reflected by </a:t>
            </a:r>
            <a:r>
              <a:rPr lang="en-US" dirty="0">
                <a:solidFill>
                  <a:srgbClr val="FF0000"/>
                </a:solidFill>
                <a:latin typeface="Times New Roman" panose="02020603050405020304" pitchFamily="18" charset="0"/>
                <a:cs typeface="Times New Roman" panose="02020603050405020304" pitchFamily="18" charset="0"/>
              </a:rPr>
              <a:t>barrier of the </a:t>
            </a:r>
            <a:r>
              <a:rPr lang="en-US" dirty="0" smtClean="0">
                <a:solidFill>
                  <a:srgbClr val="FF0000"/>
                </a:solidFill>
                <a:latin typeface="Times New Roman" panose="02020603050405020304" pitchFamily="18" charset="0"/>
                <a:cs typeface="Times New Roman" panose="02020603050405020304" pitchFamily="18" charset="0"/>
              </a:rPr>
              <a:t>wall and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leave the </a:t>
            </a:r>
            <a:r>
              <a:rPr lang="en-US" dirty="0" smtClean="0">
                <a:latin typeface="Times New Roman" panose="02020603050405020304" pitchFamily="18" charset="0"/>
                <a:cs typeface="Times New Roman" panose="02020603050405020304" pitchFamily="18" charset="0"/>
              </a:rPr>
              <a:t>trap through magnetic shutter </a:t>
            </a:r>
            <a:r>
              <a:rPr lang="en-US" dirty="0">
                <a:latin typeface="Times New Roman" panose="02020603050405020304" pitchFamily="18" charset="0"/>
                <a:cs typeface="Times New Roman" panose="02020603050405020304" pitchFamily="18" charset="0"/>
              </a:rPr>
              <a:t>and fall down to detector. As a result </a:t>
            </a:r>
            <a:r>
              <a:rPr lang="en-US" dirty="0" smtClean="0">
                <a:latin typeface="Times New Roman" panose="02020603050405020304" pitchFamily="18" charset="0"/>
                <a:cs typeface="Times New Roman" panose="02020603050405020304" pitchFamily="18" charset="0"/>
              </a:rPr>
              <a:t>they will </a:t>
            </a:r>
            <a:r>
              <a:rPr lang="en-US" dirty="0">
                <a:latin typeface="Times New Roman" panose="02020603050405020304" pitchFamily="18" charset="0"/>
                <a:cs typeface="Times New Roman" panose="02020603050405020304" pitchFamily="18" charset="0"/>
              </a:rPr>
              <a:t>be taken into account as losses in </a:t>
            </a:r>
            <a:r>
              <a:rPr lang="en-US" dirty="0" smtClean="0">
                <a:latin typeface="Times New Roman" panose="02020603050405020304" pitchFamily="18" charset="0"/>
                <a:cs typeface="Times New Roman" panose="02020603050405020304" pitchFamily="18" charset="0"/>
              </a:rPr>
              <a:t>trap</a:t>
            </a:r>
            <a:r>
              <a:rPr lang="en-US" dirty="0">
                <a:latin typeface="Times New Roman" panose="02020603050405020304" pitchFamily="18" charset="0"/>
                <a:cs typeface="Times New Roman" panose="02020603050405020304" pitchFamily="18" charset="0"/>
              </a:rPr>
              <a:t>. They will be equal to </a:t>
            </a:r>
            <a:r>
              <a:rPr lang="en-US" dirty="0" smtClean="0">
                <a:latin typeface="Times New Roman" panose="02020603050405020304" pitchFamily="18" charset="0"/>
                <a:cs typeface="Times New Roman" panose="02020603050405020304" pitchFamily="18" charset="0"/>
              </a:rPr>
              <a:t>depolarized </a:t>
            </a:r>
            <a:r>
              <a:rPr lang="en-US" dirty="0">
                <a:latin typeface="Times New Roman" panose="02020603050405020304" pitchFamily="18" charset="0"/>
                <a:cs typeface="Times New Roman" panose="02020603050405020304" pitchFamily="18" charset="0"/>
              </a:rPr>
              <a:t>neutrons</a:t>
            </a:r>
            <a:r>
              <a:rPr lang="en-US" dirty="0" smtClean="0">
                <a:latin typeface="Times New Roman" panose="02020603050405020304" pitchFamily="18" charset="0"/>
                <a:cs typeface="Times New Roman" panose="02020603050405020304" pitchFamily="18" charset="0"/>
              </a:rPr>
              <a:t>.</a:t>
            </a:r>
          </a:p>
          <a:p>
            <a:pPr algn="ctr"/>
            <a:r>
              <a:rPr lang="en-US" sz="2800" dirty="0" smtClean="0">
                <a:solidFill>
                  <a:srgbClr val="2F5897"/>
                </a:solidFill>
                <a:effectLst>
                  <a:outerShdw blurRad="63500" dist="38100" dir="5400000" algn="t" rotWithShape="0">
                    <a:prstClr val="black">
                      <a:alpha val="25000"/>
                    </a:prstClr>
                  </a:outerShdw>
                </a:effectLst>
                <a:latin typeface="Palatino Linotype"/>
                <a:ea typeface="+mj-ea"/>
                <a:cs typeface="+mj-cs"/>
              </a:rPr>
              <a:t>Uncleaned UCN</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(Wall magnetic barrier higher then shutter one)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it means that uncleaning </a:t>
            </a:r>
            <a:r>
              <a:rPr lang="en-US" dirty="0">
                <a:latin typeface="Times New Roman" panose="02020603050405020304" pitchFamily="18" charset="0"/>
                <a:cs typeface="Times New Roman" panose="02020603050405020304" pitchFamily="18" charset="0"/>
              </a:rPr>
              <a:t>UCN – </a:t>
            </a:r>
            <a:r>
              <a:rPr lang="en-US" dirty="0" smtClean="0">
                <a:latin typeface="Times New Roman" panose="02020603050405020304" pitchFamily="18" charset="0"/>
                <a:cs typeface="Times New Roman" panose="02020603050405020304" pitchFamily="18" charset="0"/>
              </a:rPr>
              <a:t>will be </a:t>
            </a:r>
            <a:r>
              <a:rPr lang="en-US" dirty="0">
                <a:latin typeface="Times New Roman" panose="02020603050405020304" pitchFamily="18" charset="0"/>
                <a:cs typeface="Times New Roman" panose="02020603050405020304" pitchFamily="18" charset="0"/>
              </a:rPr>
              <a:t>registered by detector </a:t>
            </a:r>
            <a:r>
              <a:rPr lang="en-US" dirty="0" smtClean="0">
                <a:latin typeface="Times New Roman" panose="02020603050405020304" pitchFamily="18" charset="0"/>
                <a:cs typeface="Times New Roman" panose="02020603050405020304" pitchFamily="18" charset="0"/>
              </a:rPr>
              <a:t>during </a:t>
            </a:r>
            <a:r>
              <a:rPr lang="en-US" dirty="0">
                <a:latin typeface="Times New Roman" panose="02020603050405020304" pitchFamily="18" charset="0"/>
                <a:cs typeface="Times New Roman" panose="02020603050405020304" pitchFamily="18" charset="0"/>
              </a:rPr>
              <a:t>storage </a:t>
            </a:r>
            <a:r>
              <a:rPr lang="en-US" dirty="0" smtClean="0">
                <a:latin typeface="Times New Roman" panose="02020603050405020304" pitchFamily="18" charset="0"/>
                <a:cs typeface="Times New Roman" panose="02020603050405020304" pitchFamily="18" charset="0"/>
              </a:rPr>
              <a:t>time as losses too. </a:t>
            </a:r>
            <a:endParaRPr lang="en-US"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61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435280" cy="1600200"/>
          </a:xfrm>
        </p:spPr>
        <p:txBody>
          <a:bodyPr/>
          <a:lstStyle/>
          <a:p>
            <a:r>
              <a:rPr lang="en-US" sz="3200" b="1" dirty="0" smtClean="0">
                <a:solidFill>
                  <a:srgbClr val="FF0000"/>
                </a:solidFill>
              </a:rPr>
              <a:t>Control</a:t>
            </a:r>
            <a:r>
              <a:rPr lang="ru-RU" sz="3200" b="1" dirty="0" smtClean="0">
                <a:solidFill>
                  <a:srgbClr val="FF0000"/>
                </a:solidFill>
              </a:rPr>
              <a:t> </a:t>
            </a:r>
            <a:r>
              <a:rPr lang="en-US" sz="3200" b="1" dirty="0" smtClean="0">
                <a:solidFill>
                  <a:srgbClr val="FF0000"/>
                </a:solidFill>
              </a:rPr>
              <a:t>of the depolarized (or spin flipped) UCN</a:t>
            </a:r>
            <a:endParaRPr lang="ru-RU" sz="3200" dirty="0"/>
          </a:p>
        </p:txBody>
      </p:sp>
      <p:sp>
        <p:nvSpPr>
          <p:cNvPr id="3" name="Объект 2"/>
          <p:cNvSpPr>
            <a:spLocks noGrp="1"/>
          </p:cNvSpPr>
          <p:nvPr>
            <p:ph idx="1"/>
          </p:nvPr>
        </p:nvSpPr>
        <p:spPr>
          <a:xfrm>
            <a:off x="251520" y="1600200"/>
            <a:ext cx="8640960" cy="4525963"/>
          </a:xfrm>
        </p:spPr>
        <p:txBody>
          <a:bodyPr/>
          <a:lstStyle/>
          <a:p>
            <a:r>
              <a:rPr lang="en-US" b="1" dirty="0" smtClean="0">
                <a:solidFill>
                  <a:schemeClr val="tx1"/>
                </a:solidFill>
              </a:rPr>
              <a:t>To control the spin flipped UCN the inner trap walls are covered with thin layer of </a:t>
            </a:r>
            <a:r>
              <a:rPr lang="en-US" b="1" dirty="0" err="1" smtClean="0">
                <a:solidFill>
                  <a:srgbClr val="FF0000"/>
                </a:solidFill>
              </a:rPr>
              <a:t>fomblin</a:t>
            </a:r>
            <a:r>
              <a:rPr lang="en-US" b="1" dirty="0" smtClean="0">
                <a:solidFill>
                  <a:srgbClr val="FF0000"/>
                </a:solidFill>
              </a:rPr>
              <a:t> that barrier is higher than magnetic one and reflects spin flipped UCN</a:t>
            </a:r>
            <a:r>
              <a:rPr lang="en-US" b="1" dirty="0" smtClean="0">
                <a:solidFill>
                  <a:schemeClr val="tx1"/>
                </a:solidFill>
              </a:rPr>
              <a:t>. After some collisions (order of 10-th) the spin flipped UCNs penetrate through the magnetic barrier of solenoid and are detected by the UCN detector installed below the solenoid. Hence this intensity may be used as the detector of UCN losses during storage time.</a:t>
            </a:r>
            <a:endParaRPr lang="ru-RU" b="1" dirty="0" smtClean="0">
              <a:solidFill>
                <a:schemeClr val="tx1"/>
              </a:solidFill>
            </a:endParaRPr>
          </a:p>
          <a:p>
            <a:endParaRPr lang="ru-RU" dirty="0"/>
          </a:p>
        </p:txBody>
      </p:sp>
    </p:spTree>
    <p:extLst>
      <p:ext uri="{BB962C8B-B14F-4D97-AF65-F5344CB8AC3E}">
        <p14:creationId xmlns:p14="http://schemas.microsoft.com/office/powerpoint/2010/main" val="20248745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252413" y="3425825"/>
          <a:ext cx="4679951" cy="3432175"/>
        </p:xfrm>
        <a:graphic>
          <a:graphicData uri="http://schemas.openxmlformats.org/presentationml/2006/ole">
            <mc:AlternateContent xmlns:mc="http://schemas.openxmlformats.org/markup-compatibility/2006">
              <mc:Choice xmlns:v="urn:schemas-microsoft-com:vml" Requires="v">
                <p:oleObj spid="_x0000_s20509" name="Graph" r:id="rId4" imgW="3596640" imgH="2638349" progId="Origin50.Graph">
                  <p:embed/>
                </p:oleObj>
              </mc:Choice>
              <mc:Fallback>
                <p:oleObj name="Graph" r:id="rId4" imgW="3596640" imgH="2638349"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3425825"/>
                        <a:ext cx="4679951"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5" name="Object 3"/>
          <p:cNvGraphicFramePr>
            <a:graphicFrameLocks noChangeAspect="1"/>
          </p:cNvGraphicFramePr>
          <p:nvPr/>
        </p:nvGraphicFramePr>
        <p:xfrm>
          <a:off x="4716463" y="3089275"/>
          <a:ext cx="4608512" cy="3768725"/>
        </p:xfrm>
        <a:graphic>
          <a:graphicData uri="http://schemas.openxmlformats.org/presentationml/2006/ole">
            <mc:AlternateContent xmlns:mc="http://schemas.openxmlformats.org/markup-compatibility/2006">
              <mc:Choice xmlns:v="urn:schemas-microsoft-com:vml" Requires="v">
                <p:oleObj spid="_x0000_s20510" name="Graph" r:id="rId6" imgW="3573475" imgH="2935834" progId="Origin50.Graph">
                  <p:embed/>
                </p:oleObj>
              </mc:Choice>
              <mc:Fallback>
                <p:oleObj name="Graph" r:id="rId6" imgW="3573475" imgH="2935834" progId="Origin50.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3089275"/>
                        <a:ext cx="4608512"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Rectangle 4"/>
          <p:cNvSpPr>
            <a:spLocks noChangeArrowheads="1"/>
          </p:cNvSpPr>
          <p:nvPr/>
        </p:nvSpPr>
        <p:spPr bwMode="auto">
          <a:xfrm>
            <a:off x="0"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3317" name="Rectangle 5"/>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3558" name="Object 6"/>
          <p:cNvGraphicFramePr>
            <a:graphicFrameLocks noChangeAspect="1"/>
          </p:cNvGraphicFramePr>
          <p:nvPr>
            <p:extLst>
              <p:ext uri="{D42A27DB-BD31-4B8C-83A1-F6EECF244321}">
                <p14:modId xmlns:p14="http://schemas.microsoft.com/office/powerpoint/2010/main" val="4013429174"/>
              </p:ext>
            </p:extLst>
          </p:nvPr>
        </p:nvGraphicFramePr>
        <p:xfrm>
          <a:off x="971600" y="1700808"/>
          <a:ext cx="3382963" cy="1651000"/>
        </p:xfrm>
        <a:graphic>
          <a:graphicData uri="http://schemas.openxmlformats.org/presentationml/2006/ole">
            <mc:AlternateContent xmlns:mc="http://schemas.openxmlformats.org/markup-compatibility/2006">
              <mc:Choice xmlns:v="urn:schemas-microsoft-com:vml" Requires="v">
                <p:oleObj spid="_x0000_s20511" name="Equation" r:id="rId8" imgW="2032000" imgH="990600" progId="Equation.DSMT4">
                  <p:embed/>
                </p:oleObj>
              </mc:Choice>
              <mc:Fallback>
                <p:oleObj name="Equation" r:id="rId8" imgW="2032000" imgH="990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600" y="1700808"/>
                        <a:ext cx="3382963"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319"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25" y="0"/>
            <a:ext cx="2454275"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9"/>
          <p:cNvSpPr>
            <a:spLocks noChangeArrowheads="1"/>
          </p:cNvSpPr>
          <p:nvPr/>
        </p:nvSpPr>
        <p:spPr bwMode="auto">
          <a:xfrm>
            <a:off x="25287" y="42636"/>
            <a:ext cx="6297878" cy="941796"/>
          </a:xfrm>
          <a:prstGeom prst="rect">
            <a:avLst/>
          </a:prstGeom>
          <a:solidFill>
            <a:srgbClr val="FFFF00"/>
          </a:solidFill>
          <a:ln>
            <a:noFill/>
          </a:ln>
          <a:effectLst/>
          <a:extLst/>
        </p:spPr>
        <p:txBody>
          <a:bodyPr wrap="none">
            <a:spAutoFit/>
          </a:bodyPr>
          <a:lstStyle/>
          <a:p>
            <a:pPr>
              <a:spcBef>
                <a:spcPct val="30000"/>
              </a:spcBef>
            </a:pPr>
            <a:r>
              <a:rPr lang="en-US" sz="2400" b="1" dirty="0"/>
              <a:t>Efficiency of </a:t>
            </a:r>
            <a:r>
              <a:rPr lang="en-US" sz="2400" b="1" dirty="0" smtClean="0"/>
              <a:t>spin flipped </a:t>
            </a:r>
            <a:r>
              <a:rPr lang="en-US" sz="2400" b="1" dirty="0"/>
              <a:t>neutron </a:t>
            </a:r>
            <a:r>
              <a:rPr lang="en-US" sz="2400" b="1" dirty="0" smtClean="0"/>
              <a:t>collection </a:t>
            </a:r>
          </a:p>
          <a:p>
            <a:pPr>
              <a:spcBef>
                <a:spcPct val="30000"/>
              </a:spcBef>
            </a:pPr>
            <a:r>
              <a:rPr lang="en-US" sz="2400" b="1" dirty="0" smtClean="0"/>
              <a:t>(direct measuring using artificial depolarization)</a:t>
            </a:r>
            <a:endParaRPr lang="ru-RU" sz="2400" b="1" dirty="0"/>
          </a:p>
        </p:txBody>
      </p:sp>
      <p:sp>
        <p:nvSpPr>
          <p:cNvPr id="2" name="Прямоугольник 1"/>
          <p:cNvSpPr/>
          <p:nvPr/>
        </p:nvSpPr>
        <p:spPr>
          <a:xfrm>
            <a:off x="266066" y="984432"/>
            <a:ext cx="6106159" cy="584775"/>
          </a:xfrm>
          <a:prstGeom prst="rect">
            <a:avLst/>
          </a:prstGeom>
        </p:spPr>
        <p:txBody>
          <a:bodyPr wrap="none">
            <a:spAutoFit/>
          </a:bodyPr>
          <a:lstStyle/>
          <a:p>
            <a:r>
              <a:rPr lang="en-US" sz="1600" b="1" dirty="0" smtClean="0"/>
              <a:t>Artificial depolarization is switch on by changing current in</a:t>
            </a:r>
          </a:p>
          <a:p>
            <a:r>
              <a:rPr lang="en-US" sz="1600" b="1" dirty="0"/>
              <a:t>o</a:t>
            </a:r>
            <a:r>
              <a:rPr lang="en-US" sz="1600" b="1" dirty="0" smtClean="0"/>
              <a:t>uter solenoid (it used to exclude zero points of magnetic field)</a:t>
            </a:r>
            <a:endParaRPr lang="ru-RU" sz="1600" b="1" dirty="0"/>
          </a:p>
        </p:txBody>
      </p:sp>
      <p:sp>
        <p:nvSpPr>
          <p:cNvPr id="3" name="Прямоугольник 2"/>
          <p:cNvSpPr/>
          <p:nvPr/>
        </p:nvSpPr>
        <p:spPr>
          <a:xfrm>
            <a:off x="5436096" y="1706166"/>
            <a:ext cx="1372492" cy="307777"/>
          </a:xfrm>
          <a:prstGeom prst="rect">
            <a:avLst/>
          </a:prstGeom>
        </p:spPr>
        <p:txBody>
          <a:bodyPr wrap="none">
            <a:spAutoFit/>
          </a:bodyPr>
          <a:lstStyle/>
          <a:p>
            <a:r>
              <a:rPr lang="en-US" sz="1400" dirty="0"/>
              <a:t>Outer solenoid</a:t>
            </a:r>
            <a:endParaRPr lang="ru-RU" sz="1400" dirty="0"/>
          </a:p>
        </p:txBody>
      </p:sp>
    </p:spTree>
    <p:extLst>
      <p:ext uri="{BB962C8B-B14F-4D97-AF65-F5344CB8AC3E}">
        <p14:creationId xmlns:p14="http://schemas.microsoft.com/office/powerpoint/2010/main" val="38673055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3554"/>
                                        </p:tgtEl>
                                        <p:attrNameLst>
                                          <p:attrName>style.visibility</p:attrName>
                                        </p:attrNameLst>
                                      </p:cBhvr>
                                      <p:to>
                                        <p:strVal val="visible"/>
                                      </p:to>
                                    </p:set>
                                    <p:animEffect transition="in" filter="blinds(horizontal)">
                                      <p:cBhvr>
                                        <p:cTn id="13" dur="500"/>
                                        <p:tgtEl>
                                          <p:spTgt spid="2355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3555"/>
                                        </p:tgtEl>
                                        <p:attrNameLst>
                                          <p:attrName>style.visibility</p:attrName>
                                        </p:attrNameLst>
                                      </p:cBhvr>
                                      <p:to>
                                        <p:strVal val="visible"/>
                                      </p:to>
                                    </p:set>
                                    <p:animEffect transition="in" filter="blinds(horizontal)">
                                      <p:cBhvr>
                                        <p:cTn id="18" dur="500"/>
                                        <p:tgtEl>
                                          <p:spTgt spid="2355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3558"/>
                                        </p:tgtEl>
                                        <p:attrNameLst>
                                          <p:attrName>style.visibility</p:attrName>
                                        </p:attrNameLst>
                                      </p:cBhvr>
                                      <p:to>
                                        <p:strVal val="visible"/>
                                      </p:to>
                                    </p:set>
                                    <p:animEffect transition="in" filter="blinds(horizontal)">
                                      <p:cBhvr>
                                        <p:cTn id="23"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009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2531" name="Object 3"/>
          <p:cNvGraphicFramePr>
            <a:graphicFrameLocks noChangeAspect="1"/>
          </p:cNvGraphicFramePr>
          <p:nvPr>
            <p:extLst>
              <p:ext uri="{D42A27DB-BD31-4B8C-83A1-F6EECF244321}">
                <p14:modId xmlns:p14="http://schemas.microsoft.com/office/powerpoint/2010/main" val="3855838260"/>
              </p:ext>
            </p:extLst>
          </p:nvPr>
        </p:nvGraphicFramePr>
        <p:xfrm>
          <a:off x="73397" y="535781"/>
          <a:ext cx="6227763" cy="5145088"/>
        </p:xfrm>
        <a:graphic>
          <a:graphicData uri="http://schemas.openxmlformats.org/presentationml/2006/ole">
            <mc:AlternateContent xmlns:mc="http://schemas.openxmlformats.org/markup-compatibility/2006">
              <mc:Choice xmlns:v="urn:schemas-microsoft-com:vml" Requires="v">
                <p:oleObj spid="_x0000_s21569" name="Graph" r:id="rId4" imgW="3752698" imgH="3105302" progId="Origin50.Graph">
                  <p:embed/>
                </p:oleObj>
              </mc:Choice>
              <mc:Fallback>
                <p:oleObj name="Graph" r:id="rId4" imgW="3752698" imgH="3105302"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97" y="535781"/>
                        <a:ext cx="6227763" cy="514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Object 4"/>
          <p:cNvGraphicFramePr>
            <a:graphicFrameLocks noChangeAspect="1"/>
          </p:cNvGraphicFramePr>
          <p:nvPr>
            <p:extLst>
              <p:ext uri="{D42A27DB-BD31-4B8C-83A1-F6EECF244321}">
                <p14:modId xmlns:p14="http://schemas.microsoft.com/office/powerpoint/2010/main" val="2145860134"/>
              </p:ext>
            </p:extLst>
          </p:nvPr>
        </p:nvGraphicFramePr>
        <p:xfrm>
          <a:off x="6372200" y="3190875"/>
          <a:ext cx="2270125" cy="933450"/>
        </p:xfrm>
        <a:graphic>
          <a:graphicData uri="http://schemas.openxmlformats.org/presentationml/2006/ole">
            <mc:AlternateContent xmlns:mc="http://schemas.openxmlformats.org/markup-compatibility/2006">
              <mc:Choice xmlns:v="urn:schemas-microsoft-com:vml" Requires="v">
                <p:oleObj spid="_x0000_s21570" name="Формула" r:id="rId6" imgW="1663560" imgH="685800" progId="Equation.3">
                  <p:embed/>
                </p:oleObj>
              </mc:Choice>
              <mc:Fallback>
                <p:oleObj name="Формула" r:id="rId6" imgW="166356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3190875"/>
                        <a:ext cx="2270125"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0" y="3505200"/>
          <a:ext cx="114300" cy="219075"/>
        </p:xfrm>
        <a:graphic>
          <a:graphicData uri="http://schemas.openxmlformats.org/presentationml/2006/ole">
            <mc:AlternateContent xmlns:mc="http://schemas.openxmlformats.org/markup-compatibility/2006">
              <mc:Choice xmlns:v="urn:schemas-microsoft-com:vml" Requires="v">
                <p:oleObj spid="_x0000_s21571" name="Формула" r:id="rId8" imgW="114151" imgH="215619" progId="Equation.3">
                  <p:embed/>
                </p:oleObj>
              </mc:Choice>
              <mc:Fallback>
                <p:oleObj name="Формула" r:id="rId8" imgW="114151" imgH="21561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505200"/>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4" name="Rectangle 6"/>
          <p:cNvSpPr>
            <a:spLocks noChangeArrowheads="1"/>
          </p:cNvSpPr>
          <p:nvPr/>
        </p:nvSpPr>
        <p:spPr bwMode="auto">
          <a:xfrm>
            <a:off x="0" y="2486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2535" name="Rectangle 7"/>
          <p:cNvSpPr>
            <a:spLocks noChangeArrowheads="1"/>
          </p:cNvSpPr>
          <p:nvPr/>
        </p:nvSpPr>
        <p:spPr bwMode="auto">
          <a:xfrm>
            <a:off x="1187450" y="2741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2536" name="Rectangle 8"/>
          <p:cNvSpPr>
            <a:spLocks noChangeArrowheads="1"/>
          </p:cNvSpPr>
          <p:nvPr/>
        </p:nvSpPr>
        <p:spPr bwMode="auto">
          <a:xfrm>
            <a:off x="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2537" name="Rectangle 9"/>
          <p:cNvSpPr>
            <a:spLocks noChangeArrowheads="1"/>
          </p:cNvSpPr>
          <p:nvPr/>
        </p:nvSpPr>
        <p:spPr bwMode="auto">
          <a:xfrm>
            <a:off x="0" y="35337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2538" name="Rectangle 10"/>
          <p:cNvSpPr>
            <a:spLocks noChangeArrowheads="1"/>
          </p:cNvSpPr>
          <p:nvPr/>
        </p:nvSpPr>
        <p:spPr bwMode="auto">
          <a:xfrm>
            <a:off x="0" y="4048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2539" name="Object 11"/>
          <p:cNvGraphicFramePr>
            <a:graphicFrameLocks noChangeAspect="1"/>
          </p:cNvGraphicFramePr>
          <p:nvPr/>
        </p:nvGraphicFramePr>
        <p:xfrm>
          <a:off x="5219700" y="5157788"/>
          <a:ext cx="3013075" cy="588962"/>
        </p:xfrm>
        <a:graphic>
          <a:graphicData uri="http://schemas.openxmlformats.org/presentationml/2006/ole">
            <mc:AlternateContent xmlns:mc="http://schemas.openxmlformats.org/markup-compatibility/2006">
              <mc:Choice xmlns:v="urn:schemas-microsoft-com:vml" Requires="v">
                <p:oleObj spid="_x0000_s21572" name="Формула" r:id="rId10" imgW="1574640" imgH="304560" progId="Equation.3">
                  <p:embed/>
                </p:oleObj>
              </mc:Choice>
              <mc:Fallback>
                <p:oleObj name="Формула" r:id="rId10" imgW="1574640" imgH="3045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9700" y="5157788"/>
                        <a:ext cx="3013075"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0" name="Rectangle 12"/>
          <p:cNvSpPr>
            <a:spLocks noChangeArrowheads="1"/>
          </p:cNvSpPr>
          <p:nvPr/>
        </p:nvSpPr>
        <p:spPr bwMode="auto">
          <a:xfrm>
            <a:off x="0"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254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2542" name="Rectangle 14"/>
          <p:cNvSpPr>
            <a:spLocks noChangeArrowheads="1"/>
          </p:cNvSpPr>
          <p:nvPr/>
        </p:nvSpPr>
        <p:spPr bwMode="auto">
          <a:xfrm>
            <a:off x="0" y="321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2543" name="Object 15"/>
          <p:cNvGraphicFramePr>
            <a:graphicFrameLocks noChangeAspect="1"/>
          </p:cNvGraphicFramePr>
          <p:nvPr/>
        </p:nvGraphicFramePr>
        <p:xfrm>
          <a:off x="5148263" y="5805488"/>
          <a:ext cx="3381375" cy="484187"/>
        </p:xfrm>
        <a:graphic>
          <a:graphicData uri="http://schemas.openxmlformats.org/presentationml/2006/ole">
            <mc:AlternateContent xmlns:mc="http://schemas.openxmlformats.org/markup-compatibility/2006">
              <mc:Choice xmlns:v="urn:schemas-microsoft-com:vml" Requires="v">
                <p:oleObj spid="_x0000_s21573" name="Формула" r:id="rId12" imgW="1714320" imgH="241200" progId="Equation.3">
                  <p:embed/>
                </p:oleObj>
              </mc:Choice>
              <mc:Fallback>
                <p:oleObj name="Формула" r:id="rId12" imgW="171432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8263" y="5805488"/>
                        <a:ext cx="3381375"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4" name="Rectangle 16"/>
          <p:cNvSpPr>
            <a:spLocks noChangeArrowheads="1"/>
          </p:cNvSpPr>
          <p:nvPr/>
        </p:nvSpPr>
        <p:spPr bwMode="auto">
          <a:xfrm>
            <a:off x="0" y="3382963"/>
            <a:ext cx="2270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cs typeface="Times New Roman" pitchFamily="18" charset="0"/>
              </a:rPr>
              <a:t> </a:t>
            </a:r>
            <a:endParaRPr lang="en-US"/>
          </a:p>
        </p:txBody>
      </p:sp>
      <p:sp>
        <p:nvSpPr>
          <p:cNvPr id="22545" name="Rectangle 1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2546" name="Object 18"/>
          <p:cNvGraphicFramePr>
            <a:graphicFrameLocks noChangeAspect="1"/>
          </p:cNvGraphicFramePr>
          <p:nvPr>
            <p:extLst>
              <p:ext uri="{D42A27DB-BD31-4B8C-83A1-F6EECF244321}">
                <p14:modId xmlns:p14="http://schemas.microsoft.com/office/powerpoint/2010/main" val="3868053821"/>
              </p:ext>
            </p:extLst>
          </p:nvPr>
        </p:nvGraphicFramePr>
        <p:xfrm>
          <a:off x="5796136" y="6237312"/>
          <a:ext cx="2089150" cy="539750"/>
        </p:xfrm>
        <a:graphic>
          <a:graphicData uri="http://schemas.openxmlformats.org/presentationml/2006/ole">
            <mc:AlternateContent xmlns:mc="http://schemas.openxmlformats.org/markup-compatibility/2006">
              <mc:Choice xmlns:v="urn:schemas-microsoft-com:vml" Requires="v">
                <p:oleObj spid="_x0000_s21574" name="Формула" r:id="rId14" imgW="889000" imgH="228600" progId="Equation.3">
                  <p:embed/>
                </p:oleObj>
              </mc:Choice>
              <mc:Fallback>
                <p:oleObj name="Формула" r:id="rId14" imgW="88900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6136" y="6237312"/>
                        <a:ext cx="2089150" cy="539750"/>
                      </a:xfrm>
                      <a:prstGeom prst="rect">
                        <a:avLst/>
                      </a:prstGeom>
                      <a:solidFill>
                        <a:srgbClr val="FFFF00"/>
                      </a:solidFill>
                      <a:extLst/>
                    </p:spPr>
                  </p:pic>
                </p:oleObj>
              </mc:Fallback>
            </mc:AlternateContent>
          </a:graphicData>
        </a:graphic>
      </p:graphicFrame>
      <p:graphicFrame>
        <p:nvGraphicFramePr>
          <p:cNvPr id="22547" name="Object 19"/>
          <p:cNvGraphicFramePr>
            <a:graphicFrameLocks noChangeAspect="1"/>
          </p:cNvGraphicFramePr>
          <p:nvPr>
            <p:extLst>
              <p:ext uri="{D42A27DB-BD31-4B8C-83A1-F6EECF244321}">
                <p14:modId xmlns:p14="http://schemas.microsoft.com/office/powerpoint/2010/main" val="4005433305"/>
              </p:ext>
            </p:extLst>
          </p:nvPr>
        </p:nvGraphicFramePr>
        <p:xfrm>
          <a:off x="4972050" y="1460500"/>
          <a:ext cx="3806825" cy="469900"/>
        </p:xfrm>
        <a:graphic>
          <a:graphicData uri="http://schemas.openxmlformats.org/presentationml/2006/ole">
            <mc:AlternateContent xmlns:mc="http://schemas.openxmlformats.org/markup-compatibility/2006">
              <mc:Choice xmlns:v="urn:schemas-microsoft-com:vml" Requires="v">
                <p:oleObj spid="_x0000_s21575" name="Формула" r:id="rId16" imgW="1955520" imgH="241200" progId="Equation.3">
                  <p:embed/>
                </p:oleObj>
              </mc:Choice>
              <mc:Fallback>
                <p:oleObj name="Формула" r:id="rId16" imgW="1955520" imgH="241200" progId="Equation.3">
                  <p:embed/>
                  <p:pic>
                    <p:nvPicPr>
                      <p:cNvPr id="0" name=""/>
                      <p:cNvPicPr>
                        <a:picLocks noChangeAspect="1" noChangeArrowheads="1"/>
                      </p:cNvPicPr>
                      <p:nvPr/>
                    </p:nvPicPr>
                    <p:blipFill>
                      <a:blip r:embed="rId17"/>
                      <a:srcRect/>
                      <a:stretch>
                        <a:fillRect/>
                      </a:stretch>
                    </p:blipFill>
                    <p:spPr bwMode="auto">
                      <a:xfrm>
                        <a:off x="4972050" y="1460500"/>
                        <a:ext cx="38068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8" name="Rectangle 20"/>
          <p:cNvSpPr>
            <a:spLocks noGrp="1" noChangeArrowheads="1"/>
          </p:cNvSpPr>
          <p:nvPr>
            <p:ph type="title"/>
          </p:nvPr>
        </p:nvSpPr>
        <p:spPr>
          <a:xfrm>
            <a:off x="1343025" y="274638"/>
            <a:ext cx="6543675" cy="449262"/>
          </a:xfrm>
          <a:solidFill>
            <a:srgbClr val="FFFF00"/>
          </a:solidFill>
          <a:ln>
            <a:solidFill>
              <a:srgbClr val="FF9999"/>
            </a:solidFill>
            <a:miter lim="800000"/>
            <a:headEnd/>
            <a:tailEnd/>
          </a:ln>
        </p:spPr>
        <p:txBody>
          <a:bodyPr>
            <a:noAutofit/>
          </a:bodyPr>
          <a:lstStyle/>
          <a:p>
            <a:r>
              <a:rPr lang="en-US" sz="2800" dirty="0"/>
              <a:t>Vacuum </a:t>
            </a:r>
            <a:r>
              <a:rPr lang="en-US" sz="2800" dirty="0" smtClean="0"/>
              <a:t>dependence (rest gases)</a:t>
            </a:r>
            <a:endParaRPr lang="ru-RU" sz="2800" dirty="0"/>
          </a:p>
        </p:txBody>
      </p:sp>
      <mc:AlternateContent xmlns:mc="http://schemas.openxmlformats.org/markup-compatibility/2006" xmlns:a14="http://schemas.microsoft.com/office/drawing/2010/main">
        <mc:Choice Requires="a14">
          <p:sp>
            <p:nvSpPr>
              <p:cNvPr id="2" name="TextBox 1"/>
              <p:cNvSpPr txBox="1"/>
              <p:nvPr/>
            </p:nvSpPr>
            <p:spPr>
              <a:xfrm>
                <a:off x="5956516" y="2273883"/>
                <a:ext cx="2160240" cy="424283"/>
              </a:xfrm>
              <a:prstGeom prst="rect">
                <a:avLst/>
              </a:prstGeom>
              <a:noFill/>
            </p:spPr>
            <p:txBody>
              <a:bodyPr wrap="square" rtlCol="0">
                <a:spAutoFit/>
              </a:bodyPr>
              <a:lstStyle/>
              <a:p>
                <a14:m>
                  <m:oMath xmlns:m="http://schemas.openxmlformats.org/officeDocument/2006/math">
                    <m:sSub>
                      <m:sSubPr>
                        <m:ctrlPr>
                          <a:rPr lang="ru-RU" sz="2000" b="1" i="1" smtClean="0">
                            <a:solidFill>
                              <a:srgbClr val="FF0000"/>
                            </a:solidFill>
                            <a:latin typeface="Cambria Math"/>
                            <a:sym typeface="Mathematica1"/>
                          </a:rPr>
                        </m:ctrlPr>
                      </m:sSubPr>
                      <m:e>
                        <m:r>
                          <m:rPr>
                            <m:nor/>
                          </m:rPr>
                          <a:rPr lang="ru-RU" sz="2000" b="1" i="1" dirty="0">
                            <a:solidFill>
                              <a:srgbClr val="FF0000"/>
                            </a:solidFill>
                            <a:sym typeface="Mathematica1"/>
                          </a:rPr>
                          <m:t></m:t>
                        </m:r>
                      </m:e>
                      <m:sub>
                        <m:r>
                          <a:rPr lang="en-US" sz="2000" b="1" i="1" smtClean="0">
                            <a:solidFill>
                              <a:srgbClr val="FF0000"/>
                            </a:solidFill>
                            <a:latin typeface="Cambria Math"/>
                            <a:sym typeface="Mathematica1"/>
                          </a:rPr>
                          <m:t>𝒑</m:t>
                        </m:r>
                      </m:sub>
                    </m:sSub>
                  </m:oMath>
                </a14:m>
                <a:r>
                  <a:rPr lang="en-US" sz="2000" b="1" i="1" dirty="0" smtClean="0">
                    <a:solidFill>
                      <a:srgbClr val="FF0000"/>
                    </a:solidFill>
                  </a:rPr>
                  <a:t>p</a:t>
                </a:r>
                <a14:m>
                  <m:oMath xmlns:m="http://schemas.openxmlformats.org/officeDocument/2006/math">
                    <m:r>
                      <a:rPr lang="en-US" sz="2000" b="1" i="1" dirty="0">
                        <a:solidFill>
                          <a:srgbClr val="FF0000"/>
                        </a:solidFill>
                        <a:latin typeface="Cambria Math"/>
                        <a:ea typeface="Cambria Math"/>
                        <a:sym typeface="Mathematica1"/>
                      </a:rPr>
                      <m:t>≪</m:t>
                    </m:r>
                    <m:sSub>
                      <m:sSubPr>
                        <m:ctrlPr>
                          <a:rPr lang="en-US" sz="2000" b="1" i="1" dirty="0">
                            <a:solidFill>
                              <a:srgbClr val="FF0000"/>
                            </a:solidFill>
                            <a:latin typeface="Cambria Math"/>
                            <a:ea typeface="Cambria Math"/>
                            <a:sym typeface="Mathematica1"/>
                          </a:rPr>
                        </m:ctrlPr>
                      </m:sSubPr>
                      <m:e>
                        <m:r>
                          <a:rPr lang="en-US" sz="2000" b="1" i="1" dirty="0">
                            <a:solidFill>
                              <a:srgbClr val="FF0000"/>
                            </a:solidFill>
                            <a:latin typeface="Cambria Math"/>
                            <a:ea typeface="Cambria Math"/>
                            <a:sym typeface="Mathematica1"/>
                          </a:rPr>
                          <m:t></m:t>
                        </m:r>
                      </m:e>
                      <m:sub>
                        <m:r>
                          <a:rPr lang="en-US" sz="2000" b="1" i="1" dirty="0">
                            <a:solidFill>
                              <a:srgbClr val="FF0000"/>
                            </a:solidFill>
                            <a:latin typeface="Cambria Math"/>
                            <a:ea typeface="Cambria Math"/>
                            <a:sym typeface="Mathematica1"/>
                          </a:rPr>
                          <m:t>𝒅𝒆𝒄𝒂𝒚</m:t>
                        </m:r>
                      </m:sub>
                    </m:sSub>
                  </m:oMath>
                </a14:m>
                <a:endParaRPr lang="ru-RU" sz="2000" b="1" i="1" dirty="0">
                  <a:solidFill>
                    <a:srgbClr val="FF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956516" y="2273883"/>
                <a:ext cx="2160240" cy="424283"/>
              </a:xfrm>
              <a:prstGeom prst="rect">
                <a:avLst/>
              </a:prstGeom>
              <a:blipFill rotWithShape="1">
                <a:blip r:embed="rId18"/>
                <a:stretch>
                  <a:fillRect t="-5714" b="-20000"/>
                </a:stretch>
              </a:blipFill>
            </p:spPr>
            <p:txBody>
              <a:bodyPr/>
              <a:lstStyle/>
              <a:p>
                <a:r>
                  <a:rPr lang="ru-RU">
                    <a:noFill/>
                  </a:rPr>
                  <a:t> </a:t>
                </a:r>
              </a:p>
            </p:txBody>
          </p:sp>
        </mc:Fallback>
      </mc:AlternateContent>
      <p:pic>
        <p:nvPicPr>
          <p:cNvPr id="9358" name="Picture 1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00563" y="3341688"/>
            <a:ext cx="14287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635693" y="5733256"/>
                <a:ext cx="3247940" cy="369332"/>
              </a:xfrm>
              <a:prstGeom prst="rect">
                <a:avLst/>
              </a:prstGeom>
              <a:solidFill>
                <a:srgbClr val="00B050"/>
              </a:solidFill>
            </p:spPr>
            <p:txBody>
              <a:bodyPr wrap="none" rtlCol="0">
                <a:spAutoFit/>
              </a:bodyPr>
              <a:lstStyle/>
              <a:p>
                <a:r>
                  <a:rPr lang="en-US" i="1" dirty="0" smtClean="0"/>
                  <a:t>p </a:t>
                </a:r>
                <a:r>
                  <a:rPr lang="en-US" i="1" dirty="0" smtClean="0">
                    <a:sym typeface="Mathematica1"/>
                  </a:rPr>
                  <a:t>&lt; </a:t>
                </a:r>
                <a14:m>
                  <m:oMath xmlns:m="http://schemas.openxmlformats.org/officeDocument/2006/math">
                    <m:sSup>
                      <m:sSupPr>
                        <m:ctrlPr>
                          <a:rPr lang="ru-RU" i="1" smtClean="0">
                            <a:latin typeface="Cambria Math"/>
                          </a:rPr>
                        </m:ctrlPr>
                      </m:sSupPr>
                      <m:e>
                        <m:r>
                          <a:rPr lang="en-US" b="0" i="1" smtClean="0">
                            <a:latin typeface="Cambria Math"/>
                          </a:rPr>
                          <m:t>10</m:t>
                        </m:r>
                      </m:e>
                      <m:sup>
                        <m:r>
                          <a:rPr lang="en-US" b="0" i="1" smtClean="0">
                            <a:latin typeface="Cambria Math"/>
                          </a:rPr>
                          <m:t>−7 </m:t>
                        </m:r>
                      </m:sup>
                    </m:sSup>
                  </m:oMath>
                </a14:m>
                <a:r>
                  <a:rPr lang="en-US" dirty="0" err="1" smtClean="0"/>
                  <a:t>torr</a:t>
                </a:r>
                <a:r>
                  <a:rPr lang="en-US" dirty="0" smtClean="0"/>
                  <a:t> for 0.2 s accuracy</a:t>
                </a:r>
                <a:endParaRPr lang="ru-RU" dirty="0"/>
              </a:p>
            </p:txBody>
          </p:sp>
        </mc:Choice>
        <mc:Fallback xmlns="">
          <p:sp>
            <p:nvSpPr>
              <p:cNvPr id="3" name="TextBox 2"/>
              <p:cNvSpPr txBox="1">
                <a:spLocks noRot="1" noChangeAspect="1" noMove="1" noResize="1" noEditPoints="1" noAdjustHandles="1" noChangeArrowheads="1" noChangeShapeType="1" noTextEdit="1"/>
              </p:cNvSpPr>
              <p:nvPr/>
            </p:nvSpPr>
            <p:spPr>
              <a:xfrm>
                <a:off x="635693" y="5733256"/>
                <a:ext cx="3247940" cy="369332"/>
              </a:xfrm>
              <a:prstGeom prst="rect">
                <a:avLst/>
              </a:prstGeom>
              <a:blipFill rotWithShape="1">
                <a:blip r:embed="rId20"/>
                <a:stretch>
                  <a:fillRect l="-1501" t="-8197" r="-750" b="-24590"/>
                </a:stretch>
              </a:blipFill>
            </p:spPr>
            <p:txBody>
              <a:bodyPr/>
              <a:lstStyle/>
              <a:p>
                <a:r>
                  <a:rPr lang="ru-RU">
                    <a:noFill/>
                  </a:rPr>
                  <a:t> </a:t>
                </a:r>
              </a:p>
            </p:txBody>
          </p:sp>
        </mc:Fallback>
      </mc:AlternateContent>
    </p:spTree>
    <p:extLst>
      <p:ext uri="{BB962C8B-B14F-4D97-AF65-F5344CB8AC3E}">
        <p14:creationId xmlns:p14="http://schemas.microsoft.com/office/powerpoint/2010/main" val="1083169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9"/>
                                        </p:tgtEl>
                                        <p:attrNameLst>
                                          <p:attrName>style.visibility</p:attrName>
                                        </p:attrNameLst>
                                      </p:cBhvr>
                                      <p:to>
                                        <p:strVal val="visible"/>
                                      </p:to>
                                    </p:set>
                                    <p:anim calcmode="lin" valueType="num">
                                      <p:cBhvr additive="base">
                                        <p:cTn id="7" dur="500" fill="hold"/>
                                        <p:tgtEl>
                                          <p:spTgt spid="22539"/>
                                        </p:tgtEl>
                                        <p:attrNameLst>
                                          <p:attrName>ppt_x</p:attrName>
                                        </p:attrNameLst>
                                      </p:cBhvr>
                                      <p:tavLst>
                                        <p:tav tm="0">
                                          <p:val>
                                            <p:strVal val="#ppt_x"/>
                                          </p:val>
                                        </p:tav>
                                        <p:tav tm="100000">
                                          <p:val>
                                            <p:strVal val="#ppt_x"/>
                                          </p:val>
                                        </p:tav>
                                      </p:tavLst>
                                    </p:anim>
                                    <p:anim calcmode="lin" valueType="num">
                                      <p:cBhvr additive="base">
                                        <p:cTn id="8" dur="500" fill="hold"/>
                                        <p:tgtEl>
                                          <p:spTgt spid="225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43"/>
                                        </p:tgtEl>
                                        <p:attrNameLst>
                                          <p:attrName>style.visibility</p:attrName>
                                        </p:attrNameLst>
                                      </p:cBhvr>
                                      <p:to>
                                        <p:strVal val="visible"/>
                                      </p:to>
                                    </p:set>
                                    <p:anim calcmode="lin" valueType="num">
                                      <p:cBhvr additive="base">
                                        <p:cTn id="13" dur="500" fill="hold"/>
                                        <p:tgtEl>
                                          <p:spTgt spid="22543"/>
                                        </p:tgtEl>
                                        <p:attrNameLst>
                                          <p:attrName>ppt_x</p:attrName>
                                        </p:attrNameLst>
                                      </p:cBhvr>
                                      <p:tavLst>
                                        <p:tav tm="0">
                                          <p:val>
                                            <p:strVal val="#ppt_x"/>
                                          </p:val>
                                        </p:tav>
                                        <p:tav tm="100000">
                                          <p:val>
                                            <p:strVal val="#ppt_x"/>
                                          </p:val>
                                        </p:tav>
                                      </p:tavLst>
                                    </p:anim>
                                    <p:anim calcmode="lin" valueType="num">
                                      <p:cBhvr additive="base">
                                        <p:cTn id="14" dur="500" fill="hold"/>
                                        <p:tgtEl>
                                          <p:spTgt spid="225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46"/>
                                        </p:tgtEl>
                                        <p:attrNameLst>
                                          <p:attrName>style.visibility</p:attrName>
                                        </p:attrNameLst>
                                      </p:cBhvr>
                                      <p:to>
                                        <p:strVal val="visible"/>
                                      </p:to>
                                    </p:set>
                                    <p:anim calcmode="lin" valueType="num">
                                      <p:cBhvr additive="base">
                                        <p:cTn id="19" dur="500" fill="hold"/>
                                        <p:tgtEl>
                                          <p:spTgt spid="22546"/>
                                        </p:tgtEl>
                                        <p:attrNameLst>
                                          <p:attrName>ppt_x</p:attrName>
                                        </p:attrNameLst>
                                      </p:cBhvr>
                                      <p:tavLst>
                                        <p:tav tm="0">
                                          <p:val>
                                            <p:strVal val="#ppt_x"/>
                                          </p:val>
                                        </p:tav>
                                        <p:tav tm="100000">
                                          <p:val>
                                            <p:strVal val="#ppt_x"/>
                                          </p:val>
                                        </p:tav>
                                      </p:tavLst>
                                    </p:anim>
                                    <p:anim calcmode="lin" valueType="num">
                                      <p:cBhvr additive="base">
                                        <p:cTn id="20" dur="500" fill="hold"/>
                                        <p:tgtEl>
                                          <p:spTgt spid="225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7575550" cy="576262"/>
          </a:xfrm>
          <a:solidFill>
            <a:srgbClr val="FFFF00"/>
          </a:solidFill>
        </p:spPr>
        <p:txBody>
          <a:bodyPr>
            <a:normAutofit fontScale="90000"/>
          </a:bodyPr>
          <a:lstStyle/>
          <a:p>
            <a:pPr eaLnBrk="1" hangingPunct="1"/>
            <a:r>
              <a:rPr lang="en-US" sz="4000" dirty="0" err="1" smtClean="0"/>
              <a:t>Fomblin</a:t>
            </a:r>
            <a:r>
              <a:rPr lang="en-US" sz="4000" dirty="0" smtClean="0"/>
              <a:t> vapor scattering?</a:t>
            </a:r>
            <a:endParaRPr lang="ru-RU" sz="4000" dirty="0" smtClean="0"/>
          </a:p>
        </p:txBody>
      </p:sp>
      <p:sp>
        <p:nvSpPr>
          <p:cNvPr id="22531" name="Rectangle 3"/>
          <p:cNvSpPr>
            <a:spLocks noChangeArrowheads="1"/>
          </p:cNvSpPr>
          <p:nvPr/>
        </p:nvSpPr>
        <p:spPr bwMode="auto">
          <a:xfrm>
            <a:off x="0" y="1195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solidFill>
                <a:prstClr val="black"/>
              </a:solidFill>
            </a:endParaRPr>
          </a:p>
        </p:txBody>
      </p:sp>
      <p:graphicFrame>
        <p:nvGraphicFramePr>
          <p:cNvPr id="22532" name="Object 4"/>
          <p:cNvGraphicFramePr>
            <a:graphicFrameLocks noChangeAspect="1"/>
          </p:cNvGraphicFramePr>
          <p:nvPr/>
        </p:nvGraphicFramePr>
        <p:xfrm>
          <a:off x="3635375" y="1125538"/>
          <a:ext cx="5292725" cy="3441700"/>
        </p:xfrm>
        <a:graphic>
          <a:graphicData uri="http://schemas.openxmlformats.org/presentationml/2006/ole">
            <mc:AlternateContent xmlns:mc="http://schemas.openxmlformats.org/markup-compatibility/2006">
              <mc:Choice xmlns:v="urn:schemas-microsoft-com:vml" Requires="v">
                <p:oleObj spid="_x0000_s18642" name="Graph" r:id="rId4" imgW="4159910" imgH="2909011" progId="Origin50.Graph">
                  <p:embed/>
                </p:oleObj>
              </mc:Choice>
              <mc:Fallback>
                <p:oleObj name="Graph" r:id="rId4" imgW="4159910" imgH="2909011"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1125538"/>
                        <a:ext cx="5292725"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3" name="Rectangle 5"/>
          <p:cNvSpPr>
            <a:spLocks noChangeArrowheads="1"/>
          </p:cNvSpPr>
          <p:nvPr/>
        </p:nvSpPr>
        <p:spPr bwMode="auto">
          <a:xfrm>
            <a:off x="179388" y="2205038"/>
            <a:ext cx="3456508" cy="729430"/>
          </a:xfrm>
          <a:prstGeom prst="rect">
            <a:avLst/>
          </a:prstGeom>
          <a:solidFill>
            <a:srgbClr val="FFFF00"/>
          </a:solidFill>
          <a:ln>
            <a:noFill/>
          </a:ln>
          <a:effectLst/>
          <a:extLst/>
        </p:spPr>
        <p:txBody>
          <a:bodyPr wrap="square">
            <a:spAutoFit/>
          </a:bodyPr>
          <a:lstStyle/>
          <a:p>
            <a:pPr>
              <a:spcBef>
                <a:spcPct val="30000"/>
              </a:spcBef>
            </a:pPr>
            <a:r>
              <a:rPr lang="en-US" b="1" dirty="0" smtClean="0">
                <a:solidFill>
                  <a:prstClr val="black"/>
                </a:solidFill>
              </a:rPr>
              <a:t>Calibration</a:t>
            </a:r>
          </a:p>
          <a:p>
            <a:pPr>
              <a:spcBef>
                <a:spcPct val="30000"/>
              </a:spcBef>
            </a:pPr>
            <a:r>
              <a:rPr lang="en-US" b="1" dirty="0" err="1" smtClean="0">
                <a:solidFill>
                  <a:prstClr val="black"/>
                </a:solidFill>
              </a:rPr>
              <a:t>Fomblin</a:t>
            </a:r>
            <a:r>
              <a:rPr lang="en-US" b="1" dirty="0" smtClean="0">
                <a:solidFill>
                  <a:prstClr val="black"/>
                </a:solidFill>
              </a:rPr>
              <a:t> </a:t>
            </a:r>
            <a:r>
              <a:rPr lang="en-US" b="1" dirty="0">
                <a:solidFill>
                  <a:prstClr val="black"/>
                </a:solidFill>
              </a:rPr>
              <a:t>spectrum under 98 C</a:t>
            </a:r>
            <a:endParaRPr lang="ru-RU" b="1" dirty="0">
              <a:solidFill>
                <a:prstClr val="black"/>
              </a:solidFill>
            </a:endParaRPr>
          </a:p>
        </p:txBody>
      </p:sp>
      <p:sp>
        <p:nvSpPr>
          <p:cNvPr id="22534" name="Rectangle 6"/>
          <p:cNvSpPr>
            <a:spLocks noChangeArrowheads="1"/>
          </p:cNvSpPr>
          <p:nvPr/>
        </p:nvSpPr>
        <p:spPr bwMode="auto">
          <a:xfrm>
            <a:off x="0" y="1195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solidFill>
                <a:prstClr val="black"/>
              </a:solidFill>
            </a:endParaRPr>
          </a:p>
        </p:txBody>
      </p:sp>
      <p:graphicFrame>
        <p:nvGraphicFramePr>
          <p:cNvPr id="11271" name="Object 7"/>
          <p:cNvGraphicFramePr>
            <a:graphicFrameLocks noChangeAspect="1"/>
          </p:cNvGraphicFramePr>
          <p:nvPr/>
        </p:nvGraphicFramePr>
        <p:xfrm>
          <a:off x="3348038" y="3225800"/>
          <a:ext cx="5237162" cy="3632200"/>
        </p:xfrm>
        <a:graphic>
          <a:graphicData uri="http://schemas.openxmlformats.org/presentationml/2006/ole">
            <mc:AlternateContent xmlns:mc="http://schemas.openxmlformats.org/markup-compatibility/2006">
              <mc:Choice xmlns:v="urn:schemas-microsoft-com:vml" Requires="v">
                <p:oleObj spid="_x0000_s18643" name="Graph" r:id="rId6" imgW="4087978" imgH="2839517" progId="Origin50.Graph">
                  <p:embed/>
                </p:oleObj>
              </mc:Choice>
              <mc:Fallback>
                <p:oleObj name="Graph" r:id="rId6" imgW="4087978" imgH="2839517" progId="Origin50.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3225800"/>
                        <a:ext cx="5237162"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2" name="Rectangle 8"/>
          <p:cNvSpPr>
            <a:spLocks noChangeArrowheads="1"/>
          </p:cNvSpPr>
          <p:nvPr/>
        </p:nvSpPr>
        <p:spPr bwMode="auto">
          <a:xfrm>
            <a:off x="179388" y="5445125"/>
            <a:ext cx="3744540" cy="1006429"/>
          </a:xfrm>
          <a:prstGeom prst="rect">
            <a:avLst/>
          </a:prstGeom>
          <a:solidFill>
            <a:srgbClr val="FF9999"/>
          </a:solidFill>
          <a:ln w="9525">
            <a:solidFill>
              <a:srgbClr val="FF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30000"/>
              </a:spcBef>
            </a:pPr>
            <a:r>
              <a:rPr lang="en-US" b="1" dirty="0">
                <a:solidFill>
                  <a:prstClr val="black"/>
                </a:solidFill>
              </a:rPr>
              <a:t>Spectrum of the rest vapor</a:t>
            </a:r>
          </a:p>
          <a:p>
            <a:pPr>
              <a:spcBef>
                <a:spcPct val="30000"/>
              </a:spcBef>
            </a:pPr>
            <a:r>
              <a:rPr lang="en-US" b="1" dirty="0">
                <a:solidFill>
                  <a:prstClr val="black"/>
                </a:solidFill>
              </a:rPr>
              <a:t> in the </a:t>
            </a:r>
            <a:r>
              <a:rPr lang="en-US" b="1" dirty="0" smtClean="0">
                <a:solidFill>
                  <a:prstClr val="black"/>
                </a:solidFill>
              </a:rPr>
              <a:t>trap that </a:t>
            </a:r>
            <a:r>
              <a:rPr lang="en-US" b="1" dirty="0">
                <a:solidFill>
                  <a:prstClr val="black"/>
                </a:solidFill>
              </a:rPr>
              <a:t>wall </a:t>
            </a:r>
            <a:r>
              <a:rPr lang="en-US" b="1" dirty="0" smtClean="0">
                <a:solidFill>
                  <a:prstClr val="black"/>
                </a:solidFill>
              </a:rPr>
              <a:t>covered with </a:t>
            </a:r>
            <a:r>
              <a:rPr lang="en-US" b="1" dirty="0" err="1" smtClean="0">
                <a:solidFill>
                  <a:prstClr val="black"/>
                </a:solidFill>
              </a:rPr>
              <a:t>fomblin</a:t>
            </a:r>
            <a:r>
              <a:rPr lang="en-US" b="1" dirty="0" smtClean="0">
                <a:solidFill>
                  <a:prstClr val="black"/>
                </a:solidFill>
              </a:rPr>
              <a:t> </a:t>
            </a:r>
            <a:endParaRPr lang="ru-RU" b="1" dirty="0">
              <a:solidFill>
                <a:prstClr val="black"/>
              </a:solidFill>
            </a:endParaRPr>
          </a:p>
        </p:txBody>
      </p:sp>
    </p:spTree>
    <p:extLst>
      <p:ext uri="{BB962C8B-B14F-4D97-AF65-F5344CB8AC3E}">
        <p14:creationId xmlns:p14="http://schemas.microsoft.com/office/powerpoint/2010/main" val="11599130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linds(horizontal)">
                                      <p:cBhvr>
                                        <p:cTn id="7" dur="500"/>
                                        <p:tgtEl>
                                          <p:spTgt spid="1127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272"/>
                                        </p:tgtEl>
                                        <p:attrNameLst>
                                          <p:attrName>style.visibility</p:attrName>
                                        </p:attrNameLst>
                                      </p:cBhvr>
                                      <p:to>
                                        <p:strVal val="visible"/>
                                      </p:to>
                                    </p:set>
                                    <p:animEffect transition="in" filter="blinds(horizontal)">
                                      <p:cBhvr>
                                        <p:cTn id="10"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531" y="305366"/>
            <a:ext cx="8229600" cy="346050"/>
          </a:xfrm>
        </p:spPr>
        <p:txBody>
          <a:bodyPr>
            <a:normAutofit fontScale="90000"/>
          </a:bodyPr>
          <a:lstStyle/>
          <a:p>
            <a:r>
              <a:rPr lang="en-US" dirty="0" smtClean="0"/>
              <a:t>New trap under construction</a:t>
            </a:r>
            <a:endParaRPr lang="ru-RU" dirty="0"/>
          </a:p>
        </p:txBody>
      </p:sp>
      <p:pic>
        <p:nvPicPr>
          <p:cNvPr id="1026" name="Picture 2" descr="D:\EZHOV1\UCN\РФФИ 2018\magnetic trap desig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01" t="10471" r="13114" b="9837"/>
          <a:stretch/>
        </p:blipFill>
        <p:spPr bwMode="auto">
          <a:xfrm>
            <a:off x="539552" y="4077072"/>
            <a:ext cx="3951459" cy="268237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122675" y="619701"/>
            <a:ext cx="4836142" cy="276999"/>
          </a:xfrm>
          <a:prstGeom prst="rect">
            <a:avLst/>
          </a:prstGeom>
        </p:spPr>
        <p:txBody>
          <a:bodyPr wrap="square">
            <a:spAutoFit/>
          </a:bodyPr>
          <a:lstStyle/>
          <a:p>
            <a:r>
              <a:rPr lang="en-US" sz="1200" b="1" dirty="0" smtClean="0"/>
              <a:t>B. A. </a:t>
            </a:r>
            <a:r>
              <a:rPr lang="en-US" sz="1200" b="1" dirty="0" err="1" smtClean="0"/>
              <a:t>Bazarov</a:t>
            </a:r>
            <a:r>
              <a:rPr lang="en-US" sz="1200" b="1" dirty="0" smtClean="0"/>
              <a:t> et al, Technical Physics Letters 42(7), 663-666, (2016)</a:t>
            </a:r>
          </a:p>
        </p:txBody>
      </p:sp>
      <p:sp>
        <p:nvSpPr>
          <p:cNvPr id="8" name="Rectangle 8"/>
          <p:cNvSpPr>
            <a:spLocks noChangeArrowheads="1"/>
          </p:cNvSpPr>
          <p:nvPr/>
        </p:nvSpPr>
        <p:spPr bwMode="auto">
          <a:xfrm>
            <a:off x="4367127" y="1081366"/>
            <a:ext cx="43550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prstClr val="black"/>
                </a:solidFill>
              </a:rPr>
              <a:t>Increasing of volume </a:t>
            </a:r>
            <a:r>
              <a:rPr lang="en-US" b="1" dirty="0" smtClean="0">
                <a:solidFill>
                  <a:prstClr val="black"/>
                </a:solidFill>
              </a:rPr>
              <a:t>is about 15 times</a:t>
            </a:r>
            <a:endParaRPr lang="ru-RU" b="1" dirty="0">
              <a:solidFill>
                <a:prstClr val="black"/>
              </a:solidFill>
            </a:endParaRPr>
          </a:p>
        </p:txBody>
      </p:sp>
      <p:sp>
        <p:nvSpPr>
          <p:cNvPr id="9" name="Rectangle 7"/>
          <p:cNvSpPr>
            <a:spLocks noChangeArrowheads="1"/>
          </p:cNvSpPr>
          <p:nvPr/>
        </p:nvSpPr>
        <p:spPr bwMode="auto">
          <a:xfrm>
            <a:off x="4367127" y="1340768"/>
            <a:ext cx="491950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30000"/>
              </a:spcBef>
            </a:pPr>
            <a:r>
              <a:rPr lang="en-US" b="1" dirty="0">
                <a:solidFill>
                  <a:prstClr val="black"/>
                </a:solidFill>
              </a:rPr>
              <a:t>Increasing </a:t>
            </a:r>
            <a:r>
              <a:rPr lang="en-US" b="1" dirty="0" smtClean="0">
                <a:solidFill>
                  <a:prstClr val="black"/>
                </a:solidFill>
              </a:rPr>
              <a:t>of stored UCN energy in 2 times due to increasing shutter magnetic barrier </a:t>
            </a:r>
            <a:r>
              <a:rPr lang="en-US" b="1" dirty="0">
                <a:solidFill>
                  <a:prstClr val="black"/>
                </a:solidFill>
              </a:rPr>
              <a:t>value</a:t>
            </a:r>
            <a:endParaRPr lang="ru-RU" b="1" dirty="0">
              <a:solidFill>
                <a:prstClr val="black"/>
              </a:solidFill>
            </a:endParaRPr>
          </a:p>
        </p:txBody>
      </p:sp>
      <p:pic>
        <p:nvPicPr>
          <p:cNvPr id="10" name="Picture 2" descr="D:\EZHOV1\UCN\Neutron cooling\2013\Photo\DSCN03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4025" y="2606845"/>
            <a:ext cx="2652828" cy="35371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92" y="850534"/>
            <a:ext cx="4088783" cy="2290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5"/>
          <p:cNvSpPr>
            <a:spLocks noChangeArrowheads="1"/>
          </p:cNvSpPr>
          <p:nvPr/>
        </p:nvSpPr>
        <p:spPr bwMode="auto">
          <a:xfrm>
            <a:off x="4386817" y="2245153"/>
            <a:ext cx="3556486" cy="369332"/>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dirty="0" smtClean="0">
                <a:solidFill>
                  <a:prstClr val="black"/>
                </a:solidFill>
                <a:latin typeface="Verdana" pitchFamily="34" charset="0"/>
              </a:rPr>
              <a:t>Waited </a:t>
            </a:r>
            <a:r>
              <a:rPr lang="en-US" dirty="0">
                <a:solidFill>
                  <a:prstClr val="black"/>
                </a:solidFill>
                <a:latin typeface="Verdana" pitchFamily="34" charset="0"/>
              </a:rPr>
              <a:t>accuracy about </a:t>
            </a:r>
            <a:r>
              <a:rPr lang="en-US" dirty="0" smtClean="0">
                <a:solidFill>
                  <a:prstClr val="black"/>
                </a:solidFill>
                <a:latin typeface="Verdana" pitchFamily="34" charset="0"/>
              </a:rPr>
              <a:t>0.2 </a:t>
            </a:r>
            <a:r>
              <a:rPr lang="en-US" dirty="0">
                <a:solidFill>
                  <a:prstClr val="black"/>
                </a:solidFill>
                <a:latin typeface="Verdana" pitchFamily="34" charset="0"/>
              </a:rPr>
              <a:t>s.</a:t>
            </a:r>
            <a:endParaRPr lang="ru-RU" dirty="0">
              <a:solidFill>
                <a:prstClr val="black"/>
              </a:solidFill>
              <a:latin typeface="Verdana" pitchFamily="34" charset="0"/>
            </a:endParaRPr>
          </a:p>
        </p:txBody>
      </p:sp>
      <p:sp>
        <p:nvSpPr>
          <p:cNvPr id="13" name="Rectangle 6"/>
          <p:cNvSpPr>
            <a:spLocks noChangeArrowheads="1"/>
          </p:cNvSpPr>
          <p:nvPr/>
        </p:nvSpPr>
        <p:spPr bwMode="auto">
          <a:xfrm>
            <a:off x="172152" y="3356992"/>
            <a:ext cx="38122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prstClr val="black"/>
                </a:solidFill>
                <a:latin typeface="Trebuchet MS"/>
              </a:rPr>
              <a:t>Calculated map of magnetic field </a:t>
            </a:r>
            <a:endParaRPr lang="en-US" b="1" dirty="0" smtClean="0">
              <a:solidFill>
                <a:prstClr val="black"/>
              </a:solidFill>
              <a:latin typeface="Trebuchet MS"/>
            </a:endParaRPr>
          </a:p>
          <a:p>
            <a:r>
              <a:rPr lang="en-US" b="1" dirty="0" smtClean="0">
                <a:solidFill>
                  <a:prstClr val="black"/>
                </a:solidFill>
                <a:latin typeface="Trebuchet MS"/>
              </a:rPr>
              <a:t>for </a:t>
            </a:r>
            <a:r>
              <a:rPr lang="en-US" b="1" dirty="0">
                <a:solidFill>
                  <a:prstClr val="black"/>
                </a:solidFill>
                <a:latin typeface="Trebuchet MS"/>
              </a:rPr>
              <a:t>a new trap</a:t>
            </a:r>
            <a:endParaRPr lang="ru-RU" b="1" dirty="0">
              <a:solidFill>
                <a:prstClr val="black"/>
              </a:solidFill>
              <a:latin typeface="Trebuchet MS"/>
            </a:endParaRPr>
          </a:p>
        </p:txBody>
      </p:sp>
      <p:sp>
        <p:nvSpPr>
          <p:cNvPr id="14" name="Прямоугольник 13"/>
          <p:cNvSpPr/>
          <p:nvPr/>
        </p:nvSpPr>
        <p:spPr>
          <a:xfrm>
            <a:off x="4870211" y="6143948"/>
            <a:ext cx="3851920" cy="646331"/>
          </a:xfrm>
          <a:prstGeom prst="rect">
            <a:avLst/>
          </a:prstGeom>
          <a:solidFill>
            <a:srgbClr val="FFFF00"/>
          </a:solidFill>
        </p:spPr>
        <p:txBody>
          <a:bodyPr wrap="square">
            <a:spAutoFit/>
          </a:bodyPr>
          <a:lstStyle/>
          <a:p>
            <a:r>
              <a:rPr lang="en-US" b="1" dirty="0" smtClean="0">
                <a:solidFill>
                  <a:prstClr val="black"/>
                </a:solidFill>
                <a:latin typeface="Calibri"/>
              </a:rPr>
              <a:t>Vacuum chamber and filling system for new trap (ILL, Level D)</a:t>
            </a:r>
            <a:endParaRPr lang="ru-RU" b="1" dirty="0">
              <a:solidFill>
                <a:prstClr val="black"/>
              </a:solidFill>
              <a:latin typeface="Calibri"/>
            </a:endParaRPr>
          </a:p>
        </p:txBody>
      </p:sp>
    </p:spTree>
    <p:extLst>
      <p:ext uri="{BB962C8B-B14F-4D97-AF65-F5344CB8AC3E}">
        <p14:creationId xmlns:p14="http://schemas.microsoft.com/office/powerpoint/2010/main" val="104861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ormAutofit/>
          </a:bodyPr>
          <a:lstStyle/>
          <a:p>
            <a:r>
              <a:rPr lang="en-US" sz="3600" b="1" dirty="0" smtClean="0">
                <a:solidFill>
                  <a:srgbClr val="FF0000"/>
                </a:solidFill>
              </a:rPr>
              <a:t>Thank you for attention</a:t>
            </a:r>
            <a:endParaRPr lang="ru-RU" sz="3600" b="1" dirty="0">
              <a:solidFill>
                <a:srgbClr val="FF0000"/>
              </a:solidFill>
            </a:endParaRPr>
          </a:p>
        </p:txBody>
      </p:sp>
    </p:spTree>
    <p:extLst>
      <p:ext uri="{BB962C8B-B14F-4D97-AF65-F5344CB8AC3E}">
        <p14:creationId xmlns:p14="http://schemas.microsoft.com/office/powerpoint/2010/main" val="24658793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400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3088" y="470545"/>
            <a:ext cx="8749976" cy="4752528"/>
          </a:xfrm>
        </p:spPr>
        <p:txBody>
          <a:bodyPr>
            <a:normAutofit/>
          </a:bodyPr>
          <a:lstStyle/>
          <a:p>
            <a:r>
              <a:rPr lang="en-GB" sz="1600" b="1" dirty="0" smtClean="0"/>
              <a:t>Based on these 15 experimental data, </a:t>
            </a:r>
            <a:r>
              <a:rPr lang="en-GB" sz="1600" b="1" dirty="0"/>
              <a:t>Hardy and Towner recently updated the </a:t>
            </a:r>
            <a:r>
              <a:rPr lang="en-GB" sz="1600" b="1" dirty="0" smtClean="0"/>
              <a:t>average</a:t>
            </a:r>
          </a:p>
          <a:p>
            <a:endParaRPr lang="en-GB" sz="1600" b="1" dirty="0" smtClean="0"/>
          </a:p>
          <a:p>
            <a:pPr marL="0" indent="0">
              <a:buNone/>
            </a:pPr>
            <a:endParaRPr lang="en-GB" sz="1600" b="1" dirty="0"/>
          </a:p>
          <a:p>
            <a:pPr marL="0" indent="0">
              <a:buNone/>
            </a:pPr>
            <a:r>
              <a:rPr lang="en-GB" sz="1600" b="1" dirty="0"/>
              <a:t> </a:t>
            </a:r>
            <a:r>
              <a:rPr lang="en-GB" sz="1600" b="1" dirty="0" smtClean="0"/>
              <a:t>            </a:t>
            </a:r>
            <a:r>
              <a:rPr lang="en-GB" sz="1600" b="1" dirty="0"/>
              <a:t>includes the charged current axial-vector box </a:t>
            </a:r>
            <a:r>
              <a:rPr lang="en-GB" sz="1600" b="1" dirty="0" smtClean="0"/>
              <a:t>contribution,                     </a:t>
            </a:r>
            <a:r>
              <a:rPr lang="en-GB" sz="1600" b="1" dirty="0"/>
              <a:t>involving the exchange of </a:t>
            </a:r>
            <a:r>
              <a:rPr lang="en-GB" sz="1600" b="1" dirty="0" smtClean="0"/>
              <a:t>W </a:t>
            </a:r>
            <a:r>
              <a:rPr lang="en-GB" sz="1600" b="1" dirty="0"/>
              <a:t>boson and </a:t>
            </a:r>
            <a:r>
              <a:rPr lang="en-GB" sz="1600" b="1" dirty="0" smtClean="0"/>
              <a:t>photon </a:t>
            </a:r>
            <a:r>
              <a:rPr lang="en-GB" sz="1600" b="1" dirty="0"/>
              <a:t>between the leptons and hadrons (axial here refers to the coupling of the W to the hadron). This correction is not protected from the effects of the strong interaction, and has an associated hadronic uncertainty which needs to be accurately estimated.</a:t>
            </a:r>
            <a:endParaRPr lang="ru-RU" sz="1600" b="1" dirty="0"/>
          </a:p>
          <a:p>
            <a:pPr marL="0" indent="0">
              <a:buNone/>
            </a:pPr>
            <a:endParaRPr lang="en-GB" sz="1600" b="1" dirty="0"/>
          </a:p>
          <a:p>
            <a:endParaRPr lang="en-GB" sz="1600" dirty="0" smtClean="0"/>
          </a:p>
          <a:p>
            <a:endParaRPr lang="en-GB" sz="1600" dirty="0"/>
          </a:p>
          <a:p>
            <a:pPr marL="0" indent="0">
              <a:buNone/>
            </a:pPr>
            <a:r>
              <a:rPr lang="en-GB" sz="1600" b="1" dirty="0" smtClean="0"/>
              <a:t>A </a:t>
            </a:r>
            <a:r>
              <a:rPr lang="en-GB" sz="1600" b="1" dirty="0"/>
              <a:t>somewhat different approach</a:t>
            </a:r>
            <a:endParaRPr lang="en-GB" sz="1600" b="1" dirty="0" smtClean="0"/>
          </a:p>
          <a:p>
            <a:r>
              <a:rPr lang="en-GB" sz="1600" b="1" dirty="0" smtClean="0"/>
              <a:t>     </a:t>
            </a:r>
            <a:endParaRPr lang="ru-RU" sz="1600" b="1" dirty="0"/>
          </a:p>
        </p:txBody>
      </p:sp>
      <p:sp>
        <p:nvSpPr>
          <p:cNvPr id="4" name="Прямоугольник 3"/>
          <p:cNvSpPr/>
          <p:nvPr/>
        </p:nvSpPr>
        <p:spPr>
          <a:xfrm>
            <a:off x="4355683" y="1237293"/>
            <a:ext cx="4572000" cy="261610"/>
          </a:xfrm>
          <a:prstGeom prst="rect">
            <a:avLst/>
          </a:prstGeom>
        </p:spPr>
        <p:txBody>
          <a:bodyPr>
            <a:spAutoFit/>
          </a:bodyPr>
          <a:lstStyle/>
          <a:p>
            <a:r>
              <a:rPr lang="en-GB" sz="1100" dirty="0" smtClean="0"/>
              <a:t>J</a:t>
            </a:r>
            <a:r>
              <a:rPr lang="en-GB" sz="1100" dirty="0"/>
              <a:t>. C. Hardy and I. S. Towner, Phys. Rev. C 102, 4, 045501 (2020).</a:t>
            </a:r>
            <a:endParaRPr lang="ru-RU" sz="11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127" y="1195854"/>
            <a:ext cx="33432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28" y="1639182"/>
            <a:ext cx="3714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046" y="3006957"/>
            <a:ext cx="16383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284" y="4300248"/>
            <a:ext cx="15716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4636" y="4790076"/>
            <a:ext cx="10477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243" y="4799601"/>
            <a:ext cx="5905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19706" y="3461157"/>
            <a:ext cx="3892253" cy="261610"/>
          </a:xfrm>
          <a:prstGeom prst="rect">
            <a:avLst/>
          </a:prstGeom>
        </p:spPr>
        <p:txBody>
          <a:bodyPr wrap="square">
            <a:spAutoFit/>
          </a:bodyPr>
          <a:lstStyle/>
          <a:p>
            <a:r>
              <a:rPr lang="nb-NO" sz="1100" dirty="0"/>
              <a:t>C.-Y. Seng </a:t>
            </a:r>
            <a:r>
              <a:rPr lang="nb-NO" sz="1100" i="1" dirty="0"/>
              <a:t>et al.</a:t>
            </a:r>
            <a:r>
              <a:rPr lang="nb-NO" sz="1100" dirty="0"/>
              <a:t>, Phys. Rev. Lett. </a:t>
            </a:r>
            <a:r>
              <a:rPr lang="nb-NO" sz="1100" b="1" dirty="0"/>
              <a:t>121</a:t>
            </a:r>
            <a:r>
              <a:rPr lang="nb-NO" sz="1100" dirty="0"/>
              <a:t>, 24, 241804 (2018)</a:t>
            </a:r>
            <a:endParaRPr lang="ru-RU" sz="1100" dirty="0"/>
          </a:p>
        </p:txBody>
      </p:sp>
      <p:sp>
        <p:nvSpPr>
          <p:cNvPr id="7" name="Прямоугольник 6"/>
          <p:cNvSpPr/>
          <p:nvPr/>
        </p:nvSpPr>
        <p:spPr>
          <a:xfrm>
            <a:off x="2870101" y="4293306"/>
            <a:ext cx="5256584" cy="261610"/>
          </a:xfrm>
          <a:prstGeom prst="rect">
            <a:avLst/>
          </a:prstGeom>
        </p:spPr>
        <p:txBody>
          <a:bodyPr wrap="square">
            <a:spAutoFit/>
          </a:bodyPr>
          <a:lstStyle/>
          <a:p>
            <a:r>
              <a:rPr lang="en-GB" sz="1100" dirty="0"/>
              <a:t>A. </a:t>
            </a:r>
            <a:r>
              <a:rPr lang="en-GB" sz="1100" dirty="0" err="1"/>
              <a:t>Czarnecki</a:t>
            </a:r>
            <a:r>
              <a:rPr lang="en-GB" sz="1100" dirty="0"/>
              <a:t>, W. J. Marciano and A. </a:t>
            </a:r>
            <a:r>
              <a:rPr lang="en-GB" sz="1100" dirty="0" err="1"/>
              <a:t>Sirlin</a:t>
            </a:r>
            <a:r>
              <a:rPr lang="en-GB" sz="1100" dirty="0"/>
              <a:t>, Phys. Rev. D </a:t>
            </a:r>
            <a:r>
              <a:rPr lang="en-GB" sz="1100" b="1" dirty="0"/>
              <a:t>100</a:t>
            </a:r>
            <a:r>
              <a:rPr lang="en-GB" sz="1100" dirty="0"/>
              <a:t>, 7, 073008 (2019)</a:t>
            </a:r>
            <a:endParaRPr lang="ru-RU" sz="1100" dirty="0"/>
          </a:p>
        </p:txBody>
      </p:sp>
      <p:sp>
        <p:nvSpPr>
          <p:cNvPr id="8" name="Прямоугольник 7"/>
          <p:cNvSpPr/>
          <p:nvPr/>
        </p:nvSpPr>
        <p:spPr>
          <a:xfrm>
            <a:off x="2629346" y="4762287"/>
            <a:ext cx="1091966" cy="307777"/>
          </a:xfrm>
          <a:prstGeom prst="rect">
            <a:avLst/>
          </a:prstGeom>
        </p:spPr>
        <p:txBody>
          <a:bodyPr wrap="none">
            <a:spAutoFit/>
          </a:bodyPr>
          <a:lstStyle/>
          <a:p>
            <a:r>
              <a:rPr lang="en-US" sz="1400" dirty="0"/>
              <a:t>PDG (2018)</a:t>
            </a:r>
            <a:endParaRPr lang="ru-RU" sz="1400" dirty="0"/>
          </a:p>
        </p:txBody>
      </p:sp>
      <p:sp>
        <p:nvSpPr>
          <p:cNvPr id="18" name="Прямоугольник 17"/>
          <p:cNvSpPr/>
          <p:nvPr/>
        </p:nvSpPr>
        <p:spPr>
          <a:xfrm>
            <a:off x="527165" y="5373216"/>
            <a:ext cx="7488832" cy="830997"/>
          </a:xfrm>
          <a:prstGeom prst="rect">
            <a:avLst/>
          </a:prstGeom>
        </p:spPr>
        <p:txBody>
          <a:bodyPr wrap="square">
            <a:spAutoFit/>
          </a:bodyPr>
          <a:lstStyle/>
          <a:p>
            <a:r>
              <a:rPr lang="en-GB" sz="1600" b="1" dirty="0" smtClean="0"/>
              <a:t>Currently </a:t>
            </a:r>
            <a:r>
              <a:rPr lang="en-GB" sz="1600" b="1" dirty="0"/>
              <a:t>the 15 most precisely measured </a:t>
            </a:r>
            <a:r>
              <a:rPr lang="en-GB" sz="1600" b="1" dirty="0" err="1"/>
              <a:t>superallowed</a:t>
            </a:r>
            <a:r>
              <a:rPr lang="en-GB" sz="1600" b="1" dirty="0"/>
              <a:t> 0+→0+ nuclear beta </a:t>
            </a:r>
            <a:r>
              <a:rPr lang="en-GB" sz="1600" b="1" dirty="0" smtClean="0"/>
              <a:t>decays</a:t>
            </a:r>
            <a:r>
              <a:rPr lang="ru-RU" sz="1600" b="1" dirty="0" smtClean="0"/>
              <a:t> </a:t>
            </a:r>
            <a:r>
              <a:rPr lang="en-GB" sz="1600" b="1" dirty="0" smtClean="0"/>
              <a:t>transitions lead </a:t>
            </a:r>
            <a:r>
              <a:rPr lang="en-GB" sz="1600" b="1" dirty="0"/>
              <a:t>to the dispersion relation based weighted average of </a:t>
            </a:r>
            <a:endParaRPr lang="ru-RU" sz="1600" b="1" dirty="0" smtClean="0"/>
          </a:p>
          <a:p>
            <a:r>
              <a:rPr lang="en-GB" sz="1600" b="1" dirty="0" err="1" smtClean="0">
                <a:solidFill>
                  <a:srgbClr val="FF0000"/>
                </a:solidFill>
              </a:rPr>
              <a:t>V</a:t>
            </a:r>
            <a:r>
              <a:rPr lang="en-GB" sz="1600" b="1" baseline="-25000" dirty="0" err="1" smtClean="0">
                <a:solidFill>
                  <a:srgbClr val="FF0000"/>
                </a:solidFill>
              </a:rPr>
              <a:t>ud</a:t>
            </a:r>
            <a:r>
              <a:rPr lang="en-GB" sz="1600" b="1" dirty="0" smtClean="0">
                <a:solidFill>
                  <a:srgbClr val="FF0000"/>
                </a:solidFill>
              </a:rPr>
              <a:t> </a:t>
            </a:r>
            <a:r>
              <a:rPr lang="en-GB" sz="1600" b="1" dirty="0">
                <a:solidFill>
                  <a:srgbClr val="FF0000"/>
                </a:solidFill>
              </a:rPr>
              <a:t>= </a:t>
            </a:r>
            <a:r>
              <a:rPr lang="en-GB" sz="1600" b="1" dirty="0" smtClean="0">
                <a:solidFill>
                  <a:srgbClr val="FF0000"/>
                </a:solidFill>
              </a:rPr>
              <a:t>0.97373(11)</a:t>
            </a:r>
            <a:r>
              <a:rPr lang="en-GB" sz="1600" b="1" baseline="-25000" dirty="0" smtClean="0">
                <a:solidFill>
                  <a:srgbClr val="FF0000"/>
                </a:solidFill>
              </a:rPr>
              <a:t>exp</a:t>
            </a:r>
            <a:r>
              <a:rPr lang="en-GB" sz="1600" b="1" dirty="0" smtClean="0">
                <a:solidFill>
                  <a:srgbClr val="FF0000"/>
                </a:solidFill>
              </a:rPr>
              <a:t>.,</a:t>
            </a:r>
            <a:r>
              <a:rPr lang="ru-RU" sz="1600" b="1" dirty="0" smtClean="0">
                <a:solidFill>
                  <a:srgbClr val="FF0000"/>
                </a:solidFill>
              </a:rPr>
              <a:t> </a:t>
            </a:r>
            <a:r>
              <a:rPr lang="en-GB" sz="1600" b="1" baseline="-25000" dirty="0" err="1" smtClean="0">
                <a:solidFill>
                  <a:srgbClr val="FF0000"/>
                </a:solidFill>
              </a:rPr>
              <a:t>nucl</a:t>
            </a:r>
            <a:r>
              <a:rPr lang="en-GB" sz="1600" b="1" baseline="-25000" dirty="0" smtClean="0">
                <a:solidFill>
                  <a:srgbClr val="FF0000"/>
                </a:solidFill>
              </a:rPr>
              <a:t>.</a:t>
            </a:r>
            <a:r>
              <a:rPr lang="ru-RU" sz="1600" b="1" baseline="-25000" dirty="0" smtClean="0">
                <a:solidFill>
                  <a:srgbClr val="FF0000"/>
                </a:solidFill>
              </a:rPr>
              <a:t> </a:t>
            </a:r>
            <a:r>
              <a:rPr lang="en-GB" sz="1600" b="1" dirty="0" smtClean="0">
                <a:solidFill>
                  <a:srgbClr val="FF0000"/>
                </a:solidFill>
              </a:rPr>
              <a:t>(9)</a:t>
            </a:r>
            <a:r>
              <a:rPr lang="en-GB" sz="1600" b="1" baseline="-25000" dirty="0" smtClean="0">
                <a:solidFill>
                  <a:srgbClr val="FF0000"/>
                </a:solidFill>
              </a:rPr>
              <a:t>RC</a:t>
            </a:r>
            <a:r>
              <a:rPr lang="ru-RU" sz="1600" b="1" dirty="0" smtClean="0">
                <a:solidFill>
                  <a:srgbClr val="FF0000"/>
                </a:solidFill>
              </a:rPr>
              <a:t> </a:t>
            </a:r>
            <a:r>
              <a:rPr lang="en-GB" sz="1600" b="1" dirty="0" smtClean="0">
                <a:solidFill>
                  <a:srgbClr val="FF0000"/>
                </a:solidFill>
              </a:rPr>
              <a:t>(</a:t>
            </a:r>
            <a:r>
              <a:rPr lang="en-GB" sz="1600" b="1" dirty="0" smtClean="0">
                <a:solidFill>
                  <a:srgbClr val="FF0000"/>
                </a:solidFill>
              </a:rPr>
              <a:t>27)</a:t>
            </a:r>
            <a:r>
              <a:rPr lang="en-GB" sz="1600" b="1" baseline="-25000" dirty="0" smtClean="0">
                <a:solidFill>
                  <a:srgbClr val="FF0000"/>
                </a:solidFill>
              </a:rPr>
              <a:t>NS                   </a:t>
            </a:r>
            <a:r>
              <a:rPr lang="en-GB" sz="1600" b="1" dirty="0" smtClean="0"/>
              <a:t>2021 </a:t>
            </a:r>
            <a:r>
              <a:rPr lang="en-GB" sz="1600" b="1" dirty="0"/>
              <a:t>PDG </a:t>
            </a:r>
            <a:endParaRPr lang="ru-RU" sz="1600" b="1" dirty="0">
              <a:solidFill>
                <a:srgbClr val="FF0000"/>
              </a:solidFill>
            </a:endParaRPr>
          </a:p>
        </p:txBody>
      </p:sp>
      <p:sp>
        <p:nvSpPr>
          <p:cNvPr id="20" name="Прямоугольник 19"/>
          <p:cNvSpPr/>
          <p:nvPr/>
        </p:nvSpPr>
        <p:spPr>
          <a:xfrm>
            <a:off x="730449" y="6541322"/>
            <a:ext cx="7488832" cy="246221"/>
          </a:xfrm>
          <a:prstGeom prst="rect">
            <a:avLst/>
          </a:prstGeom>
        </p:spPr>
        <p:txBody>
          <a:bodyPr wrap="square">
            <a:spAutoFit/>
          </a:bodyPr>
          <a:lstStyle/>
          <a:p>
            <a:r>
              <a:rPr lang="en-GB" sz="1000" b="1" dirty="0"/>
              <a:t>P.A. </a:t>
            </a:r>
            <a:r>
              <a:rPr lang="en-GB" sz="1000" b="1" dirty="0" err="1"/>
              <a:t>Zyla</a:t>
            </a:r>
            <a:r>
              <a:rPr lang="en-GB" sz="1000" b="1" dirty="0"/>
              <a:t> et al. (Particle Data Group), </a:t>
            </a:r>
            <a:r>
              <a:rPr lang="en-GB" sz="1000" b="1" dirty="0" err="1"/>
              <a:t>Prog</a:t>
            </a:r>
            <a:r>
              <a:rPr lang="en-GB" sz="1000" b="1" dirty="0"/>
              <a:t>. </a:t>
            </a:r>
            <a:r>
              <a:rPr lang="en-GB" sz="1000" b="1" dirty="0" err="1"/>
              <a:t>Theor</a:t>
            </a:r>
            <a:r>
              <a:rPr lang="en-GB" sz="1000" b="1" dirty="0"/>
              <a:t>. Exp. Phys. 2020, 083C01 (2021) and 2021 update 1st December, 2021 </a:t>
            </a:r>
            <a:r>
              <a:rPr lang="en-GB" sz="1000" b="1" dirty="0" smtClean="0"/>
              <a:t>8:58</a:t>
            </a:r>
            <a:r>
              <a:rPr lang="ru-RU" sz="1000" b="1" dirty="0" smtClean="0"/>
              <a:t> </a:t>
            </a:r>
            <a:r>
              <a:rPr lang="en-GB" sz="1000" b="1" dirty="0" smtClean="0"/>
              <a:t>am</a:t>
            </a:r>
            <a:endParaRPr lang="ru-RU" sz="1000" b="1" dirty="0"/>
          </a:p>
        </p:txBody>
      </p:sp>
      <p:pic>
        <p:nvPicPr>
          <p:cNvPr id="2151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7830" y="2909160"/>
            <a:ext cx="4859446" cy="133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Прямоугольник 20"/>
          <p:cNvSpPr/>
          <p:nvPr/>
        </p:nvSpPr>
        <p:spPr>
          <a:xfrm>
            <a:off x="3923928" y="4623787"/>
            <a:ext cx="4572000" cy="584775"/>
          </a:xfrm>
          <a:prstGeom prst="rect">
            <a:avLst/>
          </a:prstGeom>
        </p:spPr>
        <p:txBody>
          <a:bodyPr>
            <a:spAutoFit/>
          </a:bodyPr>
          <a:lstStyle/>
          <a:p>
            <a:r>
              <a:rPr lang="en-GB" sz="1600" b="1" dirty="0" err="1"/>
              <a:t>V</a:t>
            </a:r>
            <a:r>
              <a:rPr lang="en-GB" sz="1600" b="1" baseline="-25000" dirty="0" err="1"/>
              <a:t>ud</a:t>
            </a:r>
            <a:r>
              <a:rPr lang="en-GB" sz="1600" b="1" dirty="0"/>
              <a:t> has shifted significantly down compared to the 2018 PDG value of </a:t>
            </a:r>
            <a:r>
              <a:rPr lang="en-GB" sz="1600" b="1" dirty="0" err="1">
                <a:solidFill>
                  <a:srgbClr val="FF0000"/>
                </a:solidFill>
              </a:rPr>
              <a:t>V</a:t>
            </a:r>
            <a:r>
              <a:rPr lang="en-GB" sz="1600" b="1" baseline="-25000" dirty="0" err="1">
                <a:solidFill>
                  <a:srgbClr val="FF0000"/>
                </a:solidFill>
              </a:rPr>
              <a:t>ud</a:t>
            </a:r>
            <a:r>
              <a:rPr lang="en-GB" sz="1600" b="1" baseline="-25000" dirty="0">
                <a:solidFill>
                  <a:srgbClr val="FF0000"/>
                </a:solidFill>
              </a:rPr>
              <a:t> </a:t>
            </a:r>
            <a:r>
              <a:rPr lang="ru-RU" sz="1600" b="1" dirty="0" smtClean="0">
                <a:solidFill>
                  <a:srgbClr val="FF0000"/>
                </a:solidFill>
              </a:rPr>
              <a:t>= </a:t>
            </a:r>
            <a:r>
              <a:rPr lang="en-GB" sz="1600" b="1" dirty="0" smtClean="0">
                <a:solidFill>
                  <a:srgbClr val="FF0000"/>
                </a:solidFill>
              </a:rPr>
              <a:t>0.97420(21</a:t>
            </a:r>
            <a:r>
              <a:rPr lang="en-GB" sz="1600" b="1" dirty="0">
                <a:solidFill>
                  <a:srgbClr val="FF0000"/>
                </a:solidFill>
              </a:rPr>
              <a:t>)</a:t>
            </a:r>
            <a:endParaRPr lang="ru-RU" sz="1600" b="1" dirty="0">
              <a:solidFill>
                <a:srgbClr val="FF0000"/>
              </a:solidFill>
            </a:endParaRPr>
          </a:p>
        </p:txBody>
      </p:sp>
      <p:sp>
        <p:nvSpPr>
          <p:cNvPr id="5" name="Прямоугольник 4"/>
          <p:cNvSpPr/>
          <p:nvPr/>
        </p:nvSpPr>
        <p:spPr>
          <a:xfrm>
            <a:off x="1906112" y="108228"/>
            <a:ext cx="3999813" cy="369332"/>
          </a:xfrm>
          <a:prstGeom prst="rect">
            <a:avLst/>
          </a:prstGeom>
        </p:spPr>
        <p:txBody>
          <a:bodyPr wrap="none">
            <a:spAutoFit/>
          </a:bodyPr>
          <a:lstStyle/>
          <a:p>
            <a:r>
              <a:rPr lang="en-US" b="1" dirty="0" err="1">
                <a:solidFill>
                  <a:srgbClr val="FF0000"/>
                </a:solidFill>
              </a:rPr>
              <a:t>Superallowed</a:t>
            </a:r>
            <a:r>
              <a:rPr lang="en-US" b="1" dirty="0">
                <a:solidFill>
                  <a:srgbClr val="FF0000"/>
                </a:solidFill>
              </a:rPr>
              <a:t> </a:t>
            </a:r>
            <a:r>
              <a:rPr lang="ru-RU" b="1" dirty="0">
                <a:solidFill>
                  <a:srgbClr val="FF0000"/>
                </a:solidFill>
              </a:rPr>
              <a:t>0</a:t>
            </a:r>
            <a:r>
              <a:rPr lang="ru-RU" b="1" baseline="30000" dirty="0">
                <a:solidFill>
                  <a:srgbClr val="FF0000"/>
                </a:solidFill>
              </a:rPr>
              <a:t>+</a:t>
            </a:r>
            <a:r>
              <a:rPr lang="en-US" b="1" dirty="0">
                <a:solidFill>
                  <a:srgbClr val="FF0000"/>
                </a:solidFill>
                <a:latin typeface="Times New Roman"/>
                <a:cs typeface="Times New Roman"/>
              </a:rPr>
              <a:t> →</a:t>
            </a:r>
            <a:r>
              <a:rPr lang="ru-RU" b="1" dirty="0">
                <a:solidFill>
                  <a:srgbClr val="FF0000"/>
                </a:solidFill>
              </a:rPr>
              <a:t> 0</a:t>
            </a:r>
            <a:r>
              <a:rPr lang="ru-RU" b="1" baseline="30000" dirty="0">
                <a:solidFill>
                  <a:srgbClr val="FF0000"/>
                </a:solidFill>
              </a:rPr>
              <a:t>+</a:t>
            </a:r>
            <a:r>
              <a:rPr lang="en-US" b="1" dirty="0">
                <a:solidFill>
                  <a:srgbClr val="FF0000"/>
                </a:solidFill>
              </a:rPr>
              <a:t>  </a:t>
            </a:r>
            <a:r>
              <a:rPr lang="el-GR" b="1" dirty="0">
                <a:solidFill>
                  <a:srgbClr val="FF0000"/>
                </a:solidFill>
              </a:rPr>
              <a:t>β</a:t>
            </a:r>
            <a:r>
              <a:rPr lang="en-US" b="1" dirty="0">
                <a:solidFill>
                  <a:srgbClr val="FF0000"/>
                </a:solidFill>
              </a:rPr>
              <a:t> </a:t>
            </a:r>
            <a:r>
              <a:rPr lang="en-GB" b="1" dirty="0" smtClean="0">
                <a:solidFill>
                  <a:srgbClr val="FF0000"/>
                </a:solidFill>
              </a:rPr>
              <a:t>transitions  </a:t>
            </a:r>
            <a:endParaRPr lang="ru-RU" b="1" dirty="0">
              <a:solidFill>
                <a:srgbClr val="FF0000"/>
              </a:solidFill>
            </a:endParaRPr>
          </a:p>
        </p:txBody>
      </p:sp>
      <p:pic>
        <p:nvPicPr>
          <p:cNvPr id="276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257" y="1637654"/>
            <a:ext cx="1512168" cy="36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779" y="212030"/>
            <a:ext cx="3714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35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150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150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151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1510"/>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8">
                                            <p:txEl>
                                              <p:pRg st="1" end="1"/>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02" y="1279949"/>
            <a:ext cx="392430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Стрелка влево 3"/>
          <p:cNvSpPr/>
          <p:nvPr/>
        </p:nvSpPr>
        <p:spPr>
          <a:xfrm rot="19120749">
            <a:off x="1865901" y="4441923"/>
            <a:ext cx="978408"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10"/>
          <p:cNvSpPr/>
          <p:nvPr/>
        </p:nvSpPr>
        <p:spPr>
          <a:xfrm>
            <a:off x="1823132" y="2760702"/>
            <a:ext cx="1323606" cy="1252422"/>
          </a:xfrm>
          <a:custGeom>
            <a:avLst/>
            <a:gdLst>
              <a:gd name="connsiteX0" fmla="*/ 843868 w 1323606"/>
              <a:gd name="connsiteY0" fmla="*/ 0 h 1252422"/>
              <a:gd name="connsiteX1" fmla="*/ 1320118 w 1323606"/>
              <a:gd name="connsiteY1" fmla="*/ 1219200 h 1252422"/>
              <a:gd name="connsiteX2" fmla="*/ 624793 w 1323606"/>
              <a:gd name="connsiteY2" fmla="*/ 933450 h 1252422"/>
              <a:gd name="connsiteX3" fmla="*/ 624793 w 1323606"/>
              <a:gd name="connsiteY3" fmla="*/ 933450 h 1252422"/>
              <a:gd name="connsiteX4" fmla="*/ 53293 w 1323606"/>
              <a:gd name="connsiteY4" fmla="*/ 733425 h 1252422"/>
              <a:gd name="connsiteX5" fmla="*/ 24718 w 1323606"/>
              <a:gd name="connsiteY5" fmla="*/ 733425 h 1252422"/>
              <a:gd name="connsiteX6" fmla="*/ 24718 w 1323606"/>
              <a:gd name="connsiteY6" fmla="*/ 733425 h 1252422"/>
              <a:gd name="connsiteX7" fmla="*/ 24718 w 1323606"/>
              <a:gd name="connsiteY7" fmla="*/ 733425 h 1252422"/>
              <a:gd name="connsiteX8" fmla="*/ 5668 w 1323606"/>
              <a:gd name="connsiteY8" fmla="*/ 704850 h 1252422"/>
              <a:gd name="connsiteX9" fmla="*/ 34243 w 1323606"/>
              <a:gd name="connsiteY9" fmla="*/ 714375 h 1252422"/>
              <a:gd name="connsiteX10" fmla="*/ 5668 w 1323606"/>
              <a:gd name="connsiteY10" fmla="*/ 714375 h 1252422"/>
              <a:gd name="connsiteX11" fmla="*/ 139018 w 1323606"/>
              <a:gd name="connsiteY11" fmla="*/ 752475 h 1252422"/>
              <a:gd name="connsiteX12" fmla="*/ 15193 w 1323606"/>
              <a:gd name="connsiteY12" fmla="*/ 714375 h 1252422"/>
              <a:gd name="connsiteX13" fmla="*/ 15193 w 1323606"/>
              <a:gd name="connsiteY13" fmla="*/ 695325 h 125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3606" h="1252422">
                <a:moveTo>
                  <a:pt x="843868" y="0"/>
                </a:moveTo>
                <a:cubicBezTo>
                  <a:pt x="1100249" y="531812"/>
                  <a:pt x="1356630" y="1063625"/>
                  <a:pt x="1320118" y="1219200"/>
                </a:cubicBezTo>
                <a:cubicBezTo>
                  <a:pt x="1283606" y="1374775"/>
                  <a:pt x="624793" y="933450"/>
                  <a:pt x="624793" y="933450"/>
                </a:cubicBezTo>
                <a:lnTo>
                  <a:pt x="624793" y="933450"/>
                </a:lnTo>
                <a:lnTo>
                  <a:pt x="53293" y="733425"/>
                </a:lnTo>
                <a:cubicBezTo>
                  <a:pt x="-46719" y="700088"/>
                  <a:pt x="24718" y="733425"/>
                  <a:pt x="24718" y="733425"/>
                </a:cubicBezTo>
                <a:lnTo>
                  <a:pt x="24718" y="733425"/>
                </a:lnTo>
                <a:lnTo>
                  <a:pt x="24718" y="733425"/>
                </a:lnTo>
                <a:cubicBezTo>
                  <a:pt x="21543" y="728663"/>
                  <a:pt x="4081" y="708025"/>
                  <a:pt x="5668" y="704850"/>
                </a:cubicBezTo>
                <a:cubicBezTo>
                  <a:pt x="7255" y="701675"/>
                  <a:pt x="34243" y="712788"/>
                  <a:pt x="34243" y="714375"/>
                </a:cubicBezTo>
                <a:cubicBezTo>
                  <a:pt x="34243" y="715962"/>
                  <a:pt x="-11794" y="708025"/>
                  <a:pt x="5668" y="714375"/>
                </a:cubicBezTo>
                <a:cubicBezTo>
                  <a:pt x="23130" y="720725"/>
                  <a:pt x="137431" y="752475"/>
                  <a:pt x="139018" y="752475"/>
                </a:cubicBezTo>
                <a:cubicBezTo>
                  <a:pt x="140605" y="752475"/>
                  <a:pt x="35830" y="723900"/>
                  <a:pt x="15193" y="714375"/>
                </a:cubicBezTo>
                <a:cubicBezTo>
                  <a:pt x="-5444" y="704850"/>
                  <a:pt x="4874" y="700087"/>
                  <a:pt x="15193" y="6953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095097" y="3017581"/>
            <a:ext cx="260008" cy="369332"/>
          </a:xfrm>
          <a:prstGeom prst="rect">
            <a:avLst/>
          </a:prstGeom>
        </p:spPr>
        <p:txBody>
          <a:bodyPr wrap="none">
            <a:spAutoFit/>
          </a:bodyPr>
          <a:lstStyle/>
          <a:p>
            <a:r>
              <a:rPr lang="en-US" dirty="0"/>
              <a:t>t</a:t>
            </a:r>
            <a:endParaRPr lang="ru-RU" dirty="0"/>
          </a:p>
        </p:txBody>
      </p:sp>
      <p:pic>
        <p:nvPicPr>
          <p:cNvPr id="2048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324" y="3366350"/>
            <a:ext cx="34671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4749" y="1110463"/>
            <a:ext cx="340995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rot="19101988">
            <a:off x="1397151" y="4350698"/>
            <a:ext cx="1026243" cy="307777"/>
          </a:xfrm>
          <a:prstGeom prst="rect">
            <a:avLst/>
          </a:prstGeom>
        </p:spPr>
        <p:txBody>
          <a:bodyPr wrap="none">
            <a:spAutoFit/>
          </a:bodyPr>
          <a:lstStyle/>
          <a:p>
            <a:r>
              <a:rPr lang="en-US" sz="1400" b="1" dirty="0"/>
              <a:t>UCN flow</a:t>
            </a:r>
            <a:endParaRPr lang="ru-RU" sz="1400" b="1" dirty="0"/>
          </a:p>
        </p:txBody>
      </p:sp>
      <p:sp>
        <p:nvSpPr>
          <p:cNvPr id="14" name="Прямоугольник 13"/>
          <p:cNvSpPr/>
          <p:nvPr/>
        </p:nvSpPr>
        <p:spPr>
          <a:xfrm>
            <a:off x="395536" y="188640"/>
            <a:ext cx="7705094" cy="400110"/>
          </a:xfrm>
          <a:prstGeom prst="rect">
            <a:avLst/>
          </a:prstGeom>
        </p:spPr>
        <p:txBody>
          <a:bodyPr wrap="square">
            <a:spAutoFit/>
          </a:bodyPr>
          <a:lstStyle/>
          <a:p>
            <a:r>
              <a:rPr lang="en-US" sz="2000" b="1" dirty="0">
                <a:solidFill>
                  <a:srgbClr val="FF0000"/>
                </a:solidFill>
              </a:rPr>
              <a:t>UCN reflections by magnetic </a:t>
            </a:r>
            <a:r>
              <a:rPr lang="en-US" sz="2000" b="1" dirty="0" smtClean="0">
                <a:solidFill>
                  <a:srgbClr val="FF0000"/>
                </a:solidFill>
              </a:rPr>
              <a:t>barrier and mirror trajectories</a:t>
            </a:r>
            <a:endParaRPr lang="ru-RU" sz="2000" b="1" dirty="0">
              <a:solidFill>
                <a:srgbClr val="FF0000"/>
              </a:solidFill>
            </a:endParaRPr>
          </a:p>
        </p:txBody>
      </p:sp>
      <p:sp>
        <p:nvSpPr>
          <p:cNvPr id="27" name="Стрелка влево 26"/>
          <p:cNvSpPr/>
          <p:nvPr/>
        </p:nvSpPr>
        <p:spPr>
          <a:xfrm rot="19787489">
            <a:off x="7590863" y="4315592"/>
            <a:ext cx="978408"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5830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p:bldP spid="13" grpId="0"/>
      <p:bldP spid="2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366713"/>
            <a:ext cx="8201025" cy="612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4359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566"/>
          <a:stretch/>
        </p:blipFill>
        <p:spPr bwMode="auto">
          <a:xfrm>
            <a:off x="80653" y="0"/>
            <a:ext cx="7086600" cy="61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364088" y="4808184"/>
            <a:ext cx="3960440" cy="276999"/>
          </a:xfrm>
          <a:prstGeom prst="rect">
            <a:avLst/>
          </a:prstGeom>
        </p:spPr>
        <p:txBody>
          <a:bodyPr wrap="square">
            <a:spAutoFit/>
          </a:bodyPr>
          <a:lstStyle/>
          <a:p>
            <a:r>
              <a:rPr lang="en-US" sz="1200" dirty="0"/>
              <a:t>PHYSICAL REVIEW D 100, 013001 (2019)</a:t>
            </a:r>
            <a:endParaRPr lang="ru-RU" sz="1200" dirty="0"/>
          </a:p>
        </p:txBody>
      </p:sp>
      <p:sp>
        <p:nvSpPr>
          <p:cNvPr id="3" name="Прямоугольник 2"/>
          <p:cNvSpPr/>
          <p:nvPr/>
        </p:nvSpPr>
        <p:spPr>
          <a:xfrm>
            <a:off x="4881253" y="4287659"/>
            <a:ext cx="4572000" cy="523220"/>
          </a:xfrm>
          <a:prstGeom prst="rect">
            <a:avLst/>
          </a:prstGeom>
        </p:spPr>
        <p:txBody>
          <a:bodyPr>
            <a:spAutoFit/>
          </a:bodyPr>
          <a:lstStyle/>
          <a:p>
            <a:r>
              <a:rPr lang="en-US" sz="1400" dirty="0" err="1"/>
              <a:t>Chien</a:t>
            </a:r>
            <a:r>
              <a:rPr lang="en-US" sz="1400" dirty="0"/>
              <a:t>-Yeah Seng</a:t>
            </a:r>
            <a:r>
              <a:rPr lang="en-US" sz="1400" dirty="0" smtClean="0"/>
              <a:t>, Mikhail </a:t>
            </a:r>
            <a:r>
              <a:rPr lang="en-US" sz="1400" dirty="0" err="1"/>
              <a:t>Gorchtein</a:t>
            </a:r>
            <a:r>
              <a:rPr lang="en-US" sz="1400" dirty="0" smtClean="0"/>
              <a:t>, and </a:t>
            </a:r>
            <a:r>
              <a:rPr lang="en-US" sz="1400" dirty="0"/>
              <a:t>Michael J. </a:t>
            </a:r>
            <a:r>
              <a:rPr lang="en-US" sz="1400" dirty="0" smtClean="0"/>
              <a:t>Ramsey-</a:t>
            </a:r>
            <a:r>
              <a:rPr lang="en-US" sz="1400" dirty="0" err="1" smtClean="0"/>
              <a:t>Musolf</a:t>
            </a:r>
            <a:endParaRPr lang="ru-RU" sz="1400" dirty="0"/>
          </a:p>
        </p:txBody>
      </p:sp>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556792"/>
            <a:ext cx="459880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9716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337721"/>
            <a:ext cx="8748464" cy="2031325"/>
          </a:xfrm>
          <a:prstGeom prst="rect">
            <a:avLst/>
          </a:prstGeom>
        </p:spPr>
        <p:txBody>
          <a:bodyPr wrap="square">
            <a:spAutoFit/>
          </a:bodyPr>
          <a:lstStyle/>
          <a:p>
            <a:r>
              <a:rPr lang="en-GB" dirty="0" err="1" smtClean="0"/>
              <a:t>Superallowed</a:t>
            </a:r>
            <a:r>
              <a:rPr lang="en-GB" dirty="0" smtClean="0"/>
              <a:t> </a:t>
            </a:r>
            <a:r>
              <a:rPr lang="en-GB" dirty="0"/>
              <a:t>0+→ 0 + β decay between T = 1 </a:t>
            </a:r>
            <a:r>
              <a:rPr lang="en-GB" dirty="0" err="1"/>
              <a:t>analog</a:t>
            </a:r>
            <a:r>
              <a:rPr lang="en-GB" dirty="0"/>
              <a:t> states depends uniquely on the vector part of the weak interaction and, according to the conserved vector current (CVC) hypothesis, its experimental </a:t>
            </a:r>
            <a:r>
              <a:rPr lang="en-GB" dirty="0" err="1" smtClean="0"/>
              <a:t>ft</a:t>
            </a:r>
            <a:r>
              <a:rPr lang="en-GB" dirty="0" smtClean="0"/>
              <a:t> </a:t>
            </a:r>
            <a:r>
              <a:rPr lang="en-GB" dirty="0"/>
              <a:t>value should be directly related to the vector coupling constant, a fundamental constant which is the same for all such transitions. In practice, the expression for </a:t>
            </a:r>
            <a:r>
              <a:rPr lang="en-GB" dirty="0" err="1" smtClean="0"/>
              <a:t>ft</a:t>
            </a:r>
            <a:r>
              <a:rPr lang="en-GB" dirty="0" smtClean="0"/>
              <a:t> </a:t>
            </a:r>
            <a:r>
              <a:rPr lang="en-GB" dirty="0"/>
              <a:t>includes several small (∼1%) correction terms. It is convenient to combine some of these terms with the </a:t>
            </a:r>
            <a:r>
              <a:rPr lang="en-GB" dirty="0" err="1" smtClean="0"/>
              <a:t>ft</a:t>
            </a:r>
            <a:r>
              <a:rPr lang="en-GB" dirty="0" smtClean="0"/>
              <a:t> </a:t>
            </a:r>
            <a:r>
              <a:rPr lang="en-GB" dirty="0"/>
              <a:t>value and define a “corrected</a:t>
            </a:r>
            <a:r>
              <a:rPr lang="en-GB" dirty="0" smtClean="0"/>
              <a:t>”         value.</a:t>
            </a:r>
            <a:endParaRPr lang="ru-RU"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650" y="2387749"/>
            <a:ext cx="51720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303" y="2011858"/>
            <a:ext cx="419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135263"/>
            <a:ext cx="50577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2751" y="3106688"/>
            <a:ext cx="16573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32531" y="3717032"/>
            <a:ext cx="8856984" cy="2862322"/>
          </a:xfrm>
          <a:prstGeom prst="rect">
            <a:avLst/>
          </a:prstGeom>
        </p:spPr>
        <p:txBody>
          <a:bodyPr wrap="square">
            <a:spAutoFit/>
          </a:bodyPr>
          <a:lstStyle/>
          <a:p>
            <a:r>
              <a:rPr lang="en-GB" dirty="0"/>
              <a:t>G</a:t>
            </a:r>
            <a:r>
              <a:rPr lang="en-GB" baseline="-25000" dirty="0"/>
              <a:t>V</a:t>
            </a:r>
            <a:r>
              <a:rPr lang="en-GB" dirty="0"/>
              <a:t> is the vector coupling </a:t>
            </a:r>
            <a:r>
              <a:rPr lang="en-GB" dirty="0" smtClean="0"/>
              <a:t>constant for </a:t>
            </a:r>
            <a:r>
              <a:rPr lang="en-GB" dirty="0"/>
              <a:t>semi-</a:t>
            </a:r>
            <a:r>
              <a:rPr lang="en-GB" dirty="0" err="1"/>
              <a:t>leptonic</a:t>
            </a:r>
            <a:r>
              <a:rPr lang="en-GB" dirty="0"/>
              <a:t> weak interactions, </a:t>
            </a:r>
            <a:r>
              <a:rPr lang="en-GB" dirty="0" smtClean="0"/>
              <a:t>   is </a:t>
            </a:r>
            <a:r>
              <a:rPr lang="en-GB" dirty="0"/>
              <a:t>the </a:t>
            </a:r>
            <a:r>
              <a:rPr lang="en-GB" dirty="0" smtClean="0"/>
              <a:t>isospin symmetry-breaking </a:t>
            </a:r>
            <a:r>
              <a:rPr lang="en-GB" dirty="0"/>
              <a:t>correction and </a:t>
            </a:r>
            <a:r>
              <a:rPr lang="en-GB" dirty="0" smtClean="0"/>
              <a:t>     is </a:t>
            </a:r>
            <a:r>
              <a:rPr lang="en-GB" dirty="0"/>
              <a:t>the </a:t>
            </a:r>
            <a:r>
              <a:rPr lang="en-GB" dirty="0" smtClean="0"/>
              <a:t>transition independent </a:t>
            </a:r>
            <a:r>
              <a:rPr lang="en-GB" dirty="0"/>
              <a:t>part of the radiative correction. The </a:t>
            </a:r>
            <a:r>
              <a:rPr lang="en-GB" dirty="0" smtClean="0"/>
              <a:t>terms </a:t>
            </a:r>
            <a:r>
              <a:rPr lang="en-US" dirty="0"/>
              <a:t> </a:t>
            </a:r>
            <a:r>
              <a:rPr lang="en-US" dirty="0" smtClean="0"/>
              <a:t>            </a:t>
            </a:r>
            <a:r>
              <a:rPr lang="en-GB" dirty="0" smtClean="0"/>
              <a:t>         comprise </a:t>
            </a:r>
            <a:r>
              <a:rPr lang="en-GB" dirty="0"/>
              <a:t>the transition-dependent part of </a:t>
            </a:r>
            <a:r>
              <a:rPr lang="en-GB" dirty="0" smtClean="0"/>
              <a:t>the radiative </a:t>
            </a:r>
            <a:r>
              <a:rPr lang="en-GB" dirty="0"/>
              <a:t>correction, the former being a function only </a:t>
            </a:r>
            <a:r>
              <a:rPr lang="en-GB" dirty="0" smtClean="0"/>
              <a:t>of the </a:t>
            </a:r>
            <a:r>
              <a:rPr lang="en-GB" dirty="0"/>
              <a:t>electron’s energy and the Z of the daughter nucleus</a:t>
            </a:r>
            <a:r>
              <a:rPr lang="en-GB" dirty="0" smtClean="0"/>
              <a:t>, while </a:t>
            </a:r>
            <a:r>
              <a:rPr lang="en-GB" dirty="0"/>
              <a:t>the latter, like </a:t>
            </a:r>
            <a:r>
              <a:rPr lang="en-GB" dirty="0" smtClean="0"/>
              <a:t>       depends </a:t>
            </a:r>
            <a:r>
              <a:rPr lang="en-GB" dirty="0"/>
              <a:t>in its evaluation on </a:t>
            </a:r>
            <a:r>
              <a:rPr lang="en-GB" dirty="0" smtClean="0"/>
              <a:t>the details </a:t>
            </a:r>
            <a:r>
              <a:rPr lang="en-GB" dirty="0"/>
              <a:t>of nuclear structure. From this equation, it </a:t>
            </a:r>
            <a:r>
              <a:rPr lang="en-GB" dirty="0" smtClean="0"/>
              <a:t>can be </a:t>
            </a:r>
            <a:r>
              <a:rPr lang="en-GB" dirty="0"/>
              <a:t>seen that each measured transition establishes an </a:t>
            </a:r>
            <a:r>
              <a:rPr lang="en-GB" dirty="0" smtClean="0"/>
              <a:t>individual </a:t>
            </a:r>
            <a:r>
              <a:rPr lang="en-GB" dirty="0"/>
              <a:t>value for G</a:t>
            </a:r>
            <a:r>
              <a:rPr lang="en-GB" baseline="-25000" dirty="0"/>
              <a:t>V</a:t>
            </a:r>
            <a:r>
              <a:rPr lang="en-GB" dirty="0"/>
              <a:t> and, if the CVC assertion is </a:t>
            </a:r>
            <a:r>
              <a:rPr lang="en-GB" dirty="0" smtClean="0"/>
              <a:t>correct that </a:t>
            </a:r>
            <a:r>
              <a:rPr lang="en-GB" dirty="0"/>
              <a:t>G</a:t>
            </a:r>
            <a:r>
              <a:rPr lang="en-GB" baseline="-25000" dirty="0"/>
              <a:t>V</a:t>
            </a:r>
            <a:r>
              <a:rPr lang="en-GB" dirty="0"/>
              <a:t> is not renormalized in the nuclear medium, </a:t>
            </a:r>
            <a:r>
              <a:rPr lang="en-GB" dirty="0" smtClean="0"/>
              <a:t>all such </a:t>
            </a:r>
            <a:r>
              <a:rPr lang="en-GB" dirty="0"/>
              <a:t>values – and all the </a:t>
            </a:r>
            <a:r>
              <a:rPr lang="en-GB" dirty="0" smtClean="0"/>
              <a:t>values </a:t>
            </a:r>
            <a:r>
              <a:rPr lang="en-GB" dirty="0"/>
              <a:t>themselves – </a:t>
            </a:r>
            <a:r>
              <a:rPr lang="en-GB" dirty="0" smtClean="0"/>
              <a:t>should be </a:t>
            </a:r>
            <a:r>
              <a:rPr lang="en-GB" dirty="0"/>
              <a:t>identical within uncertainties, regardless of the </a:t>
            </a:r>
            <a:r>
              <a:rPr lang="en-GB" dirty="0" smtClean="0"/>
              <a:t>specific </a:t>
            </a:r>
            <a:r>
              <a:rPr lang="en-GB" dirty="0"/>
              <a:t>nuclei involved.</a:t>
            </a:r>
            <a:endParaRPr lang="ru-RU" dirty="0"/>
          </a:p>
        </p:txBody>
      </p:sp>
      <p:pic>
        <p:nvPicPr>
          <p:cNvPr id="286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4258" y="3789040"/>
            <a:ext cx="3619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2686" y="4043561"/>
            <a:ext cx="3619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9798" y="4367411"/>
            <a:ext cx="12096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080" y="4843393"/>
            <a:ext cx="45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16416" y="5661247"/>
            <a:ext cx="3810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3833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15425"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7192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579296" cy="648072"/>
          </a:xfrm>
        </p:spPr>
        <p:txBody>
          <a:bodyPr/>
          <a:lstStyle/>
          <a:p>
            <a:r>
              <a:rPr lang="en-US" sz="2800" dirty="0">
                <a:latin typeface="SFBX1200"/>
              </a:rPr>
              <a:t>The Neutron Lifetime and Axial Coupling Connection</a:t>
            </a:r>
            <a:endParaRPr lang="ru-RU" sz="2800" dirty="0"/>
          </a:p>
        </p:txBody>
      </p:sp>
      <p:sp>
        <p:nvSpPr>
          <p:cNvPr id="3" name="Объект 2"/>
          <p:cNvSpPr>
            <a:spLocks noGrp="1"/>
          </p:cNvSpPr>
          <p:nvPr>
            <p:ph idx="1"/>
          </p:nvPr>
        </p:nvSpPr>
        <p:spPr>
          <a:xfrm>
            <a:off x="179512" y="897209"/>
            <a:ext cx="8784976" cy="5904656"/>
          </a:xfrm>
        </p:spPr>
        <p:txBody>
          <a:bodyPr>
            <a:normAutofit/>
          </a:bodyPr>
          <a:lstStyle/>
          <a:p>
            <a:r>
              <a:rPr lang="en-US" sz="1600" b="1" dirty="0">
                <a:latin typeface="Times New Roman" panose="02020603050405020304" pitchFamily="18" charset="0"/>
                <a:cs typeface="Times New Roman" panose="02020603050405020304" pitchFamily="18" charset="0"/>
              </a:rPr>
              <a:t>In the SM, the inverse lifetime equation relating </a:t>
            </a:r>
            <a:r>
              <a:rPr lang="en-US" sz="1600" b="1" dirty="0" smtClean="0">
                <a:latin typeface="Times New Roman" panose="02020603050405020304" pitchFamily="18" charset="0"/>
                <a:cs typeface="Times New Roman" panose="02020603050405020304" pitchFamily="18" charset="0"/>
                <a:sym typeface="Mathematica1"/>
              </a:rPr>
              <a:t></a:t>
            </a:r>
            <a:r>
              <a:rPr lang="en-US" sz="1600" b="1" baseline="-25000" dirty="0" smtClean="0">
                <a:latin typeface="Times New Roman" panose="02020603050405020304" pitchFamily="18" charset="0"/>
                <a:cs typeface="Times New Roman" panose="02020603050405020304" pitchFamily="18" charset="0"/>
              </a:rPr>
              <a:t>n</a:t>
            </a:r>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and </a:t>
            </a:r>
            <a:r>
              <a:rPr lang="en-US" sz="1600" b="1" dirty="0" err="1" smtClean="0">
                <a:latin typeface="Times New Roman"/>
                <a:cs typeface="Times New Roman"/>
              </a:rPr>
              <a:t>ɡ</a:t>
            </a:r>
            <a:r>
              <a:rPr lang="en-US" sz="1600" b="1" baseline="-25000" dirty="0" err="1" smtClean="0">
                <a:latin typeface="Times New Roman" panose="02020603050405020304" pitchFamily="18" charset="0"/>
                <a:cs typeface="Times New Roman" panose="02020603050405020304" pitchFamily="18" charset="0"/>
              </a:rPr>
              <a:t>A</a:t>
            </a:r>
            <a:endParaRPr lang="en-US" sz="1600" b="1" baseline="-25000" dirty="0" smtClean="0">
              <a:latin typeface="Times New Roman" panose="02020603050405020304" pitchFamily="18" charset="0"/>
              <a:cs typeface="Times New Roman" panose="02020603050405020304" pitchFamily="18" charset="0"/>
            </a:endParaRPr>
          </a:p>
          <a:p>
            <a:endParaRPr lang="en-US" baseline="-25000" dirty="0" smtClean="0">
              <a:latin typeface="Times New Roman" panose="02020603050405020304" pitchFamily="18" charset="0"/>
              <a:cs typeface="Times New Roman" panose="02020603050405020304" pitchFamily="18" charset="0"/>
            </a:endParaRPr>
          </a:p>
          <a:p>
            <a:endParaRPr lang="en-US" baseline="-25000" dirty="0">
              <a:latin typeface="Times New Roman" panose="02020603050405020304" pitchFamily="18" charset="0"/>
              <a:cs typeface="Times New Roman" panose="02020603050405020304" pitchFamily="18" charset="0"/>
            </a:endParaRPr>
          </a:p>
          <a:p>
            <a:endParaRPr lang="en-US" b="1" baseline="-25000" dirty="0" smtClean="0">
              <a:latin typeface="Times New Roman" panose="02020603050405020304" pitchFamily="18" charset="0"/>
              <a:cs typeface="Times New Roman" panose="02020603050405020304" pitchFamily="18" charset="0"/>
            </a:endParaRPr>
          </a:p>
          <a:p>
            <a:r>
              <a:rPr lang="en-US" b="1" baseline="-25000" dirty="0">
                <a:latin typeface="Times New Roman" panose="02020603050405020304" pitchFamily="18" charset="0"/>
                <a:cs typeface="Times New Roman" panose="02020603050405020304" pitchFamily="18" charset="0"/>
              </a:rPr>
              <a:t>RC represents electroweak radiative corrections +0.03886(38)</a:t>
            </a:r>
          </a:p>
          <a:p>
            <a:r>
              <a:rPr lang="en-US" b="1" i="1" baseline="-25000" dirty="0">
                <a:latin typeface="Times New Roman" panose="02020603050405020304" pitchFamily="18" charset="0"/>
                <a:cs typeface="Times New Roman" panose="02020603050405020304" pitchFamily="18" charset="0"/>
              </a:rPr>
              <a:t>f</a:t>
            </a:r>
            <a:r>
              <a:rPr lang="en-US" b="1" baseline="-25000" dirty="0">
                <a:latin typeface="Times New Roman" panose="02020603050405020304" pitchFamily="18" charset="0"/>
                <a:cs typeface="Times New Roman" panose="02020603050405020304" pitchFamily="18" charset="0"/>
              </a:rPr>
              <a:t> </a:t>
            </a:r>
            <a:r>
              <a:rPr lang="en-US" b="1" baseline="-25000" dirty="0" smtClean="0">
                <a:latin typeface="Times New Roman" panose="02020603050405020304" pitchFamily="18" charset="0"/>
                <a:cs typeface="Times New Roman" panose="02020603050405020304" pitchFamily="18" charset="0"/>
              </a:rPr>
              <a:t> is </a:t>
            </a:r>
            <a:r>
              <a:rPr lang="en-US" b="1" baseline="-25000" dirty="0">
                <a:latin typeface="Times New Roman" panose="02020603050405020304" pitchFamily="18" charset="0"/>
                <a:cs typeface="Times New Roman" panose="02020603050405020304" pitchFamily="18" charset="0"/>
              </a:rPr>
              <a:t>a phase space factor </a:t>
            </a:r>
            <a:r>
              <a:rPr lang="en-US" b="1" i="1" baseline="-25000" dirty="0">
                <a:solidFill>
                  <a:prstClr val="black">
                    <a:lumMod val="50000"/>
                    <a:lumOff val="50000"/>
                  </a:prstClr>
                </a:solidFill>
                <a:latin typeface="Times New Roman" panose="02020603050405020304" pitchFamily="18" charset="0"/>
                <a:cs typeface="Times New Roman" panose="02020603050405020304" pitchFamily="18" charset="0"/>
              </a:rPr>
              <a:t>f </a:t>
            </a:r>
            <a:r>
              <a:rPr lang="en-US" b="1" baseline="-25000" dirty="0" smtClean="0">
                <a:latin typeface="Times New Roman" panose="02020603050405020304" pitchFamily="18" charset="0"/>
                <a:cs typeface="Times New Roman" panose="02020603050405020304" pitchFamily="18" charset="0"/>
              </a:rPr>
              <a:t>= </a:t>
            </a:r>
            <a:r>
              <a:rPr lang="en-US" b="1" baseline="-25000" dirty="0">
                <a:latin typeface="Times New Roman" panose="02020603050405020304" pitchFamily="18" charset="0"/>
                <a:cs typeface="Times New Roman" panose="02020603050405020304" pitchFamily="18" charset="0"/>
              </a:rPr>
              <a:t>1.6887(1</a:t>
            </a:r>
            <a:r>
              <a:rPr lang="en-US" b="1" baseline="-25000" dirty="0" smtClean="0">
                <a:latin typeface="Times New Roman" panose="02020603050405020304" pitchFamily="18" charset="0"/>
                <a:cs typeface="Times New Roman" panose="02020603050405020304" pitchFamily="18" charset="0"/>
              </a:rPr>
              <a:t>)</a:t>
            </a:r>
          </a:p>
          <a:p>
            <a:pPr lvl="0"/>
            <a:r>
              <a:rPr lang="en-US" b="1" baseline="-25000" dirty="0" smtClean="0">
                <a:latin typeface="Times New Roman" panose="02020603050405020304" pitchFamily="18" charset="0"/>
                <a:cs typeface="Times New Roman" panose="02020603050405020304" pitchFamily="18" charset="0"/>
              </a:rPr>
              <a:t>From these input parameters </a:t>
            </a:r>
          </a:p>
          <a:p>
            <a:pPr lvl="0"/>
            <a:endParaRPr lang="en-US" b="1" baseline="-25000" dirty="0">
              <a:latin typeface="Times New Roman" panose="02020603050405020304" pitchFamily="18" charset="0"/>
              <a:cs typeface="Times New Roman" panose="02020603050405020304" pitchFamily="18" charset="0"/>
            </a:endParaRPr>
          </a:p>
          <a:p>
            <a:pPr lvl="0"/>
            <a:r>
              <a:rPr lang="en-US" b="1" baseline="-25000" dirty="0" smtClean="0">
                <a:solidFill>
                  <a:srgbClr val="FF0000"/>
                </a:solidFill>
                <a:latin typeface="Times New Roman" panose="02020603050405020304" pitchFamily="18" charset="0"/>
                <a:cs typeface="Times New Roman" panose="02020603050405020304" pitchFamily="18" charset="0"/>
              </a:rPr>
              <a:t>This </a:t>
            </a:r>
            <a:r>
              <a:rPr lang="en-US" b="1" baseline="-25000" dirty="0">
                <a:solidFill>
                  <a:srgbClr val="FF0000"/>
                </a:solidFill>
                <a:latin typeface="Times New Roman" panose="02020603050405020304" pitchFamily="18" charset="0"/>
                <a:cs typeface="Times New Roman" panose="02020603050405020304" pitchFamily="18" charset="0"/>
              </a:rPr>
              <a:t>formula </a:t>
            </a:r>
            <a:r>
              <a:rPr lang="en-US" b="1" baseline="-25000" dirty="0" smtClean="0">
                <a:solidFill>
                  <a:srgbClr val="FF0000"/>
                </a:solidFill>
                <a:latin typeface="Times New Roman" panose="02020603050405020304" pitchFamily="18" charset="0"/>
                <a:cs typeface="Times New Roman" panose="02020603050405020304" pitchFamily="18" charset="0"/>
              </a:rPr>
              <a:t>permits to find </a:t>
            </a:r>
            <a:r>
              <a:rPr lang="en-US" sz="1800" b="1" dirty="0" err="1" smtClean="0">
                <a:solidFill>
                  <a:srgbClr val="FF0000"/>
                </a:solidFill>
                <a:latin typeface="Times New Roman" panose="02020603050405020304" pitchFamily="18" charset="0"/>
                <a:cs typeface="Times New Roman" panose="02020603050405020304" pitchFamily="18" charset="0"/>
              </a:rPr>
              <a:t>V</a:t>
            </a:r>
            <a:r>
              <a:rPr lang="en-US" sz="1800" b="1" baseline="-25000" dirty="0" err="1" smtClean="0">
                <a:solidFill>
                  <a:srgbClr val="FF0000"/>
                </a:solidFill>
                <a:latin typeface="Times New Roman" panose="02020603050405020304" pitchFamily="18" charset="0"/>
                <a:cs typeface="Times New Roman" panose="02020603050405020304" pitchFamily="18" charset="0"/>
              </a:rPr>
              <a:t>ud</a:t>
            </a:r>
            <a:r>
              <a:rPr lang="en-US" b="1" baseline="-25000" dirty="0">
                <a:solidFill>
                  <a:srgbClr val="FF0000"/>
                </a:solidFill>
                <a:latin typeface="Times New Roman" panose="02020603050405020304" pitchFamily="18" charset="0"/>
                <a:cs typeface="Times New Roman" panose="02020603050405020304" pitchFamily="18" charset="0"/>
              </a:rPr>
              <a:t>, </a:t>
            </a:r>
            <a:r>
              <a:rPr lang="en-US" b="1" baseline="-25000" dirty="0" smtClean="0">
                <a:solidFill>
                  <a:srgbClr val="FF0000"/>
                </a:solidFill>
                <a:latin typeface="Times New Roman" panose="02020603050405020304" pitchFamily="18" charset="0"/>
                <a:cs typeface="Times New Roman" panose="02020603050405020304" pitchFamily="18" charset="0"/>
              </a:rPr>
              <a:t>from </a:t>
            </a:r>
            <a:r>
              <a:rPr lang="en-US" b="1" baseline="-25000" dirty="0">
                <a:solidFill>
                  <a:srgbClr val="FF0000"/>
                </a:solidFill>
                <a:latin typeface="Times New Roman" panose="02020603050405020304" pitchFamily="18" charset="0"/>
                <a:cs typeface="Times New Roman" panose="02020603050405020304" pitchFamily="18" charset="0"/>
              </a:rPr>
              <a:t>independent </a:t>
            </a:r>
            <a:r>
              <a:rPr lang="en-US" b="1" baseline="-25000" dirty="0" smtClean="0">
                <a:solidFill>
                  <a:srgbClr val="FF0000"/>
                </a:solidFill>
                <a:latin typeface="Times New Roman" panose="02020603050405020304" pitchFamily="18" charset="0"/>
                <a:cs typeface="Times New Roman" panose="02020603050405020304" pitchFamily="18" charset="0"/>
              </a:rPr>
              <a:t>experimental </a:t>
            </a:r>
            <a:r>
              <a:rPr lang="en-US" b="1" baseline="-25000" dirty="0">
                <a:solidFill>
                  <a:srgbClr val="FF0000"/>
                </a:solidFill>
                <a:latin typeface="Times New Roman" panose="02020603050405020304" pitchFamily="18" charset="0"/>
                <a:cs typeface="Times New Roman" panose="02020603050405020304" pitchFamily="18" charset="0"/>
              </a:rPr>
              <a:t>measurements of </a:t>
            </a:r>
            <a:r>
              <a:rPr lang="en-US" sz="1800" b="1" dirty="0">
                <a:solidFill>
                  <a:srgbClr val="FF0000"/>
                </a:solidFill>
                <a:latin typeface="Times New Roman" panose="02020603050405020304" pitchFamily="18" charset="0"/>
                <a:cs typeface="Times New Roman" panose="02020603050405020304" pitchFamily="18" charset="0"/>
                <a:sym typeface="Mathematica1"/>
              </a:rPr>
              <a:t></a:t>
            </a:r>
            <a:r>
              <a:rPr lang="en-US" sz="1800" b="1" baseline="-25000" dirty="0">
                <a:solidFill>
                  <a:srgbClr val="FF0000"/>
                </a:solidFill>
                <a:latin typeface="Times New Roman" panose="02020603050405020304" pitchFamily="18" charset="0"/>
                <a:cs typeface="Times New Roman" panose="02020603050405020304" pitchFamily="18" charset="0"/>
              </a:rPr>
              <a:t>n</a:t>
            </a:r>
            <a:r>
              <a:rPr lang="en-US" sz="1800" b="1" dirty="0">
                <a:solidFill>
                  <a:srgbClr val="FF0000"/>
                </a:solidFill>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and </a:t>
            </a:r>
            <a:r>
              <a:rPr lang="en-US" sz="1600" b="1" dirty="0" err="1" smtClean="0">
                <a:solidFill>
                  <a:srgbClr val="FF0000"/>
                </a:solidFill>
                <a:latin typeface="Times New Roman"/>
                <a:cs typeface="Times New Roman"/>
              </a:rPr>
              <a:t>ɡ</a:t>
            </a:r>
            <a:r>
              <a:rPr lang="en-US" sz="1600" b="1" baseline="-25000" dirty="0" err="1" smtClean="0">
                <a:solidFill>
                  <a:srgbClr val="FF0000"/>
                </a:solidFill>
                <a:latin typeface="Times New Roman" panose="02020603050405020304" pitchFamily="18" charset="0"/>
                <a:cs typeface="Times New Roman" panose="02020603050405020304" pitchFamily="18" charset="0"/>
              </a:rPr>
              <a:t>A</a:t>
            </a:r>
            <a:r>
              <a:rPr lang="en-US" sz="1600" b="1" baseline="-25000" dirty="0" smtClean="0">
                <a:solidFill>
                  <a:srgbClr val="FF0000"/>
                </a:solidFill>
                <a:latin typeface="Times New Roman" panose="02020603050405020304" pitchFamily="18" charset="0"/>
                <a:cs typeface="Times New Roman" panose="02020603050405020304" pitchFamily="18" charset="0"/>
              </a:rPr>
              <a:t>.</a:t>
            </a:r>
            <a:r>
              <a:rPr lang="en-US" b="1" baseline="-25000" dirty="0" smtClean="0">
                <a:solidFill>
                  <a:srgbClr val="FF0000"/>
                </a:solidFill>
                <a:latin typeface="Times New Roman" panose="02020603050405020304" pitchFamily="18" charset="0"/>
                <a:cs typeface="Times New Roman" panose="02020603050405020304" pitchFamily="18" charset="0"/>
              </a:rPr>
              <a:t> Main aim</a:t>
            </a:r>
            <a:r>
              <a:rPr lang="en-US" b="1" dirty="0" smtClean="0">
                <a:solidFill>
                  <a:srgbClr val="FF0000"/>
                </a:solidFill>
                <a:latin typeface="Times New Roman" panose="02020603050405020304" pitchFamily="18" charset="0"/>
                <a:cs typeface="Times New Roman" panose="02020603050405020304" pitchFamily="18" charset="0"/>
              </a:rPr>
              <a:t> </a:t>
            </a:r>
            <a:r>
              <a:rPr lang="en-US" b="1" baseline="-25000" dirty="0" smtClean="0">
                <a:solidFill>
                  <a:srgbClr val="FF0000"/>
                </a:solidFill>
                <a:latin typeface="Times New Roman" panose="02020603050405020304" pitchFamily="18" charset="0"/>
                <a:cs typeface="Times New Roman" panose="02020603050405020304" pitchFamily="18" charset="0"/>
              </a:rPr>
              <a:t>to reach </a:t>
            </a:r>
            <a:r>
              <a:rPr lang="en-US" b="1" baseline="-25000" dirty="0">
                <a:solidFill>
                  <a:srgbClr val="FF0000"/>
                </a:solidFill>
                <a:latin typeface="Times New Roman" panose="02020603050405020304" pitchFamily="18" charset="0"/>
                <a:cs typeface="Times New Roman" panose="02020603050405020304" pitchFamily="18" charset="0"/>
              </a:rPr>
              <a:t>±0.01% </a:t>
            </a:r>
            <a:r>
              <a:rPr lang="en-US" b="1" baseline="-25000" dirty="0" smtClean="0">
                <a:solidFill>
                  <a:srgbClr val="FF0000"/>
                </a:solidFill>
                <a:latin typeface="Times New Roman" panose="02020603050405020304" pitchFamily="18" charset="0"/>
                <a:cs typeface="Times New Roman" panose="02020603050405020304" pitchFamily="18" charset="0"/>
              </a:rPr>
              <a:t>sensitivity</a:t>
            </a:r>
            <a:r>
              <a:rPr lang="en-US" b="1" dirty="0" smtClean="0">
                <a:solidFill>
                  <a:srgbClr val="FF0000"/>
                </a:solidFill>
                <a:latin typeface="Times New Roman" panose="02020603050405020304" pitchFamily="18" charset="0"/>
                <a:cs typeface="Times New Roman" panose="02020603050405020304" pitchFamily="18" charset="0"/>
              </a:rPr>
              <a:t> </a:t>
            </a:r>
            <a:r>
              <a:rPr lang="en-US" b="1" baseline="-25000" dirty="0" smtClean="0">
                <a:solidFill>
                  <a:srgbClr val="FF0000"/>
                </a:solidFill>
                <a:latin typeface="Times New Roman" panose="02020603050405020304" pitchFamily="18" charset="0"/>
                <a:cs typeface="Times New Roman" panose="02020603050405020304" pitchFamily="18" charset="0"/>
              </a:rPr>
              <a:t>for input </a:t>
            </a:r>
            <a:r>
              <a:rPr lang="en-US" b="1" baseline="-25000" dirty="0">
                <a:solidFill>
                  <a:srgbClr val="FF0000"/>
                </a:solidFill>
                <a:latin typeface="Times New Roman" panose="02020603050405020304" pitchFamily="18" charset="0"/>
                <a:cs typeface="Times New Roman" panose="02020603050405020304" pitchFamily="18" charset="0"/>
              </a:rPr>
              <a:t>parameters</a:t>
            </a:r>
            <a:r>
              <a:rPr lang="en-US" b="1" baseline="-25000" dirty="0" smtClean="0">
                <a:solidFill>
                  <a:srgbClr val="FF0000"/>
                </a:solidFill>
                <a:latin typeface="Times New Roman" panose="02020603050405020304" pitchFamily="18" charset="0"/>
                <a:cs typeface="Times New Roman" panose="02020603050405020304" pitchFamily="18" charset="0"/>
              </a:rPr>
              <a:t>.</a:t>
            </a:r>
          </a:p>
          <a:p>
            <a:pPr lvl="0"/>
            <a:endParaRPr lang="en-US" b="1" baseline="-25000" dirty="0">
              <a:solidFill>
                <a:srgbClr val="FF0000"/>
              </a:solidFill>
              <a:latin typeface="Times New Roman" panose="02020603050405020304" pitchFamily="18" charset="0"/>
              <a:cs typeface="Times New Roman" panose="02020603050405020304" pitchFamily="18" charset="0"/>
            </a:endParaRPr>
          </a:p>
          <a:p>
            <a:pPr lvl="0"/>
            <a:r>
              <a:rPr lang="en-US" b="1" baseline="-25000" dirty="0" smtClean="0">
                <a:latin typeface="Times New Roman" panose="02020603050405020304" pitchFamily="18" charset="0"/>
                <a:cs typeface="Times New Roman" panose="02020603050405020304" pitchFamily="18" charset="0"/>
              </a:rPr>
              <a:t>One can use this formula to correlate </a:t>
            </a:r>
            <a:r>
              <a:rPr lang="en-US" sz="1600" b="1" dirty="0" smtClean="0">
                <a:solidFill>
                  <a:prstClr val="black">
                    <a:lumMod val="50000"/>
                    <a:lumOff val="50000"/>
                  </a:prstClr>
                </a:solidFill>
                <a:latin typeface="Times New Roman" panose="02020603050405020304" pitchFamily="18" charset="0"/>
                <a:cs typeface="Times New Roman" panose="02020603050405020304" pitchFamily="18" charset="0"/>
                <a:sym typeface="Mathematica1"/>
              </a:rPr>
              <a:t> </a:t>
            </a:r>
            <a:r>
              <a:rPr lang="en-US" sz="1600" b="1" dirty="0">
                <a:solidFill>
                  <a:prstClr val="black">
                    <a:lumMod val="50000"/>
                    <a:lumOff val="50000"/>
                  </a:prstClr>
                </a:solidFill>
                <a:latin typeface="Times New Roman" panose="02020603050405020304" pitchFamily="18" charset="0"/>
                <a:cs typeface="Times New Roman" panose="02020603050405020304" pitchFamily="18" charset="0"/>
                <a:sym typeface="Mathematica1"/>
              </a:rPr>
              <a:t></a:t>
            </a:r>
            <a:r>
              <a:rPr lang="en-US" sz="1600" b="1" baseline="-25000" dirty="0">
                <a:solidFill>
                  <a:prstClr val="black">
                    <a:lumMod val="50000"/>
                    <a:lumOff val="50000"/>
                  </a:prstClr>
                </a:solidFill>
                <a:latin typeface="Times New Roman" panose="02020603050405020304" pitchFamily="18" charset="0"/>
                <a:cs typeface="Times New Roman" panose="02020603050405020304" pitchFamily="18" charset="0"/>
              </a:rPr>
              <a:t>n</a:t>
            </a:r>
            <a:r>
              <a:rPr lang="en-US" sz="1600" b="1" dirty="0">
                <a:solidFill>
                  <a:prstClr val="black">
                    <a:lumMod val="50000"/>
                    <a:lumOff val="50000"/>
                  </a:prstClr>
                </a:solidFill>
                <a:latin typeface="Times New Roman" panose="02020603050405020304" pitchFamily="18" charset="0"/>
                <a:cs typeface="Times New Roman" panose="02020603050405020304" pitchFamily="18" charset="0"/>
              </a:rPr>
              <a:t> and </a:t>
            </a:r>
            <a:r>
              <a:rPr lang="en-US" sz="1600" b="1" dirty="0" err="1">
                <a:solidFill>
                  <a:prstClr val="black">
                    <a:lumMod val="50000"/>
                    <a:lumOff val="50000"/>
                  </a:prstClr>
                </a:solidFill>
                <a:latin typeface="Times New Roman"/>
                <a:cs typeface="Times New Roman"/>
              </a:rPr>
              <a:t>ɡ</a:t>
            </a:r>
            <a:r>
              <a:rPr lang="en-US" sz="1600" b="1" baseline="-25000" dirty="0" err="1">
                <a:solidFill>
                  <a:prstClr val="black">
                    <a:lumMod val="50000"/>
                    <a:lumOff val="50000"/>
                  </a:prstClr>
                </a:solidFill>
                <a:latin typeface="Times New Roman" panose="02020603050405020304" pitchFamily="18" charset="0"/>
                <a:cs typeface="Times New Roman" panose="02020603050405020304" pitchFamily="18" charset="0"/>
              </a:rPr>
              <a:t>A</a:t>
            </a:r>
            <a:r>
              <a:rPr lang="en-US" sz="1600" b="1" baseline="-25000" dirty="0">
                <a:solidFill>
                  <a:prstClr val="black">
                    <a:lumMod val="50000"/>
                    <a:lumOff val="50000"/>
                  </a:prstClr>
                </a:solidFill>
                <a:latin typeface="Times New Roman" panose="02020603050405020304" pitchFamily="18" charset="0"/>
                <a:cs typeface="Times New Roman" panose="02020603050405020304" pitchFamily="18" charset="0"/>
              </a:rPr>
              <a:t> </a:t>
            </a:r>
            <a:r>
              <a:rPr lang="en-US" sz="1600" b="1" baseline="-25000" dirty="0" smtClean="0">
                <a:solidFill>
                  <a:prstClr val="black">
                    <a:lumMod val="50000"/>
                    <a:lumOff val="50000"/>
                  </a:prstClr>
                </a:solidFill>
                <a:latin typeface="Times New Roman" panose="02020603050405020304" pitchFamily="18" charset="0"/>
                <a:cs typeface="Times New Roman" panose="02020603050405020304" pitchFamily="18" charset="0"/>
              </a:rPr>
              <a:t> </a:t>
            </a:r>
            <a:r>
              <a:rPr lang="en-US" b="1" baseline="-25000" dirty="0" smtClean="0">
                <a:latin typeface="Times New Roman" panose="02020603050405020304" pitchFamily="18" charset="0"/>
                <a:cs typeface="Times New Roman" panose="02020603050405020304" pitchFamily="18" charset="0"/>
              </a:rPr>
              <a:t>instead of </a:t>
            </a:r>
            <a:r>
              <a:rPr lang="en-US" sz="1600" b="1" dirty="0" err="1" smtClean="0">
                <a:solidFill>
                  <a:prstClr val="black">
                    <a:lumMod val="50000"/>
                    <a:lumOff val="50000"/>
                  </a:prstClr>
                </a:solidFill>
                <a:latin typeface="Times New Roman" panose="02020603050405020304" pitchFamily="18" charset="0"/>
                <a:cs typeface="Times New Roman" panose="02020603050405020304" pitchFamily="18" charset="0"/>
              </a:rPr>
              <a:t>V</a:t>
            </a:r>
            <a:r>
              <a:rPr lang="en-US" sz="1600" b="1" baseline="-25000" dirty="0" err="1" smtClean="0">
                <a:solidFill>
                  <a:prstClr val="black">
                    <a:lumMod val="50000"/>
                    <a:lumOff val="50000"/>
                  </a:prstClr>
                </a:solidFill>
                <a:latin typeface="Times New Roman" panose="02020603050405020304" pitchFamily="18" charset="0"/>
                <a:cs typeface="Times New Roman" panose="02020603050405020304" pitchFamily="18" charset="0"/>
              </a:rPr>
              <a:t>ud</a:t>
            </a:r>
            <a:r>
              <a:rPr lang="en-US" b="1" baseline="-25000" dirty="0" smtClean="0">
                <a:latin typeface="Times New Roman" panose="02020603050405020304" pitchFamily="18" charset="0"/>
                <a:cs typeface="Times New Roman" panose="02020603050405020304" pitchFamily="18" charset="0"/>
              </a:rPr>
              <a:t> measuring. To </a:t>
            </a:r>
            <a:r>
              <a:rPr lang="en-US" b="1" baseline="-25000" dirty="0">
                <a:latin typeface="Times New Roman" panose="02020603050405020304" pitchFamily="18" charset="0"/>
                <a:cs typeface="Times New Roman" panose="02020603050405020304" pitchFamily="18" charset="0"/>
              </a:rPr>
              <a:t>that end, we employ the </a:t>
            </a:r>
            <a:r>
              <a:rPr lang="en-US" b="1" baseline="-25000" dirty="0" smtClean="0">
                <a:latin typeface="Times New Roman" panose="02020603050405020304" pitchFamily="18" charset="0"/>
                <a:cs typeface="Times New Roman" panose="02020603050405020304" pitchFamily="18" charset="0"/>
              </a:rPr>
              <a:t>super-allowed </a:t>
            </a:r>
            <a:r>
              <a:rPr lang="en-US" b="1" baseline="-25000" dirty="0">
                <a:latin typeface="Times New Roman" panose="02020603050405020304" pitchFamily="18" charset="0"/>
                <a:cs typeface="Times New Roman" panose="02020603050405020304" pitchFamily="18" charset="0"/>
              </a:rPr>
              <a:t>0</a:t>
            </a:r>
            <a:r>
              <a:rPr lang="en-US" b="1" baseline="-25000" dirty="0" smtClean="0">
                <a:latin typeface="Times New Roman" panose="02020603050405020304" pitchFamily="18" charset="0"/>
                <a:cs typeface="Times New Roman" panose="02020603050405020304" pitchFamily="18" charset="0"/>
              </a:rPr>
              <a:t>+</a:t>
            </a:r>
            <a:r>
              <a:rPr lang="en-US" b="1" baseline="-25000" dirty="0" smtClean="0">
                <a:latin typeface="Times New Roman" panose="02020603050405020304" pitchFamily="18" charset="0"/>
                <a:cs typeface="Times New Roman" panose="02020603050405020304" pitchFamily="18" charset="0"/>
                <a:sym typeface="Mathematica1"/>
              </a:rPr>
              <a:t></a:t>
            </a:r>
            <a:r>
              <a:rPr lang="en-US" b="1" baseline="-25000" dirty="0" smtClean="0">
                <a:latin typeface="Times New Roman" panose="02020603050405020304" pitchFamily="18" charset="0"/>
                <a:cs typeface="Times New Roman" panose="02020603050405020304" pitchFamily="18" charset="0"/>
              </a:rPr>
              <a:t>0</a:t>
            </a:r>
            <a:r>
              <a:rPr lang="en-US" b="1" baseline="-25000" dirty="0">
                <a:latin typeface="Times New Roman" panose="02020603050405020304" pitchFamily="18" charset="0"/>
                <a:cs typeface="Times New Roman" panose="02020603050405020304" pitchFamily="18" charset="0"/>
              </a:rPr>
              <a:t>+ nuclear transitions current best </a:t>
            </a:r>
            <a:r>
              <a:rPr lang="en-US" b="1" baseline="-25000" dirty="0" smtClean="0">
                <a:latin typeface="Times New Roman" panose="02020603050405020304" pitchFamily="18" charset="0"/>
                <a:cs typeface="Times New Roman" panose="02020603050405020304" pitchFamily="18" charset="0"/>
              </a:rPr>
              <a:t>value from SM</a:t>
            </a:r>
          </a:p>
          <a:p>
            <a:pPr lvl="0"/>
            <a:r>
              <a:rPr lang="en-US" b="1" baseline="-25000" dirty="0" smtClean="0">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a:t>
            </a:r>
            <a:r>
              <a:rPr lang="en-US" b="1" baseline="-25000" dirty="0" err="1">
                <a:solidFill>
                  <a:srgbClr val="FF0000"/>
                </a:solidFill>
                <a:latin typeface="Times New Roman" panose="02020603050405020304" pitchFamily="18" charset="0"/>
                <a:cs typeface="Times New Roman" panose="02020603050405020304" pitchFamily="18" charset="0"/>
              </a:rPr>
              <a:t>ud</a:t>
            </a:r>
            <a:r>
              <a:rPr lang="en-US" b="1" baseline="-25000" dirty="0">
                <a:solidFill>
                  <a:srgbClr val="FF0000"/>
                </a:solidFill>
                <a:latin typeface="Times New Roman" panose="02020603050405020304" pitchFamily="18" charset="0"/>
                <a:cs typeface="Times New Roman" panose="02020603050405020304" pitchFamily="18" charset="0"/>
              </a:rPr>
              <a:t> = </a:t>
            </a:r>
            <a:r>
              <a:rPr lang="en-US" sz="1600" b="1" dirty="0">
                <a:solidFill>
                  <a:srgbClr val="FF0000"/>
                </a:solidFill>
                <a:latin typeface="Times New Roman" panose="02020603050405020304" pitchFamily="18" charset="0"/>
                <a:cs typeface="Times New Roman" panose="02020603050405020304" pitchFamily="18" charset="0"/>
              </a:rPr>
              <a:t>0.97420(10)</a:t>
            </a:r>
            <a:r>
              <a:rPr lang="en-US" b="1" baseline="-25000" dirty="0" err="1">
                <a:solidFill>
                  <a:srgbClr val="FF0000"/>
                </a:solidFill>
                <a:latin typeface="Times New Roman" panose="02020603050405020304" pitchFamily="18" charset="0"/>
                <a:cs typeface="Times New Roman" panose="02020603050405020304" pitchFamily="18" charset="0"/>
              </a:rPr>
              <a:t>nucl</a:t>
            </a:r>
            <a:r>
              <a:rPr lang="en-US" b="1" baseline="-25000" dirty="0">
                <a:solidFill>
                  <a:srgbClr val="FF0000"/>
                </a:solidFill>
                <a:latin typeface="Times New Roman" panose="02020603050405020304" pitchFamily="18" charset="0"/>
                <a:cs typeface="Times New Roman" panose="02020603050405020304" pitchFamily="18" charset="0"/>
              </a:rPr>
              <a:t> and </a:t>
            </a:r>
            <a:r>
              <a:rPr lang="en-US" b="1" baseline="-25000" dirty="0" err="1">
                <a:solidFill>
                  <a:srgbClr val="FF0000"/>
                </a:solidFill>
                <a:latin typeface="Times New Roman" panose="02020603050405020304" pitchFamily="18" charset="0"/>
                <a:cs typeface="Times New Roman" panose="02020603050405020304" pitchFamily="18" charset="0"/>
              </a:rPr>
              <a:t>exp</a:t>
            </a:r>
            <a:r>
              <a:rPr lang="en-US" sz="1600" b="1" dirty="0">
                <a:solidFill>
                  <a:srgbClr val="FF0000"/>
                </a:solidFill>
                <a:latin typeface="Times New Roman" panose="02020603050405020304" pitchFamily="18" charset="0"/>
                <a:cs typeface="Times New Roman" panose="02020603050405020304" pitchFamily="18" charset="0"/>
              </a:rPr>
              <a:t>(18)</a:t>
            </a:r>
            <a:r>
              <a:rPr lang="en-US" sz="1600" b="1" baseline="-25000" dirty="0">
                <a:solidFill>
                  <a:srgbClr val="FF0000"/>
                </a:solidFill>
                <a:latin typeface="Times New Roman" panose="02020603050405020304" pitchFamily="18" charset="0"/>
                <a:cs typeface="Times New Roman" panose="02020603050405020304" pitchFamily="18" charset="0"/>
              </a:rPr>
              <a:t>RC</a:t>
            </a:r>
            <a:r>
              <a:rPr lang="en-US" b="1" baseline="-25000" dirty="0">
                <a:solidFill>
                  <a:srgbClr val="FF0000"/>
                </a:solidFill>
                <a:latin typeface="Times New Roman" panose="02020603050405020304" pitchFamily="18" charset="0"/>
                <a:cs typeface="Times New Roman" panose="02020603050405020304" pitchFamily="18" charset="0"/>
              </a:rPr>
              <a:t> </a:t>
            </a:r>
            <a:r>
              <a:rPr lang="en-US" b="1" baseline="-25000" dirty="0" smtClean="0">
                <a:latin typeface="Times New Roman" panose="02020603050405020304" pitchFamily="18" charset="0"/>
                <a:cs typeface="Times New Roman" panose="02020603050405020304" pitchFamily="18" charset="0"/>
              </a:rPr>
              <a:t>where </a:t>
            </a:r>
            <a:r>
              <a:rPr lang="en-US" b="1" baseline="-25000" dirty="0">
                <a:latin typeface="Times New Roman" panose="02020603050405020304" pitchFamily="18" charset="0"/>
                <a:cs typeface="Times New Roman" panose="02020603050405020304" pitchFamily="18" charset="0"/>
              </a:rPr>
              <a:t>the errors </a:t>
            </a:r>
            <a:r>
              <a:rPr lang="en-US" b="1" baseline="-25000" dirty="0" smtClean="0">
                <a:latin typeface="Times New Roman" panose="02020603050405020304" pitchFamily="18" charset="0"/>
                <a:cs typeface="Times New Roman" panose="02020603050405020304" pitchFamily="18" charset="0"/>
              </a:rPr>
              <a:t>are due </a:t>
            </a:r>
            <a:r>
              <a:rPr lang="en-US" b="1" baseline="-25000" dirty="0">
                <a:latin typeface="Times New Roman" panose="02020603050405020304" pitchFamily="18" charset="0"/>
                <a:cs typeface="Times New Roman" panose="02020603050405020304" pitchFamily="18" charset="0"/>
              </a:rPr>
              <a:t>to nuclear and experimental uncertainties and electroweak radiative corrections (RC), respectively.</a:t>
            </a:r>
            <a:endParaRPr lang="ru-RU" b="1" baseline="-25000" dirty="0">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825" y="1196752"/>
            <a:ext cx="32575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068960"/>
            <a:ext cx="26574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5725219"/>
            <a:ext cx="22669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315244" y="6393877"/>
            <a:ext cx="6336704" cy="461665"/>
          </a:xfrm>
          <a:prstGeom prst="rect">
            <a:avLst/>
          </a:prstGeom>
        </p:spPr>
        <p:txBody>
          <a:bodyPr wrap="square">
            <a:spAutoFit/>
          </a:bodyPr>
          <a:lstStyle/>
          <a:p>
            <a:pPr algn="ctr"/>
            <a:r>
              <a:rPr lang="en-US" sz="1200" dirty="0"/>
              <a:t>A. </a:t>
            </a:r>
            <a:r>
              <a:rPr lang="en-US" sz="1200" dirty="0" err="1"/>
              <a:t>Czarnecki</a:t>
            </a:r>
            <a:r>
              <a:rPr lang="en-US" sz="1200" dirty="0"/>
              <a:t>, W. J. Marciano and A. </a:t>
            </a:r>
            <a:r>
              <a:rPr lang="en-US" sz="1200" dirty="0" err="1"/>
              <a:t>Sirlin</a:t>
            </a:r>
            <a:r>
              <a:rPr lang="en-US" sz="1200" dirty="0"/>
              <a:t>, Neutron lifetime and axial coupling connection, Phys. Rev. Lett. 120, 202002, 2018. 	</a:t>
            </a:r>
          </a:p>
        </p:txBody>
      </p:sp>
      <p:pic>
        <p:nvPicPr>
          <p:cNvPr id="153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892374"/>
            <a:ext cx="11239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1098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4733925" cy="3552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2987824" y="5229200"/>
            <a:ext cx="1139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ru-RU" sz="1400" b="1" dirty="0">
                <a:solidFill>
                  <a:prstClr val="black"/>
                </a:solidFill>
                <a:latin typeface="Arial" pitchFamily="34" charset="0"/>
                <a:sym typeface="Mathematica1" pitchFamily="2" charset="2"/>
              </a:rPr>
              <a:t></a:t>
            </a:r>
            <a:r>
              <a:rPr lang="en-US" sz="1400" b="1" dirty="0">
                <a:solidFill>
                  <a:prstClr val="black"/>
                </a:solidFill>
                <a:latin typeface="Arial" pitchFamily="34" charset="0"/>
                <a:sym typeface="Mathematica1" pitchFamily="2" charset="2"/>
              </a:rPr>
              <a:t>=87710 s</a:t>
            </a:r>
          </a:p>
        </p:txBody>
      </p:sp>
      <p:sp>
        <p:nvSpPr>
          <p:cNvPr id="5" name="Заголовок 4"/>
          <p:cNvSpPr>
            <a:spLocks noGrp="1"/>
          </p:cNvSpPr>
          <p:nvPr>
            <p:ph type="title"/>
          </p:nvPr>
        </p:nvSpPr>
        <p:spPr/>
        <p:txBody>
          <a:bodyPr>
            <a:normAutofit/>
          </a:bodyPr>
          <a:lstStyle/>
          <a:p>
            <a:r>
              <a:rPr lang="en-US" sz="3200" dirty="0" smtClean="0"/>
              <a:t>Trap Filling</a:t>
            </a:r>
            <a:endParaRPr lang="ru-RU" sz="3200" dirty="0"/>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204864"/>
            <a:ext cx="39814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07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хема пучкового эксперимента по измерению времени жизни нейтрона">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00808"/>
            <a:ext cx="8208912" cy="2952327"/>
          </a:xfrm>
          <a:prstGeom prst="rect">
            <a:avLst/>
          </a:prstGeom>
          <a:noFill/>
          <a:ln>
            <a:noFill/>
          </a:ln>
        </p:spPr>
      </p:pic>
      <p:sp>
        <p:nvSpPr>
          <p:cNvPr id="6" name="Заголовок 5"/>
          <p:cNvSpPr>
            <a:spLocks noGrp="1"/>
          </p:cNvSpPr>
          <p:nvPr>
            <p:ph type="title"/>
          </p:nvPr>
        </p:nvSpPr>
        <p:spPr>
          <a:xfrm>
            <a:off x="457200" y="199807"/>
            <a:ext cx="8229600" cy="1292662"/>
          </a:xfrm>
          <a:prstGeom prst="rect">
            <a:avLst/>
          </a:prstGeom>
        </p:spPr>
        <p:txBody>
          <a:bodyPr wrap="square">
            <a:spAutoFit/>
          </a:bodyPr>
          <a:lstStyle/>
          <a:p>
            <a:pPr>
              <a:lnSpc>
                <a:spcPct val="100000"/>
              </a:lnSpc>
            </a:pPr>
            <a:r>
              <a:rPr lang="en-US" sz="2400" b="1" dirty="0"/>
              <a:t>Improved Determination of the Neutron Lifetime </a:t>
            </a:r>
            <a:endParaRPr lang="en-US" sz="2400" b="1" dirty="0" smtClean="0"/>
          </a:p>
          <a:p>
            <a:pPr>
              <a:lnSpc>
                <a:spcPct val="100000"/>
              </a:lnSpc>
            </a:pPr>
            <a:r>
              <a:rPr lang="en-US" sz="1800" b="1" dirty="0" smtClean="0"/>
              <a:t>Phys. Rev. Lett. 111, 222501 – Published 27 November 2013 </a:t>
            </a:r>
          </a:p>
          <a:p>
            <a:pPr>
              <a:lnSpc>
                <a:spcPct val="100000"/>
              </a:lnSpc>
            </a:pPr>
            <a:r>
              <a:rPr lang="en-US" sz="1800" b="1" dirty="0" smtClean="0"/>
              <a:t>A</a:t>
            </a:r>
            <a:r>
              <a:rPr lang="en-US" sz="1800" b="1" dirty="0"/>
              <a:t>. T. Yue, M. S. Dewey, D. M. Gilliam, G. L. Greene, A. B. Laptev, J. S. </a:t>
            </a:r>
            <a:r>
              <a:rPr lang="en-US" sz="1800" b="1" dirty="0" err="1"/>
              <a:t>Nico</a:t>
            </a:r>
            <a:r>
              <a:rPr lang="en-US" sz="1800" b="1" dirty="0"/>
              <a:t>, W. M. Snow, and F. E. </a:t>
            </a:r>
            <a:r>
              <a:rPr lang="en-US" sz="1800" b="1" dirty="0" err="1"/>
              <a:t>Wietfeldt</a:t>
            </a:r>
            <a:r>
              <a:rPr lang="en-US" sz="1800" b="1" dirty="0"/>
              <a:t> </a:t>
            </a:r>
            <a:endParaRPr lang="ru-RU" sz="1800" b="1" dirty="0"/>
          </a:p>
        </p:txBody>
      </p:sp>
      <p:sp>
        <p:nvSpPr>
          <p:cNvPr id="7" name="Прямоугольник 6"/>
          <p:cNvSpPr/>
          <p:nvPr/>
        </p:nvSpPr>
        <p:spPr>
          <a:xfrm>
            <a:off x="3275856" y="5229200"/>
            <a:ext cx="3888432" cy="523220"/>
          </a:xfrm>
          <a:prstGeom prst="rect">
            <a:avLst/>
          </a:prstGeom>
        </p:spPr>
        <p:txBody>
          <a:bodyPr wrap="square">
            <a:spAutoFit/>
          </a:bodyPr>
          <a:lstStyle/>
          <a:p>
            <a:r>
              <a:rPr lang="el-GR" sz="2800" b="1" dirty="0" smtClean="0">
                <a:solidFill>
                  <a:srgbClr val="000000"/>
                </a:solidFill>
                <a:latin typeface="Times New Roman"/>
                <a:ea typeface="Times New Roman"/>
                <a:sym typeface="Mathematica1"/>
              </a:rPr>
              <a:t>τ</a:t>
            </a:r>
            <a:r>
              <a:rPr lang="en-US" sz="2800" b="1" dirty="0" smtClean="0">
                <a:solidFill>
                  <a:srgbClr val="000000"/>
                </a:solidFill>
                <a:latin typeface="Times New Roman"/>
                <a:ea typeface="Times New Roman"/>
                <a:sym typeface="Mathematica1"/>
              </a:rPr>
              <a:t> = </a:t>
            </a:r>
            <a:r>
              <a:rPr lang="ru-RU" sz="2800" b="1" dirty="0" smtClean="0">
                <a:solidFill>
                  <a:srgbClr val="000000"/>
                </a:solidFill>
                <a:latin typeface="Times New Roman"/>
                <a:ea typeface="Times New Roman"/>
              </a:rPr>
              <a:t>887,7</a:t>
            </a:r>
            <a:r>
              <a:rPr lang="ru-RU" sz="2800" b="1" dirty="0">
                <a:solidFill>
                  <a:srgbClr val="000000"/>
                </a:solidFill>
                <a:latin typeface="Times New Roman"/>
                <a:ea typeface="Times New Roman"/>
              </a:rPr>
              <a:t> ± 1,2 ± 1,9 с</a:t>
            </a:r>
            <a:endParaRPr lang="ru-RU" sz="2800" dirty="0"/>
          </a:p>
        </p:txBody>
      </p:sp>
    </p:spTree>
    <p:extLst>
      <p:ext uri="{BB962C8B-B14F-4D97-AF65-F5344CB8AC3E}">
        <p14:creationId xmlns:p14="http://schemas.microsoft.com/office/powerpoint/2010/main" val="492962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3230" t="11248" r="3298"/>
          <a:stretch/>
        </p:blipFill>
        <p:spPr bwMode="auto">
          <a:xfrm>
            <a:off x="678370" y="2054730"/>
            <a:ext cx="2237446" cy="159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425" y="567291"/>
            <a:ext cx="4737194" cy="923330"/>
          </a:xfrm>
          <a:prstGeom prst="rect">
            <a:avLst/>
          </a:prstGeom>
          <a:noFill/>
        </p:spPr>
        <p:txBody>
          <a:bodyPr wrap="none" rtlCol="0">
            <a:spAutoFit/>
          </a:bodyPr>
          <a:lstStyle/>
          <a:p>
            <a:r>
              <a:rPr lang="en-US" b="1" dirty="0" smtClean="0">
                <a:solidFill>
                  <a:srgbClr val="FF0000"/>
                </a:solidFill>
              </a:rPr>
              <a:t>Magnetic shutter in lower part of trap </a:t>
            </a:r>
          </a:p>
          <a:p>
            <a:r>
              <a:rPr lang="en-US" b="1" dirty="0" smtClean="0">
                <a:solidFill>
                  <a:srgbClr val="FF0000"/>
                </a:solidFill>
              </a:rPr>
              <a:t>permits to collect depolarized UCN during </a:t>
            </a:r>
          </a:p>
          <a:p>
            <a:r>
              <a:rPr lang="en-US" b="1" dirty="0" smtClean="0">
                <a:solidFill>
                  <a:srgbClr val="FF0000"/>
                </a:solidFill>
              </a:rPr>
              <a:t>storage time.  </a:t>
            </a:r>
            <a:endParaRPr lang="ru-RU" b="1" dirty="0">
              <a:solidFill>
                <a:srgbClr val="FF0000"/>
              </a:solidFill>
            </a:endParaRPr>
          </a:p>
        </p:txBody>
      </p:sp>
      <p:sp>
        <p:nvSpPr>
          <p:cNvPr id="6" name="Заголовок 5"/>
          <p:cNvSpPr>
            <a:spLocks noGrp="1"/>
          </p:cNvSpPr>
          <p:nvPr>
            <p:ph type="title"/>
          </p:nvPr>
        </p:nvSpPr>
        <p:spPr>
          <a:xfrm>
            <a:off x="2302633" y="116632"/>
            <a:ext cx="6789440" cy="465344"/>
          </a:xfrm>
        </p:spPr>
        <p:txBody>
          <a:bodyPr>
            <a:noAutofit/>
          </a:bodyPr>
          <a:lstStyle/>
          <a:p>
            <a:r>
              <a:rPr lang="en-US" sz="1600" b="1" dirty="0" smtClean="0">
                <a:solidFill>
                  <a:prstClr val="black"/>
                </a:solidFill>
                <a:latin typeface="Newton-Italic"/>
                <a:ea typeface="+mn-ea"/>
                <a:cs typeface="+mn-cs"/>
              </a:rPr>
              <a:t>V.F. </a:t>
            </a:r>
            <a:r>
              <a:rPr lang="en-US" sz="1600" b="1" dirty="0" err="1" smtClean="0">
                <a:solidFill>
                  <a:prstClr val="black"/>
                </a:solidFill>
                <a:latin typeface="Newton-Italic"/>
                <a:ea typeface="+mn-ea"/>
                <a:cs typeface="+mn-cs"/>
              </a:rPr>
              <a:t>Ezhov</a:t>
            </a:r>
            <a:r>
              <a:rPr lang="en-US" sz="1600" b="1" dirty="0" smtClean="0">
                <a:solidFill>
                  <a:prstClr val="black"/>
                </a:solidFill>
                <a:latin typeface="Newton-Italic"/>
                <a:ea typeface="+mn-ea"/>
                <a:cs typeface="+mn-cs"/>
              </a:rPr>
              <a:t> et. al</a:t>
            </a:r>
            <a:r>
              <a:rPr lang="en-US" sz="1600" b="1" dirty="0">
                <a:solidFill>
                  <a:prstClr val="black"/>
                </a:solidFill>
                <a:latin typeface="Newton-Italic"/>
                <a:ea typeface="+mn-ea"/>
                <a:cs typeface="+mn-cs"/>
              </a:rPr>
              <a:t>.</a:t>
            </a:r>
            <a:r>
              <a:rPr lang="en-US" sz="1600" b="1" dirty="0" smtClean="0">
                <a:solidFill>
                  <a:prstClr val="black"/>
                </a:solidFill>
                <a:latin typeface="Newton-Italic"/>
                <a:ea typeface="+mn-ea"/>
                <a:cs typeface="+mn-cs"/>
              </a:rPr>
              <a:t> </a:t>
            </a:r>
            <a:r>
              <a:rPr lang="en-US" sz="1600" b="1" i="1" dirty="0" smtClean="0">
                <a:solidFill>
                  <a:prstClr val="black"/>
                </a:solidFill>
                <a:latin typeface="Newton-Italic"/>
                <a:ea typeface="+mn-ea"/>
                <a:cs typeface="+mn-cs"/>
              </a:rPr>
              <a:t>JETP </a:t>
            </a:r>
            <a:r>
              <a:rPr lang="en-US" sz="1600" b="1" i="1" dirty="0">
                <a:solidFill>
                  <a:prstClr val="black"/>
                </a:solidFill>
                <a:latin typeface="Newton-Italic"/>
                <a:ea typeface="+mn-ea"/>
                <a:cs typeface="+mn-cs"/>
              </a:rPr>
              <a:t>Letters, 2018, Vol. 107, No. 11, pp. 671–675</a:t>
            </a:r>
            <a:endParaRPr lang="ru-RU" sz="1600" b="1" dirty="0"/>
          </a:p>
        </p:txBody>
      </p:sp>
      <p:sp>
        <p:nvSpPr>
          <p:cNvPr id="7" name="Прямоугольник 6"/>
          <p:cNvSpPr/>
          <p:nvPr/>
        </p:nvSpPr>
        <p:spPr>
          <a:xfrm>
            <a:off x="16633" y="5995168"/>
            <a:ext cx="4572000" cy="584775"/>
          </a:xfrm>
          <a:prstGeom prst="rect">
            <a:avLst/>
          </a:prstGeom>
        </p:spPr>
        <p:txBody>
          <a:bodyPr>
            <a:spAutoFit/>
          </a:bodyPr>
          <a:lstStyle/>
          <a:p>
            <a:r>
              <a:rPr lang="en-US" sz="1600" b="1" i="1" dirty="0" smtClean="0"/>
              <a:t>V.F. </a:t>
            </a:r>
            <a:r>
              <a:rPr lang="en-US" sz="1600" b="1" i="1" dirty="0" err="1" smtClean="0"/>
              <a:t>Ezhov</a:t>
            </a:r>
            <a:r>
              <a:rPr lang="en-US" sz="1600" b="1" i="1" dirty="0" smtClean="0"/>
              <a:t>, et al, Technical </a:t>
            </a:r>
            <a:r>
              <a:rPr lang="en-US" sz="1600" b="1" i="1" dirty="0"/>
              <a:t>Physics Letters</a:t>
            </a:r>
            <a:r>
              <a:rPr lang="en-US" sz="1600" b="1" i="1" dirty="0" smtClean="0"/>
              <a:t>, </a:t>
            </a:r>
            <a:r>
              <a:rPr lang="en-US" sz="1600" b="1" i="1" dirty="0"/>
              <a:t>Vol. 44, No. 7, pp. </a:t>
            </a:r>
            <a:r>
              <a:rPr lang="en-US" sz="1600" b="1" i="1" dirty="0" smtClean="0"/>
              <a:t>602–604, </a:t>
            </a:r>
            <a:r>
              <a:rPr lang="en-US" sz="1600" b="1" i="1" dirty="0"/>
              <a:t>2018</a:t>
            </a:r>
            <a:r>
              <a:rPr lang="en-US" sz="1600" b="1" i="1" dirty="0" smtClean="0"/>
              <a:t>.</a:t>
            </a:r>
            <a:endParaRPr lang="en-US" sz="1600" b="1" i="1"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7407" y="3388953"/>
            <a:ext cx="4032026" cy="249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D:\EZHOV1\UCN\Magnetic trap\DSC008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09" t="19883" r="18596" b="14386"/>
          <a:stretch/>
        </p:blipFill>
        <p:spPr bwMode="auto">
          <a:xfrm>
            <a:off x="614159" y="3880060"/>
            <a:ext cx="2365868" cy="2014573"/>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4588633" y="1316066"/>
            <a:ext cx="4572000" cy="1477328"/>
          </a:xfrm>
          <a:prstGeom prst="rect">
            <a:avLst/>
          </a:prstGeom>
        </p:spPr>
        <p:txBody>
          <a:bodyPr>
            <a:spAutoFit/>
          </a:bodyPr>
          <a:lstStyle/>
          <a:p>
            <a:pPr>
              <a:spcBef>
                <a:spcPct val="20000"/>
              </a:spcBef>
            </a:pPr>
            <a:r>
              <a:rPr lang="en-US" b="1" dirty="0" smtClean="0"/>
              <a:t>Trap is filled using </a:t>
            </a:r>
            <a:r>
              <a:rPr lang="en-US" b="1" dirty="0"/>
              <a:t>e</a:t>
            </a:r>
            <a:r>
              <a:rPr lang="en-US" b="1" dirty="0" smtClean="0"/>
              <a:t>levator in upper part of trap. There are an absorber inside elevator for preliminary preparation of UCN spectrum. Final cleaning proceeds inside the trap throw magnetic shutter in lower part of trap </a:t>
            </a:r>
            <a:endParaRPr lang="ru-RU" b="1" dirty="0"/>
          </a:p>
        </p:txBody>
      </p:sp>
      <p:sp>
        <p:nvSpPr>
          <p:cNvPr id="15" name="Прямоугольник 14"/>
          <p:cNvSpPr/>
          <p:nvPr/>
        </p:nvSpPr>
        <p:spPr>
          <a:xfrm>
            <a:off x="5429735" y="548680"/>
            <a:ext cx="2977097" cy="400110"/>
          </a:xfrm>
          <a:prstGeom prst="rect">
            <a:avLst/>
          </a:prstGeom>
        </p:spPr>
        <p:txBody>
          <a:bodyPr wrap="none">
            <a:spAutoFit/>
          </a:bodyPr>
          <a:lstStyle/>
          <a:p>
            <a:pPr defTabSz="2952323"/>
            <a:r>
              <a:rPr lang="en-US" sz="2000" dirty="0">
                <a:solidFill>
                  <a:prstClr val="black"/>
                </a:solidFill>
                <a:latin typeface="CMMI7"/>
                <a:sym typeface="Mathematica1"/>
              </a:rPr>
              <a:t></a:t>
            </a:r>
            <a:r>
              <a:rPr lang="en-US" sz="2000" baseline="-25000" dirty="0">
                <a:solidFill>
                  <a:prstClr val="black"/>
                </a:solidFill>
                <a:latin typeface="CMMI7"/>
              </a:rPr>
              <a:t>n</a:t>
            </a:r>
            <a:r>
              <a:rPr lang="en-US" sz="2000" dirty="0">
                <a:solidFill>
                  <a:prstClr val="black"/>
                </a:solidFill>
                <a:latin typeface="CMMI7"/>
              </a:rPr>
              <a:t> </a:t>
            </a:r>
            <a:r>
              <a:rPr lang="en-US" sz="2000" dirty="0">
                <a:solidFill>
                  <a:prstClr val="black"/>
                </a:solidFill>
                <a:latin typeface="CMR10"/>
              </a:rPr>
              <a:t>= (878</a:t>
            </a:r>
            <a:r>
              <a:rPr lang="en-US" sz="2000" dirty="0">
                <a:solidFill>
                  <a:prstClr val="black"/>
                </a:solidFill>
                <a:latin typeface="CMMI10"/>
              </a:rPr>
              <a:t>.</a:t>
            </a:r>
            <a:r>
              <a:rPr lang="en-US" sz="2000" dirty="0">
                <a:solidFill>
                  <a:prstClr val="black"/>
                </a:solidFill>
                <a:latin typeface="CMR10"/>
              </a:rPr>
              <a:t>3 </a:t>
            </a:r>
            <a:r>
              <a:rPr lang="en-US" sz="2000" dirty="0">
                <a:solidFill>
                  <a:prstClr val="black"/>
                </a:solidFill>
                <a:latin typeface="CMSY10"/>
              </a:rPr>
              <a:t>± </a:t>
            </a:r>
            <a:r>
              <a:rPr lang="en-US" sz="2000" dirty="0">
                <a:solidFill>
                  <a:prstClr val="black"/>
                </a:solidFill>
                <a:latin typeface="CMR10"/>
              </a:rPr>
              <a:t>1</a:t>
            </a:r>
            <a:r>
              <a:rPr lang="en-US" sz="2000" dirty="0">
                <a:solidFill>
                  <a:prstClr val="black"/>
                </a:solidFill>
                <a:latin typeface="CMMI10"/>
              </a:rPr>
              <a:t>.</a:t>
            </a:r>
            <a:r>
              <a:rPr lang="en-US" sz="2000" dirty="0">
                <a:solidFill>
                  <a:prstClr val="black"/>
                </a:solidFill>
                <a:latin typeface="CMR10"/>
              </a:rPr>
              <a:t>6</a:t>
            </a:r>
            <a:r>
              <a:rPr lang="en-US" sz="2000" dirty="0">
                <a:solidFill>
                  <a:prstClr val="black"/>
                </a:solidFill>
                <a:latin typeface="SFRM0700"/>
              </a:rPr>
              <a:t> </a:t>
            </a:r>
            <a:r>
              <a:rPr lang="en-US" sz="2000" dirty="0">
                <a:solidFill>
                  <a:prstClr val="black"/>
                </a:solidFill>
                <a:latin typeface="CMSY10"/>
              </a:rPr>
              <a:t>± </a:t>
            </a:r>
            <a:r>
              <a:rPr lang="en-US" sz="2000" dirty="0">
                <a:solidFill>
                  <a:prstClr val="black"/>
                </a:solidFill>
                <a:latin typeface="CMR10"/>
              </a:rPr>
              <a:t>1</a:t>
            </a:r>
            <a:r>
              <a:rPr lang="en-US" sz="2000" dirty="0">
                <a:solidFill>
                  <a:prstClr val="black"/>
                </a:solidFill>
                <a:latin typeface="CMMI10"/>
              </a:rPr>
              <a:t>.</a:t>
            </a:r>
            <a:r>
              <a:rPr lang="en-US" sz="2000" dirty="0">
                <a:solidFill>
                  <a:prstClr val="black"/>
                </a:solidFill>
                <a:latin typeface="CMR10"/>
              </a:rPr>
              <a:t>0) </a:t>
            </a:r>
            <a:r>
              <a:rPr lang="en-US" sz="2000" dirty="0">
                <a:solidFill>
                  <a:prstClr val="black"/>
                </a:solidFill>
                <a:latin typeface="SFRM1000"/>
              </a:rPr>
              <a:t>s</a:t>
            </a:r>
            <a:endParaRPr lang="ru-RU" sz="2000" dirty="0">
              <a:solidFill>
                <a:prstClr val="black"/>
              </a:solidFill>
              <a:latin typeface="Trebuchet MS"/>
            </a:endParaRPr>
          </a:p>
        </p:txBody>
      </p:sp>
      <p:pic>
        <p:nvPicPr>
          <p:cNvPr id="1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3230" t="11248" r="3298"/>
          <a:stretch/>
        </p:blipFill>
        <p:spPr bwMode="auto">
          <a:xfrm>
            <a:off x="678370" y="2039664"/>
            <a:ext cx="2237446" cy="159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779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0491" y="544904"/>
            <a:ext cx="8712968" cy="1754326"/>
          </a:xfrm>
          <a:prstGeom prst="rect">
            <a:avLst/>
          </a:prstGeom>
        </p:spPr>
        <p:txBody>
          <a:bodyPr wrap="square">
            <a:spAutoFit/>
          </a:bodyPr>
          <a:lstStyle/>
          <a:p>
            <a:r>
              <a:rPr lang="en-GB" b="1" dirty="0" smtClean="0">
                <a:solidFill>
                  <a:srgbClr val="FF0000"/>
                </a:solidFill>
              </a:rPr>
              <a:t>2016</a:t>
            </a:r>
            <a:r>
              <a:rPr lang="en-GB" dirty="0" smtClean="0"/>
              <a:t> The </a:t>
            </a:r>
            <a:r>
              <a:rPr lang="en-GB" dirty="0"/>
              <a:t>most precise determination of |</a:t>
            </a:r>
            <a:r>
              <a:rPr lang="en-GB" dirty="0" err="1"/>
              <a:t>V</a:t>
            </a:r>
            <a:r>
              <a:rPr lang="en-GB" baseline="-25000" dirty="0" err="1"/>
              <a:t>ud</a:t>
            </a:r>
            <a:r>
              <a:rPr lang="en-GB" dirty="0"/>
              <a:t>| comes from the study of </a:t>
            </a:r>
            <a:r>
              <a:rPr lang="en-GB" dirty="0" err="1"/>
              <a:t>superallowed</a:t>
            </a:r>
            <a:r>
              <a:rPr lang="en-GB" dirty="0"/>
              <a:t> 0+ → 0 + nuclear beta decays, which are pure vector transitions. Taking the average of the fourteen most precise determinations </a:t>
            </a:r>
            <a:r>
              <a:rPr lang="en-GB" dirty="0" smtClean="0"/>
              <a:t>yields                                          </a:t>
            </a:r>
            <a:r>
              <a:rPr lang="en-GB" dirty="0" smtClean="0">
                <a:solidFill>
                  <a:srgbClr val="FF0000"/>
                </a:solidFill>
              </a:rPr>
              <a:t>|</a:t>
            </a:r>
            <a:r>
              <a:rPr lang="en-GB" dirty="0" err="1" smtClean="0">
                <a:solidFill>
                  <a:srgbClr val="FF0000"/>
                </a:solidFill>
              </a:rPr>
              <a:t>V</a:t>
            </a:r>
            <a:r>
              <a:rPr lang="en-GB" baseline="-25000" dirty="0" err="1" smtClean="0">
                <a:solidFill>
                  <a:srgbClr val="FF0000"/>
                </a:solidFill>
              </a:rPr>
              <a:t>ud</a:t>
            </a:r>
            <a:r>
              <a:rPr lang="en-GB" dirty="0">
                <a:solidFill>
                  <a:srgbClr val="FF0000"/>
                </a:solidFill>
              </a:rPr>
              <a:t>| = </a:t>
            </a:r>
            <a:r>
              <a:rPr lang="en-GB" b="1" dirty="0">
                <a:solidFill>
                  <a:srgbClr val="FF0000"/>
                </a:solidFill>
              </a:rPr>
              <a:t>0.97417 ± 0.00021</a:t>
            </a:r>
            <a:r>
              <a:rPr lang="en-GB" b="1" dirty="0"/>
              <a:t>. </a:t>
            </a:r>
            <a:endParaRPr lang="en-GB" b="1" dirty="0" smtClean="0"/>
          </a:p>
          <a:p>
            <a:r>
              <a:rPr lang="en-GB" dirty="0" smtClean="0"/>
              <a:t>The </a:t>
            </a:r>
            <a:r>
              <a:rPr lang="en-GB" dirty="0"/>
              <a:t>error is dominated by theoretical uncertainties stemming from nuclear Coulomb distortions and radiative corrections. </a:t>
            </a:r>
            <a:endParaRPr lang="en-GB" dirty="0" smtClean="0"/>
          </a:p>
        </p:txBody>
      </p:sp>
      <p:sp>
        <p:nvSpPr>
          <p:cNvPr id="6" name="Прямоугольник 5"/>
          <p:cNvSpPr/>
          <p:nvPr/>
        </p:nvSpPr>
        <p:spPr>
          <a:xfrm>
            <a:off x="37455" y="2420888"/>
            <a:ext cx="8999039" cy="1477328"/>
          </a:xfrm>
          <a:prstGeom prst="rect">
            <a:avLst/>
          </a:prstGeom>
        </p:spPr>
        <p:txBody>
          <a:bodyPr wrap="square">
            <a:spAutoFit/>
          </a:bodyPr>
          <a:lstStyle/>
          <a:p>
            <a:r>
              <a:rPr lang="en-GB" b="1" dirty="0" smtClean="0">
                <a:solidFill>
                  <a:srgbClr val="FF0000"/>
                </a:solidFill>
              </a:rPr>
              <a:t>2018</a:t>
            </a:r>
            <a:r>
              <a:rPr lang="en-GB" dirty="0" smtClean="0"/>
              <a:t> Current </a:t>
            </a:r>
            <a:r>
              <a:rPr lang="en-GB" dirty="0"/>
              <a:t>world data establish the corrected </a:t>
            </a:r>
            <a:r>
              <a:rPr lang="en-GB" dirty="0"/>
              <a:t> </a:t>
            </a:r>
            <a:r>
              <a:rPr lang="en-GB" dirty="0" smtClean="0"/>
              <a:t>         </a:t>
            </a:r>
            <a:r>
              <a:rPr lang="en-GB" dirty="0"/>
              <a:t>values of 14 </a:t>
            </a:r>
            <a:r>
              <a:rPr lang="en-GB" dirty="0" smtClean="0"/>
              <a:t>separate </a:t>
            </a:r>
            <a:r>
              <a:rPr lang="en-GB" dirty="0" err="1" smtClean="0"/>
              <a:t>superallowed</a:t>
            </a:r>
            <a:r>
              <a:rPr lang="en-GB" dirty="0" smtClean="0"/>
              <a:t> </a:t>
            </a:r>
            <a:r>
              <a:rPr lang="en-GB" dirty="0"/>
              <a:t>transitions to a precision of order 0.1% or better. The </a:t>
            </a:r>
            <a:r>
              <a:rPr lang="en-GB" dirty="0" smtClean="0"/>
              <a:t>validity </a:t>
            </a:r>
            <a:r>
              <a:rPr lang="en-GB" dirty="0"/>
              <a:t>of the small theoretical correction terms is confirmed by </a:t>
            </a:r>
            <a:r>
              <a:rPr lang="en-GB" dirty="0" smtClean="0"/>
              <a:t>excellent consistency </a:t>
            </a:r>
            <a:r>
              <a:rPr lang="en-GB" dirty="0"/>
              <a:t>among the </a:t>
            </a:r>
            <a:r>
              <a:rPr lang="en-GB" dirty="0" smtClean="0"/>
              <a:t>14        values </a:t>
            </a:r>
            <a:r>
              <a:rPr lang="en-GB" dirty="0"/>
              <a:t>and by recent measurements </a:t>
            </a:r>
            <a:r>
              <a:rPr lang="en-GB" dirty="0" smtClean="0"/>
              <a:t>that compare </a:t>
            </a:r>
            <a:r>
              <a:rPr lang="en-GB" dirty="0"/>
              <a:t>pairs of mirror </a:t>
            </a:r>
            <a:r>
              <a:rPr lang="en-GB" dirty="0" err="1"/>
              <a:t>superallowed</a:t>
            </a:r>
            <a:r>
              <a:rPr lang="en-GB" dirty="0"/>
              <a:t> transitions. With consistency </a:t>
            </a:r>
            <a:r>
              <a:rPr lang="en-GB" dirty="0" smtClean="0"/>
              <a:t>established</a:t>
            </a:r>
            <a:r>
              <a:rPr lang="en-GB" dirty="0"/>
              <a:t>, the results now yield </a:t>
            </a:r>
            <a:r>
              <a:rPr lang="en-GB" dirty="0">
                <a:solidFill>
                  <a:srgbClr val="FF0000"/>
                </a:solidFill>
              </a:rPr>
              <a:t>|</a:t>
            </a:r>
            <a:r>
              <a:rPr lang="en-GB" dirty="0" err="1">
                <a:solidFill>
                  <a:srgbClr val="FF0000"/>
                </a:solidFill>
              </a:rPr>
              <a:t>V</a:t>
            </a:r>
            <a:r>
              <a:rPr lang="en-GB" baseline="-25000" dirty="0" err="1">
                <a:solidFill>
                  <a:srgbClr val="FF0000"/>
                </a:solidFill>
              </a:rPr>
              <a:t>ud</a:t>
            </a:r>
            <a:r>
              <a:rPr lang="en-GB" dirty="0">
                <a:solidFill>
                  <a:srgbClr val="FF0000"/>
                </a:solidFill>
              </a:rPr>
              <a:t>| = 0.97420(21). </a:t>
            </a:r>
            <a:endParaRPr lang="ru-RU" dirty="0"/>
          </a:p>
        </p:txBody>
      </p:sp>
      <p:sp>
        <p:nvSpPr>
          <p:cNvPr id="7" name="Прямоугольник 6"/>
          <p:cNvSpPr/>
          <p:nvPr/>
        </p:nvSpPr>
        <p:spPr>
          <a:xfrm>
            <a:off x="336897" y="5589240"/>
            <a:ext cx="8712967" cy="923330"/>
          </a:xfrm>
          <a:prstGeom prst="rect">
            <a:avLst/>
          </a:prstGeom>
        </p:spPr>
        <p:txBody>
          <a:bodyPr wrap="square">
            <a:spAutoFit/>
          </a:bodyPr>
          <a:lstStyle/>
          <a:p>
            <a:r>
              <a:rPr lang="en-GB" b="1" dirty="0"/>
              <a:t>Currently the 15 most precisely measured </a:t>
            </a:r>
            <a:r>
              <a:rPr lang="en-GB" b="1" dirty="0" err="1"/>
              <a:t>superallowed</a:t>
            </a:r>
            <a:r>
              <a:rPr lang="en-GB" b="1" dirty="0"/>
              <a:t> 0+→0+ nuclear beta decays</a:t>
            </a:r>
            <a:r>
              <a:rPr lang="ru-RU" b="1" dirty="0"/>
              <a:t> </a:t>
            </a:r>
            <a:r>
              <a:rPr lang="en-GB" b="1" dirty="0"/>
              <a:t>transitions lead to the dispersion relation based weighted average of </a:t>
            </a:r>
            <a:endParaRPr lang="ru-RU" b="1" dirty="0"/>
          </a:p>
          <a:p>
            <a:r>
              <a:rPr lang="en-GB" b="1" dirty="0" err="1">
                <a:solidFill>
                  <a:srgbClr val="FF0000"/>
                </a:solidFill>
              </a:rPr>
              <a:t>V</a:t>
            </a:r>
            <a:r>
              <a:rPr lang="en-GB" b="1" baseline="-25000" dirty="0" err="1">
                <a:solidFill>
                  <a:srgbClr val="FF0000"/>
                </a:solidFill>
              </a:rPr>
              <a:t>ud</a:t>
            </a:r>
            <a:r>
              <a:rPr lang="en-GB" b="1" dirty="0">
                <a:solidFill>
                  <a:srgbClr val="FF0000"/>
                </a:solidFill>
              </a:rPr>
              <a:t> = 0.97373(11)</a:t>
            </a:r>
            <a:r>
              <a:rPr lang="en-GB" b="1" baseline="-25000" dirty="0">
                <a:solidFill>
                  <a:srgbClr val="FF0000"/>
                </a:solidFill>
              </a:rPr>
              <a:t>exp</a:t>
            </a:r>
            <a:r>
              <a:rPr lang="en-GB" b="1" dirty="0">
                <a:solidFill>
                  <a:srgbClr val="FF0000"/>
                </a:solidFill>
              </a:rPr>
              <a:t>.,</a:t>
            </a:r>
            <a:r>
              <a:rPr lang="ru-RU" b="1" dirty="0">
                <a:solidFill>
                  <a:srgbClr val="FF0000"/>
                </a:solidFill>
              </a:rPr>
              <a:t> </a:t>
            </a:r>
            <a:r>
              <a:rPr lang="en-GB" b="1" baseline="-25000" dirty="0" err="1">
                <a:solidFill>
                  <a:srgbClr val="FF0000"/>
                </a:solidFill>
              </a:rPr>
              <a:t>nucl</a:t>
            </a:r>
            <a:r>
              <a:rPr lang="en-GB" b="1" baseline="-25000" dirty="0">
                <a:solidFill>
                  <a:srgbClr val="FF0000"/>
                </a:solidFill>
              </a:rPr>
              <a:t>.</a:t>
            </a:r>
            <a:r>
              <a:rPr lang="ru-RU" b="1" baseline="-25000" dirty="0">
                <a:solidFill>
                  <a:srgbClr val="FF0000"/>
                </a:solidFill>
              </a:rPr>
              <a:t> </a:t>
            </a:r>
            <a:r>
              <a:rPr lang="en-GB" b="1" dirty="0">
                <a:solidFill>
                  <a:srgbClr val="FF0000"/>
                </a:solidFill>
              </a:rPr>
              <a:t>(9)</a:t>
            </a:r>
            <a:r>
              <a:rPr lang="en-GB" b="1" baseline="-25000" dirty="0">
                <a:solidFill>
                  <a:srgbClr val="FF0000"/>
                </a:solidFill>
              </a:rPr>
              <a:t>RC</a:t>
            </a:r>
            <a:r>
              <a:rPr lang="ru-RU" b="1" dirty="0">
                <a:solidFill>
                  <a:srgbClr val="FF0000"/>
                </a:solidFill>
              </a:rPr>
              <a:t> </a:t>
            </a:r>
            <a:r>
              <a:rPr lang="en-GB" b="1" dirty="0">
                <a:solidFill>
                  <a:srgbClr val="FF0000"/>
                </a:solidFill>
              </a:rPr>
              <a:t>(</a:t>
            </a:r>
            <a:r>
              <a:rPr lang="en-GB" b="1" dirty="0" smtClean="0">
                <a:solidFill>
                  <a:srgbClr val="FF0000"/>
                </a:solidFill>
              </a:rPr>
              <a:t>27)</a:t>
            </a:r>
            <a:r>
              <a:rPr lang="en-GB" b="1" baseline="-25000" dirty="0" smtClean="0">
                <a:solidFill>
                  <a:srgbClr val="FF0000"/>
                </a:solidFill>
              </a:rPr>
              <a:t>NS</a:t>
            </a:r>
            <a:endParaRPr lang="ru-RU" b="1" dirty="0">
              <a:solidFill>
                <a:srgbClr val="FF0000"/>
              </a:solidFill>
            </a:endParaRPr>
          </a:p>
        </p:txBody>
      </p:sp>
      <p:sp>
        <p:nvSpPr>
          <p:cNvPr id="8" name="Прямоугольник 7"/>
          <p:cNvSpPr/>
          <p:nvPr/>
        </p:nvSpPr>
        <p:spPr>
          <a:xfrm>
            <a:off x="1259632" y="5085184"/>
            <a:ext cx="1287532" cy="369332"/>
          </a:xfrm>
          <a:prstGeom prst="rect">
            <a:avLst/>
          </a:prstGeom>
        </p:spPr>
        <p:txBody>
          <a:bodyPr wrap="none">
            <a:spAutoFit/>
          </a:bodyPr>
          <a:lstStyle/>
          <a:p>
            <a:r>
              <a:rPr lang="en-GB" b="1" dirty="0">
                <a:solidFill>
                  <a:srgbClr val="FF0000"/>
                </a:solidFill>
              </a:rPr>
              <a:t>2021 PDG </a:t>
            </a:r>
            <a:endParaRPr lang="ru-RU" dirty="0"/>
          </a:p>
        </p:txBody>
      </p:sp>
      <p:sp>
        <p:nvSpPr>
          <p:cNvPr id="9" name="Прямоугольник 8"/>
          <p:cNvSpPr/>
          <p:nvPr/>
        </p:nvSpPr>
        <p:spPr>
          <a:xfrm>
            <a:off x="850851" y="4365104"/>
            <a:ext cx="3559821" cy="369332"/>
          </a:xfrm>
          <a:prstGeom prst="rect">
            <a:avLst/>
          </a:prstGeom>
        </p:spPr>
        <p:txBody>
          <a:bodyPr wrap="none">
            <a:spAutoFit/>
          </a:bodyPr>
          <a:lstStyle/>
          <a:p>
            <a:r>
              <a:rPr lang="en-GB" b="1" dirty="0" smtClean="0">
                <a:solidFill>
                  <a:srgbClr val="FF0000"/>
                </a:solidFill>
              </a:rPr>
              <a:t>2020</a:t>
            </a:r>
            <a:r>
              <a:rPr lang="en-GB" dirty="0" smtClean="0"/>
              <a:t>     |</a:t>
            </a:r>
            <a:r>
              <a:rPr lang="en-GB" dirty="0" err="1" smtClean="0"/>
              <a:t>V</a:t>
            </a:r>
            <a:r>
              <a:rPr lang="en-GB" baseline="-25000" dirty="0" err="1" smtClean="0"/>
              <a:t>ud</a:t>
            </a:r>
            <a:r>
              <a:rPr lang="en-GB" dirty="0"/>
              <a:t>| = 0.97370 ± 0.00014</a:t>
            </a:r>
            <a:endParaRPr lang="ru-RU" dirty="0"/>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3006693"/>
            <a:ext cx="413487" cy="28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418613"/>
            <a:ext cx="413487" cy="28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a:off x="1906112" y="108228"/>
            <a:ext cx="4502066" cy="369332"/>
          </a:xfrm>
          <a:prstGeom prst="rect">
            <a:avLst/>
          </a:prstGeom>
        </p:spPr>
        <p:txBody>
          <a:bodyPr wrap="none">
            <a:spAutoFit/>
          </a:bodyPr>
          <a:lstStyle/>
          <a:p>
            <a:r>
              <a:rPr lang="en-US" b="1" dirty="0" err="1">
                <a:solidFill>
                  <a:srgbClr val="FF0000"/>
                </a:solidFill>
              </a:rPr>
              <a:t>Superallowed</a:t>
            </a:r>
            <a:r>
              <a:rPr lang="en-US" b="1" dirty="0">
                <a:solidFill>
                  <a:srgbClr val="FF0000"/>
                </a:solidFill>
              </a:rPr>
              <a:t> </a:t>
            </a:r>
            <a:r>
              <a:rPr lang="ru-RU" b="1" dirty="0">
                <a:solidFill>
                  <a:srgbClr val="FF0000"/>
                </a:solidFill>
              </a:rPr>
              <a:t>0</a:t>
            </a:r>
            <a:r>
              <a:rPr lang="ru-RU" b="1" baseline="30000" dirty="0">
                <a:solidFill>
                  <a:srgbClr val="FF0000"/>
                </a:solidFill>
              </a:rPr>
              <a:t>+</a:t>
            </a:r>
            <a:r>
              <a:rPr lang="en-US" b="1" dirty="0">
                <a:solidFill>
                  <a:srgbClr val="FF0000"/>
                </a:solidFill>
                <a:latin typeface="Times New Roman"/>
                <a:cs typeface="Times New Roman"/>
              </a:rPr>
              <a:t> →</a:t>
            </a:r>
            <a:r>
              <a:rPr lang="ru-RU" b="1" dirty="0">
                <a:solidFill>
                  <a:srgbClr val="FF0000"/>
                </a:solidFill>
              </a:rPr>
              <a:t> 0</a:t>
            </a:r>
            <a:r>
              <a:rPr lang="ru-RU" b="1" baseline="30000" dirty="0">
                <a:solidFill>
                  <a:srgbClr val="FF0000"/>
                </a:solidFill>
              </a:rPr>
              <a:t>+</a:t>
            </a:r>
            <a:r>
              <a:rPr lang="en-US" b="1" dirty="0">
                <a:solidFill>
                  <a:srgbClr val="FF0000"/>
                </a:solidFill>
              </a:rPr>
              <a:t>  </a:t>
            </a:r>
            <a:r>
              <a:rPr lang="el-GR" b="1" dirty="0">
                <a:solidFill>
                  <a:srgbClr val="FF0000"/>
                </a:solidFill>
              </a:rPr>
              <a:t>β</a:t>
            </a:r>
            <a:r>
              <a:rPr lang="en-US" b="1" dirty="0">
                <a:solidFill>
                  <a:srgbClr val="FF0000"/>
                </a:solidFill>
              </a:rPr>
              <a:t> </a:t>
            </a:r>
            <a:r>
              <a:rPr lang="en-GB" b="1" dirty="0" smtClean="0">
                <a:solidFill>
                  <a:srgbClr val="FF0000"/>
                </a:solidFill>
              </a:rPr>
              <a:t>transitions </a:t>
            </a:r>
            <a:r>
              <a:rPr lang="en-GB" b="1" dirty="0" err="1" smtClean="0">
                <a:solidFill>
                  <a:srgbClr val="FF0000"/>
                </a:solidFill>
              </a:rPr>
              <a:t>V</a:t>
            </a:r>
            <a:r>
              <a:rPr lang="en-GB" b="1" baseline="-25000" dirty="0" err="1" smtClean="0">
                <a:solidFill>
                  <a:srgbClr val="FF0000"/>
                </a:solidFill>
              </a:rPr>
              <a:t>ud</a:t>
            </a:r>
            <a:r>
              <a:rPr lang="en-GB" b="1" baseline="-25000" dirty="0" smtClean="0">
                <a:solidFill>
                  <a:srgbClr val="FF0000"/>
                </a:solidFill>
              </a:rPr>
              <a:t> </a:t>
            </a:r>
            <a:r>
              <a:rPr lang="en-GB" b="1" dirty="0" smtClean="0">
                <a:solidFill>
                  <a:srgbClr val="FF0000"/>
                </a:solidFill>
              </a:rPr>
              <a:t> </a:t>
            </a:r>
            <a:endParaRPr lang="ru-RU" b="1" dirty="0">
              <a:solidFill>
                <a:srgbClr val="FF0000"/>
              </a:solidFill>
            </a:endParaRPr>
          </a:p>
        </p:txBody>
      </p:sp>
    </p:spTree>
    <p:extLst>
      <p:ext uri="{BB962C8B-B14F-4D97-AF65-F5344CB8AC3E}">
        <p14:creationId xmlns:p14="http://schemas.microsoft.com/office/powerpoint/2010/main" val="404462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lstStyle/>
          <a:p>
            <a:r>
              <a:rPr lang="en-US" sz="2800" dirty="0" smtClean="0"/>
              <a:t>Neutron lifetime</a:t>
            </a:r>
            <a:endParaRPr lang="ru-RU" sz="2800" dirty="0"/>
          </a:p>
        </p:txBody>
      </p:sp>
      <p:sp>
        <p:nvSpPr>
          <p:cNvPr id="3" name="Объект 2"/>
          <p:cNvSpPr>
            <a:spLocks noGrp="1"/>
          </p:cNvSpPr>
          <p:nvPr>
            <p:ph idx="1"/>
          </p:nvPr>
        </p:nvSpPr>
        <p:spPr>
          <a:xfrm>
            <a:off x="501228" y="2276872"/>
            <a:ext cx="8229600" cy="879486"/>
          </a:xfrm>
        </p:spPr>
        <p:txBody>
          <a:bodyPr>
            <a:normAutofit/>
          </a:bodyPr>
          <a:lstStyle/>
          <a:p>
            <a:r>
              <a:rPr lang="en-GB" sz="1600" b="1" dirty="0" smtClean="0">
                <a:latin typeface="Times New Roman" panose="02020603050405020304" pitchFamily="18" charset="0"/>
                <a:cs typeface="Times New Roman" panose="02020603050405020304" pitchFamily="18" charset="0"/>
              </a:rPr>
              <a:t>Measurements </a:t>
            </a:r>
            <a:r>
              <a:rPr lang="en-GB" sz="1600" b="1" dirty="0">
                <a:latin typeface="Times New Roman" panose="02020603050405020304" pitchFamily="18" charset="0"/>
                <a:cs typeface="Times New Roman" panose="02020603050405020304" pitchFamily="18" charset="0"/>
              </a:rPr>
              <a:t>of the neutron lifetime, </a:t>
            </a:r>
            <a:r>
              <a:rPr lang="en-GB" sz="1600" b="1" dirty="0" err="1">
                <a:latin typeface="Times New Roman" panose="02020603050405020304" pitchFamily="18" charset="0"/>
                <a:cs typeface="Times New Roman" panose="02020603050405020304" pitchFamily="18" charset="0"/>
              </a:rPr>
              <a:t>τ</a:t>
            </a:r>
            <a:r>
              <a:rPr lang="en-GB" sz="1600" b="1" baseline="-25000" dirty="0" err="1">
                <a:latin typeface="Times New Roman" panose="02020603050405020304" pitchFamily="18" charset="0"/>
                <a:cs typeface="Times New Roman" panose="02020603050405020304" pitchFamily="18" charset="0"/>
              </a:rPr>
              <a:t>n</a:t>
            </a:r>
            <a:r>
              <a:rPr lang="en-GB" sz="1600" b="1" dirty="0">
                <a:latin typeface="Times New Roman" panose="02020603050405020304" pitchFamily="18" charset="0"/>
                <a:cs typeface="Times New Roman" panose="02020603050405020304" pitchFamily="18" charset="0"/>
              </a:rPr>
              <a:t>, and the ratio of axial-vector/vector couplings, </a:t>
            </a:r>
            <a:r>
              <a:rPr lang="en-GB" sz="1600" b="1" dirty="0" err="1">
                <a:latin typeface="Times New Roman" panose="02020603050405020304" pitchFamily="18" charset="0"/>
                <a:cs typeface="Times New Roman" panose="02020603050405020304" pitchFamily="18" charset="0"/>
              </a:rPr>
              <a:t>g</a:t>
            </a:r>
            <a:r>
              <a:rPr lang="en-GB" sz="1600" b="1" baseline="-25000" dirty="0" err="1">
                <a:latin typeface="Times New Roman" panose="02020603050405020304" pitchFamily="18" charset="0"/>
                <a:cs typeface="Times New Roman" panose="02020603050405020304" pitchFamily="18" charset="0"/>
              </a:rPr>
              <a:t>A</a:t>
            </a:r>
            <a:r>
              <a:rPr lang="en-GB" sz="1600" b="1" dirty="0">
                <a:latin typeface="Times New Roman" panose="02020603050405020304" pitchFamily="18" charset="0"/>
                <a:cs typeface="Times New Roman" panose="02020603050405020304" pitchFamily="18" charset="0"/>
              </a:rPr>
              <a:t> ≡ G</a:t>
            </a:r>
            <a:r>
              <a:rPr lang="en-GB" sz="1600" b="1" baseline="-25000" dirty="0">
                <a:latin typeface="Times New Roman" panose="02020603050405020304" pitchFamily="18" charset="0"/>
                <a:cs typeface="Times New Roman" panose="02020603050405020304" pitchFamily="18" charset="0"/>
              </a:rPr>
              <a:t>A</a:t>
            </a:r>
            <a:r>
              <a:rPr lang="en-GB" sz="1600" b="1" dirty="0">
                <a:latin typeface="Times New Roman" panose="02020603050405020304" pitchFamily="18" charset="0"/>
                <a:cs typeface="Times New Roman" panose="02020603050405020304" pitchFamily="18" charset="0"/>
              </a:rPr>
              <a:t>/G</a:t>
            </a:r>
            <a:r>
              <a:rPr lang="en-GB" sz="1600" b="1" baseline="-25000" dirty="0">
                <a:latin typeface="Times New Roman" panose="02020603050405020304" pitchFamily="18" charset="0"/>
                <a:cs typeface="Times New Roman" panose="02020603050405020304" pitchFamily="18" charset="0"/>
              </a:rPr>
              <a:t>V</a:t>
            </a:r>
            <a:r>
              <a:rPr lang="en-GB" sz="1600" b="1" dirty="0">
                <a:latin typeface="Times New Roman" panose="02020603050405020304" pitchFamily="18" charset="0"/>
                <a:cs typeface="Times New Roman" panose="02020603050405020304" pitchFamily="18" charset="0"/>
              </a:rPr>
              <a:t> , via neutron decay asymmetries combined with the inner radiative corrections can also be used to determine </a:t>
            </a:r>
            <a:r>
              <a:rPr lang="en-GB" sz="1600" b="1" dirty="0" err="1">
                <a:latin typeface="Times New Roman" panose="02020603050405020304" pitchFamily="18" charset="0"/>
                <a:cs typeface="Times New Roman" panose="02020603050405020304" pitchFamily="18" charset="0"/>
              </a:rPr>
              <a:t>V</a:t>
            </a:r>
            <a:r>
              <a:rPr lang="en-GB" sz="1600" b="1" baseline="-25000" dirty="0" err="1">
                <a:latin typeface="Times New Roman" panose="02020603050405020304" pitchFamily="18" charset="0"/>
                <a:cs typeface="Times New Roman" panose="02020603050405020304" pitchFamily="18" charset="0"/>
              </a:rPr>
              <a:t>ud</a:t>
            </a:r>
            <a:r>
              <a:rPr lang="en-GB" sz="1600" b="1" dirty="0">
                <a:latin typeface="Times New Roman" panose="02020603050405020304" pitchFamily="18" charset="0"/>
                <a:cs typeface="Times New Roman" panose="02020603050405020304" pitchFamily="18" charset="0"/>
              </a:rPr>
              <a:t> via the precise formula:</a:t>
            </a:r>
            <a:endParaRPr lang="ru-RU" sz="1600" b="1" dirty="0">
              <a:latin typeface="Times New Roman" panose="02020603050405020304" pitchFamily="18" charset="0"/>
              <a:cs typeface="Times New Roman" panose="02020603050405020304" pitchFamily="18"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3089721"/>
            <a:ext cx="27241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45" y="4874865"/>
            <a:ext cx="37242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087" y="4874865"/>
            <a:ext cx="29432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649502" y="3784342"/>
            <a:ext cx="6650285" cy="338554"/>
          </a:xfrm>
          <a:prstGeom prst="rect">
            <a:avLst/>
          </a:prstGeom>
        </p:spPr>
        <p:txBody>
          <a:bodyPr wrap="square">
            <a:spAutoFit/>
          </a:bodyPr>
          <a:lstStyle/>
          <a:p>
            <a:r>
              <a:rPr lang="en-GB" sz="1600" b="1" dirty="0"/>
              <a:t>represents the same inner electroweak radiative corrections</a:t>
            </a:r>
            <a:endParaRPr lang="ru-RU" sz="1600" b="1" dirty="0"/>
          </a:p>
        </p:txBody>
      </p:sp>
      <p:sp>
        <p:nvSpPr>
          <p:cNvPr id="6" name="Прямоугольник 5"/>
          <p:cNvSpPr/>
          <p:nvPr/>
        </p:nvSpPr>
        <p:spPr>
          <a:xfrm>
            <a:off x="1261938" y="5783778"/>
            <a:ext cx="6708179" cy="338554"/>
          </a:xfrm>
          <a:prstGeom prst="rect">
            <a:avLst/>
          </a:prstGeom>
        </p:spPr>
        <p:txBody>
          <a:bodyPr wrap="square">
            <a:spAutoFit/>
          </a:bodyPr>
          <a:lstStyle/>
          <a:p>
            <a:r>
              <a:rPr lang="en-GB" sz="1600" b="1" dirty="0" err="1"/>
              <a:t>superallowed</a:t>
            </a:r>
            <a:r>
              <a:rPr lang="en-GB" sz="1600" b="1" dirty="0"/>
              <a:t> 0+→0+ </a:t>
            </a:r>
            <a:r>
              <a:rPr lang="en-GB" sz="1600" b="1" dirty="0" smtClean="0"/>
              <a:t>     </a:t>
            </a:r>
            <a:r>
              <a:rPr lang="en-GB" sz="1600" b="1" dirty="0" err="1" smtClean="0">
                <a:solidFill>
                  <a:srgbClr val="FF0000"/>
                </a:solidFill>
              </a:rPr>
              <a:t>V</a:t>
            </a:r>
            <a:r>
              <a:rPr lang="en-GB" sz="1600" b="1" baseline="-25000" dirty="0" err="1" smtClean="0">
                <a:solidFill>
                  <a:srgbClr val="FF0000"/>
                </a:solidFill>
              </a:rPr>
              <a:t>ud</a:t>
            </a:r>
            <a:r>
              <a:rPr lang="en-GB" sz="1600" b="1" dirty="0" smtClean="0">
                <a:solidFill>
                  <a:srgbClr val="FF0000"/>
                </a:solidFill>
              </a:rPr>
              <a:t> </a:t>
            </a:r>
            <a:r>
              <a:rPr lang="en-GB" sz="1600" b="1" dirty="0">
                <a:solidFill>
                  <a:srgbClr val="FF0000"/>
                </a:solidFill>
              </a:rPr>
              <a:t>= 0.97373(11)</a:t>
            </a:r>
            <a:r>
              <a:rPr lang="en-GB" sz="1600" b="1" baseline="-25000" dirty="0">
                <a:solidFill>
                  <a:srgbClr val="FF0000"/>
                </a:solidFill>
              </a:rPr>
              <a:t>exp</a:t>
            </a:r>
            <a:r>
              <a:rPr lang="en-GB" sz="1600" b="1" dirty="0">
                <a:solidFill>
                  <a:srgbClr val="FF0000"/>
                </a:solidFill>
              </a:rPr>
              <a:t>.,</a:t>
            </a:r>
            <a:r>
              <a:rPr lang="ru-RU" sz="1600" b="1" dirty="0">
                <a:solidFill>
                  <a:srgbClr val="FF0000"/>
                </a:solidFill>
              </a:rPr>
              <a:t> </a:t>
            </a:r>
            <a:r>
              <a:rPr lang="en-GB" sz="1600" b="1" baseline="-25000" dirty="0" err="1">
                <a:solidFill>
                  <a:srgbClr val="FF0000"/>
                </a:solidFill>
              </a:rPr>
              <a:t>nucl</a:t>
            </a:r>
            <a:r>
              <a:rPr lang="en-GB" sz="1600" b="1" baseline="-25000" dirty="0">
                <a:solidFill>
                  <a:srgbClr val="FF0000"/>
                </a:solidFill>
              </a:rPr>
              <a:t>.</a:t>
            </a:r>
            <a:r>
              <a:rPr lang="ru-RU" sz="1600" b="1" baseline="-25000" dirty="0">
                <a:solidFill>
                  <a:srgbClr val="FF0000"/>
                </a:solidFill>
              </a:rPr>
              <a:t> </a:t>
            </a:r>
            <a:r>
              <a:rPr lang="en-GB" sz="1600" b="1" dirty="0">
                <a:solidFill>
                  <a:srgbClr val="FF0000"/>
                </a:solidFill>
              </a:rPr>
              <a:t>(9)</a:t>
            </a:r>
            <a:r>
              <a:rPr lang="en-GB" sz="1600" b="1" baseline="-25000" dirty="0">
                <a:solidFill>
                  <a:srgbClr val="FF0000"/>
                </a:solidFill>
              </a:rPr>
              <a:t>RC</a:t>
            </a:r>
            <a:r>
              <a:rPr lang="ru-RU" sz="1600" b="1" dirty="0">
                <a:solidFill>
                  <a:srgbClr val="FF0000"/>
                </a:solidFill>
              </a:rPr>
              <a:t> </a:t>
            </a:r>
            <a:r>
              <a:rPr lang="en-GB" sz="1600" b="1" dirty="0">
                <a:solidFill>
                  <a:srgbClr val="FF0000"/>
                </a:solidFill>
              </a:rPr>
              <a:t>(27)</a:t>
            </a:r>
            <a:r>
              <a:rPr lang="en-GB" sz="1600" b="1" baseline="-25000" dirty="0">
                <a:solidFill>
                  <a:srgbClr val="FF0000"/>
                </a:solidFill>
              </a:rPr>
              <a:t>NS</a:t>
            </a:r>
            <a:endParaRPr lang="ru-RU" sz="1600" b="1" dirty="0">
              <a:solidFill>
                <a:srgbClr val="FF0000"/>
              </a:solidFill>
            </a:endParaRPr>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225" y="3820269"/>
            <a:ext cx="3714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a:off x="223540" y="692696"/>
            <a:ext cx="8784976" cy="1569660"/>
          </a:xfrm>
          <a:prstGeom prst="rect">
            <a:avLst/>
          </a:prstGeom>
        </p:spPr>
        <p:txBody>
          <a:bodyPr wrap="square">
            <a:spAutoFit/>
          </a:bodyPr>
          <a:lstStyle/>
          <a:p>
            <a:r>
              <a:rPr lang="en-GB" sz="1600" b="1" dirty="0"/>
              <a:t>Neutron β decay is the simplest β decay to involve both the vector and </a:t>
            </a:r>
            <a:r>
              <a:rPr lang="en-GB" sz="1600" b="1" dirty="0" smtClean="0"/>
              <a:t>axial-vector</a:t>
            </a:r>
            <a:r>
              <a:rPr lang="ru-RU" sz="1600" b="1" dirty="0" smtClean="0"/>
              <a:t> </a:t>
            </a:r>
            <a:r>
              <a:rPr lang="en-GB" sz="1600" b="1" dirty="0" smtClean="0"/>
              <a:t>weak </a:t>
            </a:r>
            <a:r>
              <a:rPr lang="en-GB" sz="1600" b="1" dirty="0"/>
              <a:t>interactions. It is an attractive option for determining </a:t>
            </a:r>
            <a:r>
              <a:rPr lang="en-GB" sz="1600" b="1" dirty="0" err="1"/>
              <a:t>V</a:t>
            </a:r>
            <a:r>
              <a:rPr lang="en-GB" sz="1600" b="1" baseline="-25000" dirty="0" err="1"/>
              <a:t>ud</a:t>
            </a:r>
            <a:r>
              <a:rPr lang="en-GB" sz="1600" b="1" dirty="0"/>
              <a:t> since its </a:t>
            </a:r>
            <a:r>
              <a:rPr lang="en-GB" sz="1600" b="1" dirty="0" smtClean="0"/>
              <a:t>analysis</a:t>
            </a:r>
            <a:r>
              <a:rPr lang="ru-RU" sz="1600" b="1" dirty="0" smtClean="0"/>
              <a:t> </a:t>
            </a:r>
            <a:r>
              <a:rPr lang="en-GB" sz="1600" b="1" dirty="0" smtClean="0">
                <a:solidFill>
                  <a:srgbClr val="FF0000"/>
                </a:solidFill>
              </a:rPr>
              <a:t>does </a:t>
            </a:r>
            <a:r>
              <a:rPr lang="en-GB" sz="1600" b="1" dirty="0">
                <a:solidFill>
                  <a:srgbClr val="FF0000"/>
                </a:solidFill>
              </a:rPr>
              <a:t>not require the application of corrections for </a:t>
            </a:r>
            <a:r>
              <a:rPr lang="en-GB" sz="1600" b="1" dirty="0" smtClean="0">
                <a:solidFill>
                  <a:srgbClr val="FF0000"/>
                </a:solidFill>
              </a:rPr>
              <a:t>isospin-symmetry-breaking </a:t>
            </a:r>
            <a:r>
              <a:rPr lang="en-GB" sz="1600" b="1" dirty="0" err="1">
                <a:solidFill>
                  <a:srgbClr val="FF0000"/>
                </a:solidFill>
              </a:rPr>
              <a:t>δ</a:t>
            </a:r>
            <a:r>
              <a:rPr lang="en-GB" sz="1600" b="1" baseline="-25000" dirty="0" err="1">
                <a:solidFill>
                  <a:srgbClr val="FF0000"/>
                </a:solidFill>
              </a:rPr>
              <a:t>C</a:t>
            </a:r>
            <a:r>
              <a:rPr lang="en-GB" sz="1600" b="1" dirty="0">
                <a:solidFill>
                  <a:srgbClr val="FF0000"/>
                </a:solidFill>
              </a:rPr>
              <a:t>, </a:t>
            </a:r>
            <a:r>
              <a:rPr lang="en-GB" sz="1600" b="1" dirty="0" smtClean="0">
                <a:solidFill>
                  <a:srgbClr val="FF0000"/>
                </a:solidFill>
              </a:rPr>
              <a:t>or</a:t>
            </a:r>
            <a:r>
              <a:rPr lang="ru-RU" sz="1600" b="1" dirty="0" smtClean="0">
                <a:solidFill>
                  <a:srgbClr val="FF0000"/>
                </a:solidFill>
              </a:rPr>
              <a:t> </a:t>
            </a:r>
            <a:r>
              <a:rPr lang="en-GB" sz="1600" b="1" dirty="0" smtClean="0">
                <a:solidFill>
                  <a:srgbClr val="FF0000"/>
                </a:solidFill>
              </a:rPr>
              <a:t>for </a:t>
            </a:r>
            <a:r>
              <a:rPr lang="en-GB" sz="1600" b="1" dirty="0">
                <a:solidFill>
                  <a:srgbClr val="FF0000"/>
                </a:solidFill>
              </a:rPr>
              <a:t>nuclear-structure-dependent radiative effects, </a:t>
            </a:r>
            <a:r>
              <a:rPr lang="en-GB" sz="1600" b="1" dirty="0" err="1">
                <a:solidFill>
                  <a:srgbClr val="FF0000"/>
                </a:solidFill>
              </a:rPr>
              <a:t>δ</a:t>
            </a:r>
            <a:r>
              <a:rPr lang="en-GB" sz="1600" b="1" baseline="-25000" dirty="0" err="1">
                <a:solidFill>
                  <a:srgbClr val="FF0000"/>
                </a:solidFill>
              </a:rPr>
              <a:t>NS</a:t>
            </a:r>
            <a:r>
              <a:rPr lang="en-GB" sz="1600" b="1" dirty="0">
                <a:solidFill>
                  <a:srgbClr val="FF0000"/>
                </a:solidFill>
              </a:rPr>
              <a:t>. </a:t>
            </a:r>
          </a:p>
          <a:p>
            <a:r>
              <a:rPr lang="en-GB" sz="1600" b="1" dirty="0" smtClean="0"/>
              <a:t>However, it has the distinct</a:t>
            </a:r>
            <a:r>
              <a:rPr lang="ru-RU" sz="1600" b="1" dirty="0" smtClean="0"/>
              <a:t> </a:t>
            </a:r>
            <a:r>
              <a:rPr lang="en-GB" sz="1600" b="1" dirty="0" smtClean="0"/>
              <a:t>disadvantage that it requires a difficult correlation measurement in order to </a:t>
            </a:r>
            <a:r>
              <a:rPr lang="en-GB" sz="1600" b="1" dirty="0" smtClean="0">
                <a:solidFill>
                  <a:srgbClr val="FF0000"/>
                </a:solidFill>
              </a:rPr>
              <a:t>separate</a:t>
            </a:r>
            <a:r>
              <a:rPr lang="ru-RU" sz="1600" b="1" dirty="0" smtClean="0">
                <a:solidFill>
                  <a:srgbClr val="FF0000"/>
                </a:solidFill>
              </a:rPr>
              <a:t> </a:t>
            </a:r>
            <a:r>
              <a:rPr lang="en-GB" sz="1600" b="1" dirty="0" smtClean="0">
                <a:solidFill>
                  <a:srgbClr val="FF0000"/>
                </a:solidFill>
              </a:rPr>
              <a:t>the vector-current contribution to its decay from the axial-vector one</a:t>
            </a:r>
            <a:r>
              <a:rPr lang="en-GB" sz="1600" b="1" dirty="0" smtClean="0"/>
              <a:t>. </a:t>
            </a:r>
            <a:endParaRPr lang="ru-RU" sz="1600" b="1" dirty="0"/>
          </a:p>
        </p:txBody>
      </p:sp>
      <p:pic>
        <p:nvPicPr>
          <p:cNvPr id="1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9672" y="4288817"/>
            <a:ext cx="3004656" cy="355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64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355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55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196752"/>
            <a:ext cx="5031465" cy="486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90550" y="1769835"/>
            <a:ext cx="8568952" cy="584775"/>
          </a:xfrm>
          <a:prstGeom prst="rect">
            <a:avLst/>
          </a:prstGeom>
        </p:spPr>
        <p:txBody>
          <a:bodyPr wrap="square">
            <a:spAutoFit/>
          </a:bodyPr>
          <a:lstStyle/>
          <a:p>
            <a:r>
              <a:rPr lang="en-GB" sz="1600" b="1" dirty="0"/>
              <a:t>where the first error is the uncertainty from |</a:t>
            </a:r>
            <a:r>
              <a:rPr lang="en-GB" sz="1600" b="1" i="1" dirty="0"/>
              <a:t>V</a:t>
            </a:r>
            <a:r>
              <a:rPr lang="en-GB" sz="1600" b="1" i="1" baseline="-25000" dirty="0"/>
              <a:t>ud</a:t>
            </a:r>
            <a:r>
              <a:rPr lang="en-GB" sz="1600" b="1" dirty="0"/>
              <a:t>|</a:t>
            </a:r>
            <a:r>
              <a:rPr lang="en-GB" sz="1600" b="1" baseline="30000" dirty="0"/>
              <a:t>2</a:t>
            </a:r>
            <a:r>
              <a:rPr lang="en-GB" sz="1600" b="1" dirty="0"/>
              <a:t> and the second error is the uncertainty from </a:t>
            </a:r>
            <a:r>
              <a:rPr lang="en-GB" sz="1600" b="1" dirty="0" smtClean="0"/>
              <a:t>the average </a:t>
            </a:r>
            <a:r>
              <a:rPr lang="en-GB" sz="1600" b="1" dirty="0"/>
              <a:t>|</a:t>
            </a:r>
            <a:r>
              <a:rPr lang="en-GB" sz="1600" b="1" i="1" dirty="0"/>
              <a:t>V</a:t>
            </a:r>
            <a:r>
              <a:rPr lang="en-GB" sz="1600" b="1" i="1" baseline="-25000" dirty="0"/>
              <a:t>us</a:t>
            </a:r>
            <a:r>
              <a:rPr lang="en-GB" sz="1600" b="1" dirty="0"/>
              <a:t>|</a:t>
            </a:r>
            <a:r>
              <a:rPr lang="en-GB" sz="1600" b="1" baseline="30000" dirty="0"/>
              <a:t>2</a:t>
            </a:r>
            <a:endParaRPr lang="ru-RU" sz="1600" b="1" baseline="30000" dirty="0"/>
          </a:p>
        </p:txBody>
      </p:sp>
      <p:sp>
        <p:nvSpPr>
          <p:cNvPr id="5" name="Прямоугольник 4"/>
          <p:cNvSpPr/>
          <p:nvPr/>
        </p:nvSpPr>
        <p:spPr>
          <a:xfrm>
            <a:off x="179512" y="2433662"/>
            <a:ext cx="8496944" cy="923330"/>
          </a:xfrm>
          <a:prstGeom prst="rect">
            <a:avLst/>
          </a:prstGeom>
        </p:spPr>
        <p:txBody>
          <a:bodyPr wrap="square">
            <a:spAutoFit/>
          </a:bodyPr>
          <a:lstStyle/>
          <a:p>
            <a:r>
              <a:rPr lang="en-GB" b="1" dirty="0"/>
              <a:t>One finds about an overall </a:t>
            </a:r>
            <a:r>
              <a:rPr lang="en-GB" b="1" dirty="0">
                <a:solidFill>
                  <a:srgbClr val="FF0000"/>
                </a:solidFill>
              </a:rPr>
              <a:t>2 sigma </a:t>
            </a:r>
            <a:r>
              <a:rPr lang="en-GB" b="1" dirty="0" smtClean="0">
                <a:solidFill>
                  <a:srgbClr val="FF0000"/>
                </a:solidFill>
              </a:rPr>
              <a:t>deviation from </a:t>
            </a:r>
            <a:r>
              <a:rPr lang="en-GB" b="1" dirty="0" err="1">
                <a:solidFill>
                  <a:srgbClr val="FF0000"/>
                </a:solidFill>
              </a:rPr>
              <a:t>unitarity</a:t>
            </a:r>
            <a:r>
              <a:rPr lang="en-GB" b="1" dirty="0"/>
              <a:t>. </a:t>
            </a:r>
            <a:r>
              <a:rPr lang="en-GB" b="1" dirty="0" smtClean="0"/>
              <a:t>That </a:t>
            </a:r>
            <a:r>
              <a:rPr lang="en-GB" b="1" dirty="0"/>
              <a:t>deviation could be due a problem with |</a:t>
            </a:r>
            <a:r>
              <a:rPr lang="en-GB" b="1" i="1" dirty="0" err="1"/>
              <a:t>V</a:t>
            </a:r>
            <a:r>
              <a:rPr lang="en-GB" b="1" i="1" baseline="-25000" dirty="0" err="1"/>
              <a:t>ud</a:t>
            </a:r>
            <a:r>
              <a:rPr lang="en-GB" b="1" dirty="0"/>
              <a:t>| theory (RC or NS), the lattice determination </a:t>
            </a:r>
            <a:r>
              <a:rPr lang="en-GB" b="1" dirty="0" smtClean="0"/>
              <a:t>of </a:t>
            </a:r>
            <a:r>
              <a:rPr lang="en-GB" b="1" i="1" dirty="0" smtClean="0"/>
              <a:t>f</a:t>
            </a:r>
            <a:r>
              <a:rPr lang="en-GB" b="1" dirty="0"/>
              <a:t>+(0) or new physics.</a:t>
            </a:r>
            <a:endParaRPr lang="ru-RU" b="1" dirty="0"/>
          </a:p>
        </p:txBody>
      </p:sp>
      <p:sp>
        <p:nvSpPr>
          <p:cNvPr id="6" name="Заголовок 1"/>
          <p:cNvSpPr>
            <a:spLocks noGrp="1"/>
          </p:cNvSpPr>
          <p:nvPr>
            <p:ph type="title"/>
          </p:nvPr>
        </p:nvSpPr>
        <p:spPr>
          <a:xfrm>
            <a:off x="349188" y="188640"/>
            <a:ext cx="8229600" cy="908720"/>
          </a:xfrm>
        </p:spPr>
        <p:txBody>
          <a:bodyPr/>
          <a:lstStyle/>
          <a:p>
            <a:pPr>
              <a:lnSpc>
                <a:spcPct val="100000"/>
              </a:lnSpc>
            </a:pPr>
            <a:r>
              <a:rPr lang="en-GB" sz="2800" dirty="0" smtClean="0"/>
              <a:t>Standard Model</a:t>
            </a:r>
            <a:br>
              <a:rPr lang="en-GB" sz="2800" dirty="0" smtClean="0"/>
            </a:br>
            <a:r>
              <a:rPr lang="en-US" sz="2800" dirty="0" err="1"/>
              <a:t>Superallowed</a:t>
            </a:r>
            <a:r>
              <a:rPr lang="en-US" sz="2800" dirty="0"/>
              <a:t> </a:t>
            </a:r>
            <a:r>
              <a:rPr lang="ru-RU" sz="2800" dirty="0"/>
              <a:t>0</a:t>
            </a:r>
            <a:r>
              <a:rPr lang="ru-RU" sz="2800" baseline="30000" dirty="0"/>
              <a:t>+</a:t>
            </a:r>
            <a:r>
              <a:rPr lang="en-US" sz="2800" dirty="0">
                <a:latin typeface="Times New Roman"/>
                <a:cs typeface="Times New Roman"/>
              </a:rPr>
              <a:t> →</a:t>
            </a:r>
            <a:r>
              <a:rPr lang="ru-RU" sz="2800" dirty="0"/>
              <a:t> 0</a:t>
            </a:r>
            <a:r>
              <a:rPr lang="ru-RU" sz="2800" baseline="30000" dirty="0"/>
              <a:t>+</a:t>
            </a:r>
            <a:r>
              <a:rPr lang="en-US" sz="2800" dirty="0"/>
              <a:t>  </a:t>
            </a:r>
            <a:r>
              <a:rPr lang="el-GR" sz="2800" dirty="0"/>
              <a:t>β</a:t>
            </a:r>
            <a:r>
              <a:rPr lang="en-US" sz="2800" dirty="0"/>
              <a:t> </a:t>
            </a:r>
            <a:r>
              <a:rPr lang="en-GB" sz="2800" dirty="0"/>
              <a:t>transitions</a:t>
            </a:r>
            <a:endParaRPr lang="ru-RU" sz="28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755" y="3068960"/>
            <a:ext cx="4189289" cy="3789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691680" y="5085184"/>
            <a:ext cx="2552302" cy="246221"/>
          </a:xfrm>
          <a:prstGeom prst="rect">
            <a:avLst/>
          </a:prstGeom>
        </p:spPr>
        <p:txBody>
          <a:bodyPr wrap="none">
            <a:spAutoFit/>
          </a:bodyPr>
          <a:lstStyle/>
          <a:p>
            <a:r>
              <a:rPr lang="en-GB" sz="1000" dirty="0"/>
              <a:t>PHYSICAL REVIEW D 104, 033003 (2021)</a:t>
            </a:r>
            <a:endParaRPr lang="ru-RU" sz="1000" dirty="0"/>
          </a:p>
        </p:txBody>
      </p:sp>
      <p:sp>
        <p:nvSpPr>
          <p:cNvPr id="3" name="Стрелка вправо 2"/>
          <p:cNvSpPr/>
          <p:nvPr/>
        </p:nvSpPr>
        <p:spPr>
          <a:xfrm>
            <a:off x="3635671" y="6501891"/>
            <a:ext cx="504056" cy="241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1537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204864"/>
            <a:ext cx="8229600" cy="1600200"/>
          </a:xfrm>
        </p:spPr>
        <p:txBody>
          <a:bodyPr/>
          <a:lstStyle/>
          <a:p>
            <a:r>
              <a:rPr lang="en-GB" sz="2800" dirty="0" smtClean="0"/>
              <a:t/>
            </a:r>
            <a:br>
              <a:rPr lang="en-GB" sz="2800" dirty="0" smtClean="0"/>
            </a:br>
            <a:r>
              <a:rPr lang="en-GB" sz="2800" dirty="0" smtClean="0"/>
              <a:t>Neutron lifetime </a:t>
            </a:r>
            <a:r>
              <a:rPr lang="en-GB" sz="2800" dirty="0" smtClean="0"/>
              <a:t>and</a:t>
            </a:r>
            <a:r>
              <a:rPr lang="en-GB" sz="2800" dirty="0"/>
              <a:t/>
            </a:r>
            <a:br>
              <a:rPr lang="en-GB" sz="2800" dirty="0"/>
            </a:br>
            <a:r>
              <a:rPr lang="en-GB" sz="2800" dirty="0" smtClean="0"/>
              <a:t>Primordial </a:t>
            </a:r>
            <a:r>
              <a:rPr lang="en-GB" sz="2800" dirty="0"/>
              <a:t>Helium Abundance</a:t>
            </a:r>
            <a:endParaRPr lang="ru-RU" sz="2800" dirty="0"/>
          </a:p>
        </p:txBody>
      </p:sp>
    </p:spTree>
    <p:extLst>
      <p:ext uri="{BB962C8B-B14F-4D97-AF65-F5344CB8AC3E}">
        <p14:creationId xmlns:p14="http://schemas.microsoft.com/office/powerpoint/2010/main" val="16428676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184667</TotalTime>
  <Words>3513</Words>
  <Application>Microsoft Office PowerPoint</Application>
  <PresentationFormat>Экран (4:3)</PresentationFormat>
  <Paragraphs>312</Paragraphs>
  <Slides>58</Slides>
  <Notes>23</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58</vt:i4>
      </vt:variant>
    </vt:vector>
  </HeadingPairs>
  <TitlesOfParts>
    <vt:vector size="62" baseType="lpstr">
      <vt:lpstr>Исполнительная</vt:lpstr>
      <vt:lpstr>Формула</vt:lpstr>
      <vt:lpstr>Graph</vt:lpstr>
      <vt:lpstr>Equation</vt:lpstr>
      <vt:lpstr>“Neutron lifetime measurements: status and prospects”</vt:lpstr>
      <vt:lpstr>β decay and Standard Model</vt:lpstr>
      <vt:lpstr>Superallowed 0+ → 0+  β transitions</vt:lpstr>
      <vt:lpstr>Superallowed 0+ → 0+  β transitions</vt:lpstr>
      <vt:lpstr>Презентация PowerPoint</vt:lpstr>
      <vt:lpstr>Презентация PowerPoint</vt:lpstr>
      <vt:lpstr>Neutron lifetime</vt:lpstr>
      <vt:lpstr>Standard Model Superallowed 0+ → 0+  β transitions</vt:lpstr>
      <vt:lpstr> Neutron lifetime and Primordial Helium Abundance</vt:lpstr>
      <vt:lpstr>Презентация PowerPoint</vt:lpstr>
      <vt:lpstr>Nucleosynthesis</vt:lpstr>
      <vt:lpstr>Recent Primordial Helium Abundance  Results from low metallicity galaxies</vt:lpstr>
      <vt:lpstr>Презентация PowerPoint</vt:lpstr>
      <vt:lpstr>Neutron lifetime experiments</vt:lpstr>
      <vt:lpstr>Презентация PowerPoint</vt:lpstr>
      <vt:lpstr>Презентация PowerPoint</vt:lpstr>
      <vt:lpstr>Neutron lifetime PDG</vt:lpstr>
      <vt:lpstr>Possible dark decay channels</vt:lpstr>
      <vt:lpstr>The main problem of UCN storage experiments – possible losses during storage time</vt:lpstr>
      <vt:lpstr>Magnetic trapping permits to exclude UCN collisions with a wall</vt:lpstr>
      <vt:lpstr>Neutron magnetic storage - (mile stones)</vt:lpstr>
      <vt:lpstr>Trap Filling</vt:lpstr>
      <vt:lpstr>Презентация PowerPoint</vt:lpstr>
      <vt:lpstr>Презентация PowerPoint</vt:lpstr>
      <vt:lpstr>Презентация PowerPoint</vt:lpstr>
      <vt:lpstr>Depolarization</vt:lpstr>
      <vt:lpstr>It is impossible to exclude UCN depolarization</vt:lpstr>
      <vt:lpstr>Презентация PowerPoint</vt:lpstr>
      <vt:lpstr>UCN magnetic storage and neutron lifetime PNPI-ILL Step by step</vt:lpstr>
      <vt:lpstr>Презентация PowerPoint</vt:lpstr>
      <vt:lpstr>Презентация PowerPoint</vt:lpstr>
      <vt:lpstr>Презентация PowerPoint</vt:lpstr>
      <vt:lpstr>Main properties of “ideal” experimental setup for neutron lifetime measuring</vt:lpstr>
      <vt:lpstr>Презентация PowerPoint</vt:lpstr>
      <vt:lpstr>Презентация PowerPoint</vt:lpstr>
      <vt:lpstr>Презентация PowerPoint</vt:lpstr>
      <vt:lpstr>Презентация PowerPoint</vt:lpstr>
      <vt:lpstr>Magnetic shutter</vt:lpstr>
      <vt:lpstr>Filling through lower neutron guide</vt:lpstr>
      <vt:lpstr>Monitor of trap filling</vt:lpstr>
      <vt:lpstr>Control of the depolarized (or spin flipped) UCN</vt:lpstr>
      <vt:lpstr>Transformation of neutrons spectra during storage Small UCN heating?</vt:lpstr>
      <vt:lpstr>Control of the depolarized (or spin flipped) UCN</vt:lpstr>
      <vt:lpstr>Презентация PowerPoint</vt:lpstr>
      <vt:lpstr>Vacuum dependence (rest gases)</vt:lpstr>
      <vt:lpstr>Fomblin vapor scattering?</vt:lpstr>
      <vt:lpstr>New trap under construction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Neutron Lifetime and Axial Coupling Connection</vt:lpstr>
      <vt:lpstr>Trap Filling</vt:lpstr>
      <vt:lpstr>Improved Determination of the Neutron Lifetime  Phys. Rev. Lett. 111, 222501 – Published 27 November 2013  A. T. Yue, M. S. Dewey, D. M. Gilliam, G. L. Greene, A. B. Laptev, J. S. Nico, W. M. Snow, and F. E. Wietfeldt </vt:lpstr>
      <vt:lpstr>V.F. Ezhov et. al. JETP Letters, 2018, Vol. 107, No. 11, pp. 671–675</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Systematics in magnetic storage experiments</dc:title>
  <dc:creator>Ежов В Ф</dc:creator>
  <cp:lastModifiedBy>Victor Ezhov</cp:lastModifiedBy>
  <cp:revision>406</cp:revision>
  <dcterms:created xsi:type="dcterms:W3CDTF">2017-07-24T23:20:14Z</dcterms:created>
  <dcterms:modified xsi:type="dcterms:W3CDTF">2023-06-08T07:48:44Z</dcterms:modified>
</cp:coreProperties>
</file>