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426" r:id="rId2"/>
    <p:sldId id="385" r:id="rId3"/>
    <p:sldId id="386" r:id="rId4"/>
    <p:sldId id="390" r:id="rId5"/>
    <p:sldId id="393" r:id="rId6"/>
    <p:sldId id="394" r:id="rId7"/>
    <p:sldId id="401" r:id="rId8"/>
    <p:sldId id="402" r:id="rId9"/>
    <p:sldId id="403" r:id="rId10"/>
    <p:sldId id="417" r:id="rId11"/>
    <p:sldId id="413" r:id="rId12"/>
    <p:sldId id="427" r:id="rId13"/>
    <p:sldId id="407" r:id="rId14"/>
    <p:sldId id="414" r:id="rId15"/>
    <p:sldId id="415" r:id="rId16"/>
    <p:sldId id="418" r:id="rId17"/>
    <p:sldId id="425" r:id="rId18"/>
    <p:sldId id="424" r:id="rId19"/>
    <p:sldId id="443" r:id="rId20"/>
    <p:sldId id="434" r:id="rId21"/>
    <p:sldId id="435" r:id="rId22"/>
    <p:sldId id="437" r:id="rId23"/>
    <p:sldId id="429" r:id="rId24"/>
    <p:sldId id="428" r:id="rId25"/>
    <p:sldId id="447" r:id="rId26"/>
    <p:sldId id="448" r:id="rId27"/>
    <p:sldId id="449" r:id="rId28"/>
    <p:sldId id="398" r:id="rId29"/>
    <p:sldId id="399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FEBF"/>
    <a:srgbClr val="A1A500"/>
    <a:srgbClr val="E3E3E3"/>
    <a:srgbClr val="800080"/>
    <a:srgbClr val="A01231"/>
    <a:srgbClr val="A40101"/>
    <a:srgbClr val="FF8C6D"/>
    <a:srgbClr val="0000CC"/>
    <a:srgbClr val="B3A2C7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333" autoAdjust="0"/>
    <p:restoredTop sz="52585" autoAdjust="0"/>
  </p:normalViewPr>
  <p:slideViewPr>
    <p:cSldViewPr>
      <p:cViewPr>
        <p:scale>
          <a:sx n="90" d="100"/>
          <a:sy n="90" d="100"/>
        </p:scale>
        <p:origin x="-126" y="-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73" d="100"/>
          <a:sy n="73" d="100"/>
        </p:scale>
        <p:origin x="-3856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71214F-0903-344F-877E-853F10CFA92E}" type="datetimeFigureOut">
              <a:rPr lang="en-US" smtClean="0"/>
              <a:t>12/26/2012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E9C9C2-CE0A-6646-86E5-E737C96302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2979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530012-C3F6-48AD-8E85-57069E8B746D}" type="datetimeFigureOut">
              <a:rPr lang="en-US" smtClean="0"/>
              <a:pPr/>
              <a:t>12/26/2012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5183FC-8912-478E-BBD1-DDD53D48BD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61528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ё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5183FC-8912-478E-BBD1-DDD53D48BD1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1987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5183FC-8912-478E-BBD1-DDD53D48BD14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4030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5183FC-8912-478E-BBD1-DDD53D48BD14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7524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5183FC-8912-478E-BBD1-DDD53D48BD14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9516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5183FC-8912-478E-BBD1-DDD53D48BD14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3208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5183FC-8912-478E-BBD1-DDD53D48BD14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0490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5183FC-8912-478E-BBD1-DDD53D48BD14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0625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5183FC-8912-478E-BBD1-DDD53D48BD14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1559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5183FC-8912-478E-BBD1-DDD53D48BD14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8132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5183FC-8912-478E-BBD1-DDD53D48BD14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7557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bg-BG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5183FC-8912-478E-BBD1-DDD53D48BD14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2734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5183FC-8912-478E-BBD1-DDD53D48BD14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2372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5183FC-8912-478E-BBD1-DDD53D48BD14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87539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5183FC-8912-478E-BBD1-DDD53D48BD14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54778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5183FC-8912-478E-BBD1-DDD53D48BD14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052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5183FC-8912-478E-BBD1-DDD53D48BD14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5917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5183FC-8912-478E-BBD1-DDD53D48BD14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4666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5183FC-8912-478E-BBD1-DDD53D48BD14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6658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5183FC-8912-478E-BBD1-DDD53D48BD14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3714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5183FC-8912-478E-BBD1-DDD53D48BD14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6294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solidFill>
            <a:schemeClr val="bg1">
              <a:lumMod val="65000"/>
            </a:schemeClr>
          </a:solidFill>
          <a:effectLst/>
        </p:spPr>
        <p:txBody>
          <a:bodyPr>
            <a:spAutoFit/>
          </a:bodyPr>
          <a:lstStyle>
            <a:lvl1pPr>
              <a:defRPr b="1" i="0" strike="noStrike" baseline="0">
                <a:solidFill>
                  <a:schemeClr val="bg1"/>
                </a:solidFill>
                <a:latin typeface="Trebuchet MS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sz="1800" baseline="0">
                <a:solidFill>
                  <a:schemeClr val="tx1">
                    <a:tint val="75000"/>
                  </a:schemeClr>
                </a:solidFill>
                <a:latin typeface="Calibri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24-27 декабря 2012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Научная сессия ученого совета ОФВЭ ПИЯФ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24-27 декабря 2012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Научная сессия ученого совета ОФВЭ ПИЯФ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11162"/>
          </a:xfrm>
        </p:spPr>
        <p:txBody>
          <a:bodyPr>
            <a:noAutofit/>
          </a:bodyPr>
          <a:lstStyle>
            <a:lvl1pPr>
              <a:defRPr sz="3200" baseline="0">
                <a:solidFill>
                  <a:srgbClr val="558ED5"/>
                </a:solidFill>
                <a:latin typeface="Trebuchet MS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715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84746" y="517525"/>
            <a:ext cx="8915400" cy="1588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76200" dist="20000" dir="5400000" rotWithShape="0">
              <a:srgbClr val="000000">
                <a:alpha val="16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0" y="6629400"/>
            <a:ext cx="1828800" cy="23053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vert="horz" lIns="91440" tIns="45720" rIns="91440" bIns="45720" rtlCol="0" anchor="ctr"/>
          <a:lstStyle>
            <a:lvl1pPr algn="ctr">
              <a:defRPr b="1" i="0" baseline="0">
                <a:solidFill>
                  <a:schemeClr val="bg1"/>
                </a:solidFill>
                <a:latin typeface="Comic Sans MS" pitchFamily="66" charset="0"/>
              </a:defRPr>
            </a:lvl1pPr>
          </a:lstStyle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smtClean="0">
                <a:latin typeface="Calibri"/>
                <a:cs typeface="Calibri"/>
              </a:rPr>
              <a:t>24-27 </a:t>
            </a:r>
            <a:r>
              <a:rPr lang="en-US" sz="1400" dirty="0" err="1" smtClean="0">
                <a:latin typeface="Calibri"/>
                <a:cs typeface="Calibri"/>
              </a:rPr>
              <a:t>декабря</a:t>
            </a:r>
            <a:r>
              <a:rPr lang="en-US" sz="1400" dirty="0" smtClean="0">
                <a:latin typeface="Calibri"/>
                <a:cs typeface="Calibri"/>
              </a:rPr>
              <a:t> 2012 </a:t>
            </a:r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8009546" y="6632045"/>
            <a:ext cx="1143000" cy="228600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ctr"/>
          <a:lstStyle>
            <a:lvl1pPr>
              <a:defRPr baseline="0">
                <a:solidFill>
                  <a:schemeClr val="tx1"/>
                </a:solidFill>
                <a:latin typeface="Comic Sans MS" pitchFamily="66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28800" y="6629400"/>
            <a:ext cx="6172200" cy="228811"/>
          </a:xfrm>
          <a:solidFill>
            <a:schemeClr val="bg1">
              <a:lumMod val="65000"/>
            </a:schemeClr>
          </a:solidFill>
        </p:spPr>
        <p:txBody>
          <a:bodyPr/>
          <a:lstStyle>
            <a:lvl1pPr>
              <a:defRPr sz="1400" b="1" i="0" baseline="0">
                <a:solidFill>
                  <a:schemeClr val="bg1"/>
                </a:solidFill>
                <a:latin typeface="Calibri"/>
              </a:defRPr>
            </a:lvl1pPr>
          </a:lstStyle>
          <a:p>
            <a:r>
              <a:rPr lang="ru-RU" smtClean="0"/>
              <a:t>Научная сессия ученого совета ОФВЭ ПИЯФ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24-27 </a:t>
            </a:r>
            <a:r>
              <a:rPr lang="en-US" dirty="0" err="1" smtClean="0"/>
              <a:t>декабря</a:t>
            </a:r>
            <a:r>
              <a:rPr lang="en-US" dirty="0" smtClean="0"/>
              <a:t> 2012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Научная сессия ученого совета ОФВЭ ПИЯФ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24-27 декабря 2012 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Научная сессия ученого совета ОФВЭ ПИЯФ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24-27 декабря 2012 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Научная сессия ученого совета ОФВЭ ПИЯФ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87362"/>
          </a:xfrm>
        </p:spPr>
        <p:txBody>
          <a:bodyPr>
            <a:normAutofit/>
          </a:bodyPr>
          <a:lstStyle>
            <a:lvl1pPr>
              <a:defRPr sz="2000" baseline="0">
                <a:solidFill>
                  <a:srgbClr val="558ED5"/>
                </a:solidFill>
                <a:latin typeface="Trebuchet MS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160232" y="517525"/>
            <a:ext cx="8915400" cy="1588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76200" dist="20000" dir="5400000" rotWithShape="0">
              <a:srgbClr val="000000">
                <a:alpha val="16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0" y="6629400"/>
            <a:ext cx="1828800" cy="23053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vert="horz" lIns="91440" tIns="45720" rIns="91440" bIns="45720" rtlCol="0" anchor="ctr"/>
          <a:lstStyle>
            <a:lvl1pPr algn="ctr">
              <a:defRPr b="1" i="0" baseline="0">
                <a:solidFill>
                  <a:schemeClr val="bg1"/>
                </a:solidFill>
                <a:latin typeface="Comic Sans MS" pitchFamily="66" charset="0"/>
              </a:defRPr>
            </a:lvl1pPr>
          </a:lstStyle>
          <a:p>
            <a:r>
              <a:rPr lang="en-US" sz="1400" dirty="0" smtClean="0">
                <a:latin typeface="Calibri"/>
                <a:cs typeface="Calibri"/>
              </a:rPr>
              <a:t>24-27 </a:t>
            </a:r>
            <a:r>
              <a:rPr lang="en-US" sz="1400" dirty="0" err="1" smtClean="0">
                <a:latin typeface="Calibri"/>
                <a:cs typeface="Calibri"/>
              </a:rPr>
              <a:t>декабря</a:t>
            </a:r>
            <a:r>
              <a:rPr lang="en-US" sz="1400" dirty="0" smtClean="0">
                <a:latin typeface="Calibri"/>
                <a:cs typeface="Calibri"/>
              </a:rPr>
              <a:t> 2012 </a:t>
            </a:r>
            <a:endParaRPr lang="en-US" sz="1400" dirty="0">
              <a:latin typeface="Calibri"/>
              <a:cs typeface="Calibri"/>
            </a:endParaRPr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8009546" y="6632045"/>
            <a:ext cx="1143000" cy="228600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ctr"/>
          <a:lstStyle>
            <a:lvl1pPr>
              <a:defRPr baseline="0">
                <a:solidFill>
                  <a:schemeClr val="tx1"/>
                </a:solidFill>
                <a:latin typeface="Comic Sans MS" pitchFamily="66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28800" y="6629400"/>
            <a:ext cx="6172200" cy="228811"/>
          </a:xfrm>
          <a:solidFill>
            <a:schemeClr val="bg1">
              <a:lumMod val="65000"/>
            </a:schemeClr>
          </a:solidFill>
        </p:spPr>
        <p:txBody>
          <a:bodyPr/>
          <a:lstStyle>
            <a:lvl1pPr>
              <a:defRPr sz="1400" b="1" i="0" baseline="0">
                <a:solidFill>
                  <a:schemeClr val="bg1"/>
                </a:solidFill>
                <a:latin typeface="Calibri"/>
              </a:defRPr>
            </a:lvl1pPr>
          </a:lstStyle>
          <a:p>
            <a:r>
              <a:rPr lang="ru-RU" smtClean="0"/>
              <a:t>Научная сессия ученого совета ОФВЭ ПИЯФ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0" y="6629400"/>
            <a:ext cx="1828800" cy="23053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vert="horz" lIns="91440" tIns="45720" rIns="91440" bIns="45720" rtlCol="0" anchor="ctr"/>
          <a:lstStyle>
            <a:lvl1pPr algn="ctr">
              <a:defRPr b="1" i="0" baseline="0">
                <a:solidFill>
                  <a:schemeClr val="bg1"/>
                </a:solidFill>
                <a:latin typeface="Comic Sans MS" pitchFamily="66" charset="0"/>
              </a:defRPr>
            </a:lvl1pPr>
          </a:lstStyle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smtClean="0">
                <a:latin typeface="Calibri"/>
                <a:cs typeface="Calibri"/>
              </a:rPr>
              <a:t>24-27 </a:t>
            </a:r>
            <a:r>
              <a:rPr lang="en-US" sz="1400" dirty="0" err="1" smtClean="0">
                <a:latin typeface="Calibri"/>
                <a:cs typeface="Calibri"/>
              </a:rPr>
              <a:t>декабря</a:t>
            </a:r>
            <a:r>
              <a:rPr lang="en-US" sz="1400" dirty="0" smtClean="0">
                <a:latin typeface="Calibri"/>
                <a:cs typeface="Calibri"/>
              </a:rPr>
              <a:t> 2012 </a:t>
            </a:r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8009546" y="6632045"/>
            <a:ext cx="1143000" cy="228600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ctr"/>
          <a:lstStyle>
            <a:lvl1pPr>
              <a:defRPr baseline="0">
                <a:solidFill>
                  <a:schemeClr val="tx1"/>
                </a:solidFill>
                <a:latin typeface="Comic Sans MS" pitchFamily="66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28800" y="6629400"/>
            <a:ext cx="6172200" cy="228811"/>
          </a:xfrm>
          <a:solidFill>
            <a:schemeClr val="bg1">
              <a:lumMod val="65000"/>
            </a:schemeClr>
          </a:solidFill>
        </p:spPr>
        <p:txBody>
          <a:bodyPr/>
          <a:lstStyle>
            <a:lvl1pPr>
              <a:defRPr sz="1400" b="1" i="0" baseline="0">
                <a:solidFill>
                  <a:schemeClr val="bg1"/>
                </a:solidFill>
                <a:latin typeface="Calibri"/>
              </a:defRPr>
            </a:lvl1pPr>
          </a:lstStyle>
          <a:p>
            <a:r>
              <a:rPr lang="ru-RU" smtClean="0"/>
              <a:t>Научная сессия ученого совета ОФВЭ ПИЯФ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24-27 декабря 2012 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Научная сессия ученого совета ОФВЭ ПИЯФ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24-27 декабря 2012 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Научная сессия ученого совета ОФВЭ ПИЯФ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24-27 декабря 2012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Научная сессия ученого совета ОФВЭ ПИЯФ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emf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emf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png"/><Relationship Id="rId5" Type="http://schemas.openxmlformats.org/officeDocument/2006/relationships/image" Target="../media/image49.emf"/><Relationship Id="rId4" Type="http://schemas.openxmlformats.org/officeDocument/2006/relationships/image" Target="../media/image4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24-27 </a:t>
            </a:r>
            <a:r>
              <a:rPr lang="en-US" dirty="0" err="1" smtClean="0"/>
              <a:t>декабря</a:t>
            </a:r>
            <a:r>
              <a:rPr lang="en-US" smtClean="0"/>
              <a:t> 2012 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Научная сессия ученого совета ОФВЭ ПИЯФ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6689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Electrons</a:t>
            </a:r>
            <a:endParaRPr lang="en-US" sz="3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Научная сессия ученого совета ОФВЭ ПИЯФ</a:t>
            </a:r>
            <a:endParaRPr lang="en-US" dirty="0"/>
          </a:p>
        </p:txBody>
      </p:sp>
      <p:pic>
        <p:nvPicPr>
          <p:cNvPr id="4" name="Picture 3" descr="loosepp_data_ET_10000_15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217" y="2013607"/>
            <a:ext cx="3660183" cy="2482193"/>
          </a:xfrm>
          <a:prstGeom prst="rect">
            <a:avLst/>
          </a:prstGeom>
        </p:spPr>
      </p:pic>
      <p:pic>
        <p:nvPicPr>
          <p:cNvPr id="5" name="Picture 4" descr="contaiter_data_ET_10000_15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118710"/>
            <a:ext cx="3352800" cy="22737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3600" y="4572000"/>
            <a:ext cx="2844800" cy="197366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2000" y="609600"/>
            <a:ext cx="7391400" cy="923330"/>
          </a:xfrm>
          <a:prstGeom prst="rect">
            <a:avLst/>
          </a:prstGeom>
          <a:solidFill>
            <a:srgbClr val="CCFF99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omic Sans MS"/>
                <a:cs typeface="Comic Sans MS"/>
              </a:rPr>
              <a:t>PNPI contribution: A measurement of the e</a:t>
            </a:r>
            <a:r>
              <a:rPr lang="en-US" dirty="0" smtClean="0">
                <a:solidFill>
                  <a:srgbClr val="000000"/>
                </a:solidFill>
                <a:effectLst/>
                <a:latin typeface="Comic Sans MS"/>
                <a:cs typeface="Comic Sans MS"/>
              </a:rPr>
              <a:t>lectron identification efficiency using </a:t>
            </a:r>
            <a:r>
              <a:rPr lang="en-US" dirty="0" err="1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Υ</a:t>
            </a:r>
            <a:r>
              <a:rPr lang="en-US" dirty="0" err="1">
                <a:latin typeface="Symbol Tiger" charset="2"/>
                <a:cs typeface="Symbol Tiger" charset="2"/>
                <a:sym typeface="Symbol"/>
              </a:rPr>
              <a:t>e</a:t>
            </a:r>
            <a:r>
              <a:rPr lang="en-US" baseline="30000" dirty="0" err="1">
                <a:latin typeface="Symbol Tiger" charset="2"/>
                <a:cs typeface="Symbol Tiger" charset="2"/>
                <a:sym typeface="Symbol"/>
              </a:rPr>
              <a:t>+</a:t>
            </a:r>
            <a:r>
              <a:rPr lang="en-US" dirty="0" err="1">
                <a:latin typeface="Symbol Tiger" charset="2"/>
                <a:cs typeface="Symbol Tiger" charset="2"/>
                <a:sym typeface="Symbol"/>
              </a:rPr>
              <a:t>e</a:t>
            </a:r>
            <a:r>
              <a:rPr lang="en-US" baseline="30000" dirty="0" smtClean="0">
                <a:latin typeface="Symbol Tiger" charset="2"/>
                <a:cs typeface="Symbol Tiger" charset="2"/>
                <a:sym typeface="Symbol"/>
              </a:rPr>
              <a:t>-</a:t>
            </a:r>
            <a:r>
              <a:rPr lang="en-US" dirty="0" smtClean="0">
                <a:latin typeface="Symbol Tiger" charset="2"/>
                <a:cs typeface="Symbol Tiger" charset="2"/>
                <a:sym typeface="Symbol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mic Sans MS"/>
                <a:cs typeface="Comic Sans MS"/>
              </a:rPr>
              <a:t>decays by </a:t>
            </a:r>
            <a:r>
              <a:rPr lang="en-US" dirty="0" err="1" smtClean="0">
                <a:solidFill>
                  <a:srgbClr val="000000"/>
                </a:solidFill>
                <a:effectLst/>
                <a:latin typeface="Comic Sans MS"/>
                <a:cs typeface="Comic Sans MS"/>
              </a:rPr>
              <a:t>tag&amp;probe</a:t>
            </a:r>
            <a:r>
              <a:rPr lang="en-US" dirty="0" smtClean="0">
                <a:solidFill>
                  <a:srgbClr val="000000"/>
                </a:solidFill>
                <a:effectLst/>
                <a:latin typeface="Comic Sans MS"/>
                <a:cs typeface="Comic Sans MS"/>
              </a:rPr>
              <a:t> method. </a:t>
            </a:r>
          </a:p>
          <a:p>
            <a:r>
              <a:rPr lang="en-US" b="1" dirty="0" smtClean="0">
                <a:solidFill>
                  <a:srgbClr val="FF0000"/>
                </a:solidFill>
                <a:effectLst/>
                <a:latin typeface="Comic Sans MS"/>
                <a:cs typeface="Comic Sans MS"/>
              </a:rPr>
              <a:t>Work is supported by RFBR grant in 2012-2013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200" y="4367565"/>
            <a:ext cx="5486400" cy="2031325"/>
          </a:xfrm>
          <a:prstGeom prst="rect">
            <a:avLst/>
          </a:prstGeom>
          <a:solidFill>
            <a:srgbClr val="CCFFCC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Comic Sans MS"/>
                <a:cs typeface="Comic Sans MS"/>
              </a:rPr>
              <a:t>Special trigger was developed to register decays of the </a:t>
            </a:r>
            <a:r>
              <a:rPr lang="en-US" sz="1400" dirty="0" err="1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Υ</a:t>
            </a:r>
            <a:r>
              <a:rPr lang="en-US" sz="1400" dirty="0" err="1">
                <a:latin typeface="Symbol Tiger" charset="2"/>
                <a:cs typeface="Symbol Tiger" charset="2"/>
                <a:sym typeface="Symbol"/>
              </a:rPr>
              <a:t>e</a:t>
            </a:r>
            <a:r>
              <a:rPr lang="en-US" sz="1400" baseline="30000" dirty="0" err="1">
                <a:latin typeface="Symbol Tiger" charset="2"/>
                <a:cs typeface="Symbol Tiger" charset="2"/>
                <a:sym typeface="Symbol"/>
              </a:rPr>
              <a:t>+</a:t>
            </a:r>
            <a:r>
              <a:rPr lang="en-US" sz="1400" dirty="0" err="1">
                <a:latin typeface="Symbol Tiger" charset="2"/>
                <a:cs typeface="Symbol Tiger" charset="2"/>
                <a:sym typeface="Symbol"/>
              </a:rPr>
              <a:t>e</a:t>
            </a:r>
            <a:r>
              <a:rPr lang="en-US" sz="1400" baseline="30000" dirty="0" smtClean="0">
                <a:latin typeface="Symbol Tiger" charset="2"/>
                <a:cs typeface="Symbol Tiger" charset="2"/>
                <a:sym typeface="Symbol"/>
              </a:rPr>
              <a:t>-</a:t>
            </a:r>
            <a:r>
              <a:rPr lang="en-US" sz="1400" dirty="0" smtClean="0">
                <a:latin typeface="Symbol Tiger" charset="2"/>
                <a:cs typeface="Symbol Tiger" charset="2"/>
                <a:sym typeface="Symbol"/>
              </a:rPr>
              <a:t>:</a:t>
            </a:r>
            <a:r>
              <a:rPr lang="en-US" sz="1400" dirty="0" smtClean="0">
                <a:latin typeface="Comic Sans MS"/>
                <a:cs typeface="Comic Sans MS"/>
              </a:rPr>
              <a:t> </a:t>
            </a:r>
            <a:r>
              <a:rPr lang="en-US" sz="1400" dirty="0">
                <a:latin typeface="Comic Sans MS"/>
                <a:cs typeface="Comic Sans MS"/>
              </a:rPr>
              <a:t>2 legs L1 EM clusters, one high-</a:t>
            </a:r>
            <a:r>
              <a:rPr lang="en-US" sz="1400" dirty="0" err="1">
                <a:latin typeface="Comic Sans MS"/>
                <a:cs typeface="Comic Sans MS"/>
              </a:rPr>
              <a:t>pT</a:t>
            </a:r>
            <a:r>
              <a:rPr lang="en-US" sz="1400" dirty="0">
                <a:latin typeface="Comic Sans MS"/>
                <a:cs typeface="Comic Sans MS"/>
              </a:rPr>
              <a:t> (</a:t>
            </a:r>
            <a:r>
              <a:rPr lang="en-US" sz="1400" dirty="0" smtClean="0">
                <a:solidFill>
                  <a:srgbClr val="000000"/>
                </a:solidFill>
                <a:latin typeface="Comic Sans MS"/>
                <a:cs typeface="Comic Sans MS"/>
              </a:rPr>
              <a:t>E</a:t>
            </a:r>
            <a:r>
              <a:rPr lang="en-US" sz="1400" baseline="-25000" dirty="0" smtClean="0">
                <a:solidFill>
                  <a:srgbClr val="000000"/>
                </a:solidFill>
                <a:latin typeface="Comic Sans MS"/>
                <a:cs typeface="Comic Sans MS"/>
              </a:rPr>
              <a:t>T</a:t>
            </a:r>
            <a:r>
              <a:rPr lang="en-US" sz="1400" dirty="0" smtClean="0">
                <a:solidFill>
                  <a:srgbClr val="000000"/>
                </a:solidFill>
                <a:latin typeface="Comic Sans MS"/>
                <a:cs typeface="Comic Sans MS"/>
              </a:rPr>
              <a:t>&gt;16 </a:t>
            </a:r>
            <a:r>
              <a:rPr lang="en-US" sz="1400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GeV</a:t>
            </a:r>
            <a:r>
              <a:rPr lang="en-US" sz="1400" dirty="0" smtClean="0">
                <a:solidFill>
                  <a:srgbClr val="000000"/>
                </a:solidFill>
                <a:latin typeface="Comic Sans MS"/>
                <a:cs typeface="Comic Sans MS"/>
              </a:rPr>
              <a:t>)</a:t>
            </a:r>
            <a:r>
              <a:rPr lang="en-US" sz="1400" dirty="0">
                <a:solidFill>
                  <a:srgbClr val="000000"/>
                </a:solidFill>
                <a:latin typeface="Comic Sans MS"/>
                <a:cs typeface="Comic Sans MS"/>
              </a:rPr>
              <a:t>, </a:t>
            </a:r>
            <a:r>
              <a:rPr lang="en-US" sz="1400" dirty="0">
                <a:latin typeface="Comic Sans MS"/>
                <a:cs typeface="Comic Sans MS"/>
              </a:rPr>
              <a:t>one at low </a:t>
            </a:r>
            <a:r>
              <a:rPr lang="en-US" sz="1400" dirty="0" err="1">
                <a:latin typeface="Comic Sans MS"/>
                <a:cs typeface="Comic Sans MS"/>
              </a:rPr>
              <a:t>pT</a:t>
            </a:r>
            <a:r>
              <a:rPr lang="en-US" sz="1400" dirty="0">
                <a:latin typeface="Comic Sans MS"/>
                <a:cs typeface="Comic Sans MS"/>
              </a:rPr>
              <a:t> (</a:t>
            </a:r>
            <a:r>
              <a:rPr lang="en-US" sz="1400" dirty="0" smtClean="0">
                <a:solidFill>
                  <a:srgbClr val="000000"/>
                </a:solidFill>
                <a:latin typeface="Comic Sans MS"/>
                <a:cs typeface="Comic Sans MS"/>
              </a:rPr>
              <a:t>E</a:t>
            </a:r>
            <a:r>
              <a:rPr lang="en-US" sz="1400" baseline="-25000" dirty="0" smtClean="0">
                <a:solidFill>
                  <a:srgbClr val="000000"/>
                </a:solidFill>
                <a:latin typeface="Comic Sans MS"/>
                <a:cs typeface="Comic Sans MS"/>
              </a:rPr>
              <a:t>T</a:t>
            </a:r>
            <a:r>
              <a:rPr lang="en-US" sz="1400" dirty="0" smtClean="0">
                <a:solidFill>
                  <a:srgbClr val="000000"/>
                </a:solidFill>
                <a:latin typeface="Comic Sans MS"/>
                <a:cs typeface="Comic Sans MS"/>
              </a:rPr>
              <a:t>&gt;6 </a:t>
            </a:r>
            <a:r>
              <a:rPr lang="en-US" sz="1400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GeV</a:t>
            </a:r>
            <a:r>
              <a:rPr lang="en-US" sz="1400" dirty="0" smtClean="0">
                <a:solidFill>
                  <a:srgbClr val="000000"/>
                </a:solidFill>
                <a:latin typeface="Comic Sans MS"/>
                <a:cs typeface="Comic Sans MS"/>
              </a:rPr>
              <a:t>), tight ID for high </a:t>
            </a:r>
            <a:r>
              <a:rPr lang="en-US" sz="1400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pT</a:t>
            </a:r>
            <a:r>
              <a:rPr lang="en-US" sz="1400" dirty="0" smtClean="0">
                <a:solidFill>
                  <a:srgbClr val="000000"/>
                </a:solidFill>
                <a:latin typeface="Comic Sans MS"/>
                <a:cs typeface="Comic Sans MS"/>
              </a:rPr>
              <a:t> cluster and no requirement for track matched to low </a:t>
            </a:r>
            <a:r>
              <a:rPr lang="en-US" sz="1400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pT</a:t>
            </a:r>
            <a:r>
              <a:rPr lang="en-US" sz="1400" dirty="0" smtClean="0">
                <a:solidFill>
                  <a:srgbClr val="000000"/>
                </a:solidFill>
                <a:latin typeface="Comic Sans MS"/>
                <a:cs typeface="Comic Sans MS"/>
              </a:rPr>
              <a:t> cluster, invariant mass of two electrons between 6 and 20 </a:t>
            </a:r>
            <a:r>
              <a:rPr lang="en-US" sz="1400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GeV</a:t>
            </a:r>
            <a:r>
              <a:rPr lang="en-US" sz="1400" dirty="0" smtClean="0">
                <a:solidFill>
                  <a:srgbClr val="000000"/>
                </a:solidFill>
                <a:latin typeface="Comic Sans MS"/>
                <a:cs typeface="Comic Sans MS"/>
              </a:rPr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rgbClr val="000000"/>
                </a:solidFill>
                <a:latin typeface="Comic Sans MS"/>
                <a:cs typeface="Comic Sans MS"/>
              </a:rPr>
              <a:t>For the tag electrons applied tight ID selection.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rgbClr val="000000"/>
                </a:solidFill>
                <a:latin typeface="Comic Sans MS"/>
                <a:cs typeface="Comic Sans MS"/>
              </a:rPr>
              <a:t>Efficiency of probe electrons measured in the data and MC. 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Comic Sans MS"/>
                <a:cs typeface="Comic Sans MS"/>
              </a:rPr>
              <a:t>Scale Factors defined as  </a:t>
            </a:r>
            <a:r>
              <a:rPr lang="en-US" sz="1400" dirty="0" err="1" smtClean="0">
                <a:latin typeface="Lucida Grande"/>
                <a:ea typeface="Lucida Grande"/>
                <a:cs typeface="Lucida Grande"/>
              </a:rPr>
              <a:t>ε</a:t>
            </a:r>
            <a:r>
              <a:rPr lang="en-US" sz="1400" baseline="-25000" dirty="0" err="1" smtClean="0">
                <a:latin typeface="Lucida Grande"/>
                <a:ea typeface="Lucida Grande"/>
                <a:cs typeface="Lucida Grande"/>
              </a:rPr>
              <a:t>date</a:t>
            </a:r>
            <a:r>
              <a:rPr lang="en-US" sz="1400" dirty="0" smtClean="0">
                <a:latin typeface="Lucida Grande"/>
                <a:ea typeface="Lucida Grande"/>
                <a:cs typeface="Lucida Grande"/>
              </a:rPr>
              <a:t>/</a:t>
            </a:r>
            <a:r>
              <a:rPr lang="en-US" sz="1400" dirty="0" err="1" smtClean="0">
                <a:latin typeface="Lucida Grande"/>
                <a:ea typeface="Lucida Grande"/>
                <a:cs typeface="Lucida Grande"/>
              </a:rPr>
              <a:t>ε</a:t>
            </a:r>
            <a:r>
              <a:rPr lang="en-US" sz="1400" baseline="-25000" dirty="0" err="1" smtClean="0">
                <a:latin typeface="Lucida Grande"/>
                <a:ea typeface="Lucida Grande"/>
                <a:cs typeface="Lucida Grande"/>
              </a:rPr>
              <a:t>MC</a:t>
            </a:r>
            <a:r>
              <a:rPr lang="en-US" sz="1400" baseline="-25000" dirty="0" smtClean="0">
                <a:latin typeface="Lucida Grande"/>
                <a:ea typeface="Lucida Grande"/>
                <a:cs typeface="Lucida Grande"/>
              </a:rPr>
              <a:t>  </a:t>
            </a:r>
            <a:r>
              <a:rPr lang="en-US" sz="1400" dirty="0" smtClean="0">
                <a:latin typeface="Comic Sans MS"/>
                <a:ea typeface="Lucida Grande"/>
                <a:cs typeface="Comic Sans MS"/>
              </a:rPr>
              <a:t>and used to correct MC prediction</a:t>
            </a:r>
            <a:endParaRPr lang="en-US" sz="1400" baseline="-25000" dirty="0" smtClean="0">
              <a:solidFill>
                <a:srgbClr val="000000"/>
              </a:solidFill>
              <a:effectLst/>
              <a:latin typeface="Comic Sans MS"/>
              <a:cs typeface="Comic Sans M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43000" y="1748135"/>
            <a:ext cx="2743200" cy="461665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effectLst/>
                <a:latin typeface="Comic Sans MS"/>
                <a:cs typeface="Comic Sans MS"/>
              </a:rPr>
              <a:t>2 electron invariant mass (no ID requirements for probe electrons)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43600" y="1676400"/>
            <a:ext cx="2743200" cy="461665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effectLst/>
                <a:latin typeface="Comic Sans MS"/>
                <a:cs typeface="Comic Sans MS"/>
              </a:rPr>
              <a:t>2 electron invariant mass (loose ID requirements for probe electrons)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86400" y="2438400"/>
            <a:ext cx="1066800" cy="461665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>
                <a:effectLst/>
                <a:latin typeface="Lucida Grande"/>
                <a:ea typeface="Lucida Grande"/>
                <a:cs typeface="Lucida Grande"/>
              </a:rPr>
              <a:t>Υ</a:t>
            </a:r>
            <a:r>
              <a:rPr lang="en-US" sz="1200" dirty="0" smtClean="0">
                <a:latin typeface="Comic Sans MS"/>
                <a:cs typeface="Comic Sans MS"/>
              </a:rPr>
              <a:t>(1S): </a:t>
            </a:r>
          </a:p>
          <a:p>
            <a:pPr algn="ctr"/>
            <a:r>
              <a:rPr lang="en-US" sz="1200" dirty="0" smtClean="0">
                <a:latin typeface="Comic Sans MS"/>
                <a:cs typeface="Comic Sans MS"/>
              </a:rPr>
              <a:t>9.460 </a:t>
            </a:r>
            <a:r>
              <a:rPr lang="en-US" sz="1200" dirty="0" err="1" smtClean="0">
                <a:latin typeface="Comic Sans MS"/>
                <a:cs typeface="Comic Sans MS"/>
              </a:rPr>
              <a:t>GeV</a:t>
            </a:r>
            <a:endParaRPr lang="en-US" sz="1200" dirty="0" smtClean="0">
              <a:effectLst/>
              <a:latin typeface="Comic Sans MS"/>
              <a:cs typeface="Comic Sans M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20000" y="3048000"/>
            <a:ext cx="1066800" cy="461665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>
                <a:effectLst/>
                <a:latin typeface="Lucida Grande"/>
                <a:ea typeface="Lucida Grande"/>
                <a:cs typeface="Lucida Grande"/>
              </a:rPr>
              <a:t>Υ</a:t>
            </a:r>
            <a:r>
              <a:rPr lang="en-US" sz="1200" dirty="0" smtClean="0">
                <a:latin typeface="Comic Sans MS"/>
                <a:cs typeface="Comic Sans MS"/>
              </a:rPr>
              <a:t>(2S): </a:t>
            </a:r>
          </a:p>
          <a:p>
            <a:pPr algn="ctr"/>
            <a:r>
              <a:rPr lang="en-US" sz="1200" dirty="0" smtClean="0">
                <a:latin typeface="Comic Sans MS"/>
                <a:cs typeface="Comic Sans MS"/>
              </a:rPr>
              <a:t>10.023 </a:t>
            </a:r>
            <a:r>
              <a:rPr lang="en-US" sz="1200" dirty="0" err="1" smtClean="0">
                <a:latin typeface="Comic Sans MS"/>
                <a:cs typeface="Comic Sans MS"/>
              </a:rPr>
              <a:t>GeV</a:t>
            </a:r>
            <a:endParaRPr lang="en-US" sz="1200" dirty="0" smtClean="0">
              <a:effectLst/>
              <a:latin typeface="Comic Sans MS"/>
              <a:cs typeface="Comic Sans MS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6324600" y="2895600"/>
            <a:ext cx="381000" cy="533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7086600" y="3352800"/>
            <a:ext cx="457200" cy="457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25891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Photon</a:t>
            </a:r>
            <a:endParaRPr lang="en-US" sz="3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Научная сессия ученого совета ОФВЭ ПИЯФ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609600"/>
            <a:ext cx="3886200" cy="2660196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1232564"/>
              </p:ext>
            </p:extLst>
          </p:nvPr>
        </p:nvGraphicFramePr>
        <p:xfrm>
          <a:off x="4267201" y="838200"/>
          <a:ext cx="4724399" cy="2251708"/>
        </p:xfrm>
        <a:graphic>
          <a:graphicData uri="http://schemas.openxmlformats.org/drawingml/2006/table">
            <a:tbl>
              <a:tblPr/>
              <a:tblGrid>
                <a:gridCol w="2438399"/>
                <a:gridCol w="1371600"/>
                <a:gridCol w="914400"/>
              </a:tblGrid>
              <a:tr h="35718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Trigger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3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Physics use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3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Rate (Hz) at 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7x10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33</a:t>
                      </a:r>
                      <a:endParaRPr kumimoji="0" lang="en-US" sz="1600" b="1" i="0" u="none" strike="noStrike" cap="none" normalizeH="0" baseline="30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3E3"/>
                    </a:solidFill>
                  </a:tcPr>
                </a:tc>
              </a:tr>
              <a:tr h="35718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1γ: E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T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&gt;120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GeV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,  ID-loose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charset="0"/>
                        <a:ea typeface="ＭＳ Ｐゴシック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3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Multi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3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12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3E3"/>
                    </a:solidFill>
                  </a:tcPr>
                </a:tc>
              </a:tr>
              <a:tr h="35718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2γ:ET&gt;35(25)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GeV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, ID loose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Calibri" charset="0"/>
                        <a:ea typeface="ＭＳ Ｐゴシック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3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Higgs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Calibri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3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14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Calibri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3E3"/>
                    </a:solidFill>
                  </a:tcPr>
                </a:tc>
              </a:tr>
              <a:tr h="35718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2γ: E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T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&gt;20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GeV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,  ID-medium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3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SM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3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3E3"/>
                    </a:solidFill>
                  </a:tcPr>
                </a:tc>
              </a:tr>
              <a:tr h="35718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3γ:ET&gt;15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GeV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, ID loose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3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SM tri-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booson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Calibri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3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3E3"/>
                    </a:solidFill>
                  </a:tcPr>
                </a:tc>
              </a:tr>
            </a:tbl>
          </a:graphicData>
        </a:graphic>
      </p:graphicFrame>
      <p:sp>
        <p:nvSpPr>
          <p:cNvPr id="7" name="TextBox 19"/>
          <p:cNvSpPr txBox="1">
            <a:spLocks noChangeArrowheads="1"/>
          </p:cNvSpPr>
          <p:nvPr/>
        </p:nvSpPr>
        <p:spPr bwMode="auto">
          <a:xfrm>
            <a:off x="5181600" y="606623"/>
            <a:ext cx="2998512" cy="307777"/>
          </a:xfrm>
          <a:prstGeom prst="rect">
            <a:avLst/>
          </a:prstGeom>
          <a:solidFill>
            <a:srgbClr val="FFCC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400" dirty="0" smtClean="0">
                <a:solidFill>
                  <a:srgbClr val="000000"/>
                </a:solidFill>
                <a:effectLst/>
              </a:rPr>
              <a:t>2012 </a:t>
            </a:r>
            <a:r>
              <a:rPr lang="en-US" sz="1400" dirty="0" err="1" smtClean="0">
                <a:solidFill>
                  <a:srgbClr val="000000"/>
                </a:solidFill>
                <a:effectLst/>
              </a:rPr>
              <a:t>unprescaled</a:t>
            </a:r>
            <a:r>
              <a:rPr lang="en-US" sz="1400" dirty="0" smtClean="0">
                <a:solidFill>
                  <a:srgbClr val="000000"/>
                </a:solidFill>
                <a:effectLst/>
              </a:rPr>
              <a:t> photon triggers</a:t>
            </a:r>
            <a:endParaRPr lang="en-US" sz="1400" dirty="0">
              <a:solidFill>
                <a:srgbClr val="000000"/>
              </a:solidFill>
              <a:effectLst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62400"/>
            <a:ext cx="3034553" cy="25580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5600" y="3962400"/>
            <a:ext cx="3122286" cy="2616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3962400"/>
            <a:ext cx="3048000" cy="2590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43000" y="533400"/>
            <a:ext cx="1981200" cy="276999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effectLst/>
                <a:latin typeface="Comic Sans MS"/>
                <a:cs typeface="Comic Sans MS"/>
              </a:rPr>
              <a:t>Trigger efficiency </a:t>
            </a:r>
            <a:r>
              <a:rPr lang="en-US" sz="1200" dirty="0" err="1" smtClean="0">
                <a:effectLst/>
                <a:latin typeface="Comic Sans MS"/>
                <a:cs typeface="Comic Sans MS"/>
              </a:rPr>
              <a:t>vs</a:t>
            </a:r>
            <a:r>
              <a:rPr lang="en-US" sz="1200" dirty="0" smtClean="0">
                <a:effectLst/>
                <a:latin typeface="Comic Sans MS"/>
                <a:cs typeface="Comic Sans MS"/>
              </a:rPr>
              <a:t> </a:t>
            </a:r>
            <a:r>
              <a:rPr lang="en-US" sz="1200" dirty="0" err="1" smtClean="0">
                <a:effectLst/>
                <a:latin typeface="Comic Sans MS"/>
                <a:cs typeface="Comic Sans MS"/>
              </a:rPr>
              <a:t>p</a:t>
            </a:r>
            <a:r>
              <a:rPr lang="en-US" sz="1200" baseline="-25000" dirty="0" err="1" smtClean="0">
                <a:effectLst/>
                <a:latin typeface="Comic Sans MS"/>
                <a:cs typeface="Comic Sans MS"/>
              </a:rPr>
              <a:t>T</a:t>
            </a:r>
            <a:endParaRPr lang="en-US" sz="1200" baseline="-25000" dirty="0" smtClean="0">
              <a:effectLst/>
              <a:latin typeface="Comic Sans MS"/>
              <a:cs typeface="Comic Sans M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4400" y="3581400"/>
            <a:ext cx="1600200" cy="461665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Comic Sans MS"/>
                <a:cs typeface="Comic Sans MS"/>
              </a:rPr>
              <a:t>ID</a:t>
            </a:r>
            <a:r>
              <a:rPr lang="en-US" sz="1200" dirty="0" smtClean="0">
                <a:effectLst/>
                <a:latin typeface="Comic Sans MS"/>
                <a:cs typeface="Comic Sans MS"/>
              </a:rPr>
              <a:t> efficiency </a:t>
            </a:r>
            <a:r>
              <a:rPr lang="en-US" sz="1200" dirty="0" err="1" smtClean="0">
                <a:effectLst/>
                <a:latin typeface="Comic Sans MS"/>
                <a:cs typeface="Comic Sans MS"/>
              </a:rPr>
              <a:t>vs</a:t>
            </a:r>
            <a:r>
              <a:rPr lang="en-US" sz="1200" dirty="0" smtClean="0">
                <a:effectLst/>
                <a:latin typeface="Comic Sans MS"/>
                <a:cs typeface="Comic Sans MS"/>
              </a:rPr>
              <a:t> </a:t>
            </a:r>
            <a:r>
              <a:rPr lang="en-US" sz="1200" dirty="0" smtClean="0">
                <a:latin typeface="Comic Sans MS"/>
                <a:cs typeface="Comic Sans MS"/>
              </a:rPr>
              <a:t>E</a:t>
            </a:r>
            <a:r>
              <a:rPr lang="en-US" sz="1200" baseline="-25000" dirty="0" smtClean="0">
                <a:effectLst/>
                <a:latin typeface="Comic Sans MS"/>
                <a:cs typeface="Comic Sans MS"/>
              </a:rPr>
              <a:t>T</a:t>
            </a:r>
          </a:p>
          <a:p>
            <a:pPr algn="ctr"/>
            <a:r>
              <a:rPr lang="en-US" sz="1200" dirty="0" smtClean="0">
                <a:latin typeface="Comic Sans MS"/>
                <a:cs typeface="Comic Sans MS"/>
              </a:rPr>
              <a:t>Converted </a:t>
            </a:r>
            <a:r>
              <a:rPr lang="en-US" sz="1200" dirty="0" err="1" smtClean="0">
                <a:latin typeface="Lucida Grande"/>
                <a:ea typeface="Lucida Grande"/>
                <a:cs typeface="Lucida Grande"/>
              </a:rPr>
              <a:t>γ</a:t>
            </a:r>
            <a:endParaRPr lang="en-US" sz="1200" dirty="0" smtClean="0">
              <a:effectLst/>
              <a:latin typeface="Comic Sans MS"/>
              <a:cs typeface="Comic Sans M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10000" y="3581400"/>
            <a:ext cx="1600200" cy="461665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Comic Sans MS"/>
                <a:cs typeface="Comic Sans MS"/>
              </a:rPr>
              <a:t>ID</a:t>
            </a:r>
            <a:r>
              <a:rPr lang="en-US" sz="1200" dirty="0" smtClean="0">
                <a:effectLst/>
                <a:latin typeface="Comic Sans MS"/>
                <a:cs typeface="Comic Sans MS"/>
              </a:rPr>
              <a:t> efficiency </a:t>
            </a:r>
            <a:r>
              <a:rPr lang="en-US" sz="1200" dirty="0" err="1" smtClean="0">
                <a:effectLst/>
                <a:latin typeface="Comic Sans MS"/>
                <a:cs typeface="Comic Sans MS"/>
              </a:rPr>
              <a:t>vs</a:t>
            </a:r>
            <a:r>
              <a:rPr lang="en-US" sz="1200" dirty="0" smtClean="0">
                <a:effectLst/>
                <a:latin typeface="Comic Sans MS"/>
                <a:cs typeface="Comic Sans MS"/>
              </a:rPr>
              <a:t> </a:t>
            </a:r>
            <a:r>
              <a:rPr lang="en-US" sz="1200" dirty="0" smtClean="0">
                <a:latin typeface="Comic Sans MS"/>
                <a:cs typeface="Comic Sans MS"/>
              </a:rPr>
              <a:t>E</a:t>
            </a:r>
            <a:r>
              <a:rPr lang="en-US" sz="1200" baseline="-25000" dirty="0" smtClean="0">
                <a:effectLst/>
                <a:latin typeface="Comic Sans MS"/>
                <a:cs typeface="Comic Sans MS"/>
              </a:rPr>
              <a:t>T</a:t>
            </a:r>
          </a:p>
          <a:p>
            <a:pPr algn="ctr"/>
            <a:r>
              <a:rPr lang="en-US" sz="1200" dirty="0" smtClean="0">
                <a:latin typeface="Comic Sans MS"/>
                <a:cs typeface="Comic Sans MS"/>
              </a:rPr>
              <a:t>Unconverted </a:t>
            </a:r>
            <a:r>
              <a:rPr lang="en-US" sz="1200" dirty="0" err="1" smtClean="0">
                <a:latin typeface="Lucida Grande"/>
                <a:ea typeface="Lucida Grande"/>
                <a:cs typeface="Lucida Grande"/>
              </a:rPr>
              <a:t>γ</a:t>
            </a:r>
            <a:endParaRPr lang="en-US" sz="1200" dirty="0" smtClean="0">
              <a:effectLst/>
              <a:latin typeface="Comic Sans MS"/>
              <a:cs typeface="Comic Sans M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34200" y="3581400"/>
            <a:ext cx="2057400" cy="461665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Comic Sans MS"/>
                <a:cs typeface="Comic Sans MS"/>
              </a:rPr>
              <a:t>ID</a:t>
            </a:r>
            <a:r>
              <a:rPr lang="en-US" sz="1200" dirty="0" smtClean="0">
                <a:effectLst/>
                <a:latin typeface="Comic Sans MS"/>
                <a:cs typeface="Comic Sans MS"/>
              </a:rPr>
              <a:t> efficiency </a:t>
            </a:r>
            <a:r>
              <a:rPr lang="en-US" sz="1200" dirty="0" err="1" smtClean="0">
                <a:effectLst/>
                <a:latin typeface="Comic Sans MS"/>
                <a:cs typeface="Comic Sans MS"/>
              </a:rPr>
              <a:t>vs</a:t>
            </a:r>
            <a:r>
              <a:rPr lang="en-US" sz="1200" dirty="0" smtClean="0">
                <a:effectLst/>
                <a:latin typeface="Comic Sans MS"/>
                <a:cs typeface="Comic Sans MS"/>
              </a:rPr>
              <a:t> “</a:t>
            </a:r>
            <a:r>
              <a:rPr lang="en-US" sz="1200" dirty="0" smtClean="0">
                <a:latin typeface="Comic Sans MS"/>
                <a:cs typeface="Comic Sans MS"/>
              </a:rPr>
              <a:t>pileup”</a:t>
            </a:r>
            <a:endParaRPr lang="en-US" sz="1200" baseline="-25000" dirty="0" smtClean="0">
              <a:effectLst/>
              <a:latin typeface="Comic Sans MS"/>
              <a:cs typeface="Comic Sans MS"/>
            </a:endParaRPr>
          </a:p>
          <a:p>
            <a:pPr algn="ctr"/>
            <a:r>
              <a:rPr lang="en-US" sz="1200" dirty="0" smtClean="0">
                <a:latin typeface="Comic Sans MS"/>
                <a:cs typeface="Comic Sans MS"/>
              </a:rPr>
              <a:t>Unconverted </a:t>
            </a:r>
            <a:r>
              <a:rPr lang="en-US" sz="1200" dirty="0" err="1" smtClean="0">
                <a:latin typeface="Lucida Grande"/>
                <a:ea typeface="Lucida Grande"/>
                <a:cs typeface="Lucida Grande"/>
              </a:rPr>
              <a:t>γ</a:t>
            </a:r>
            <a:endParaRPr lang="en-US" sz="1200" dirty="0" smtClean="0">
              <a:effectLst/>
              <a:latin typeface="Comic Sans MS"/>
              <a:cs typeface="Comic Sans M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57600" y="3200400"/>
            <a:ext cx="2046372" cy="323165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500" dirty="0" smtClean="0">
                <a:effectLst/>
                <a:latin typeface="Comic Sans MS"/>
                <a:cs typeface="Comic Sans MS"/>
              </a:rPr>
              <a:t>From Z</a:t>
            </a:r>
            <a:r>
              <a:rPr lang="en-US" sz="1500" dirty="0" smtClean="0">
                <a:effectLst/>
                <a:latin typeface="Comic Sans MS"/>
                <a:cs typeface="Comic Sans MS"/>
                <a:sym typeface="Wingdings"/>
              </a:rPr>
              <a:t> </a:t>
            </a:r>
            <a:r>
              <a:rPr lang="en-US" sz="1500" dirty="0" err="1" smtClean="0">
                <a:effectLst/>
                <a:latin typeface="Comic Sans MS"/>
                <a:cs typeface="Comic Sans MS"/>
                <a:sym typeface="Wingdings"/>
              </a:rPr>
              <a:t>ee</a:t>
            </a:r>
            <a:r>
              <a:rPr lang="en-US" sz="1500" dirty="0" err="1" smtClean="0">
                <a:effectLst/>
                <a:latin typeface="Lucida Grande"/>
                <a:ea typeface="Lucida Grande"/>
                <a:cs typeface="Lucida Grande"/>
                <a:sym typeface="Wingdings"/>
              </a:rPr>
              <a:t>γ</a:t>
            </a:r>
            <a:r>
              <a:rPr lang="en-US" sz="1500" dirty="0" smtClean="0">
                <a:effectLst/>
                <a:latin typeface="Comic Sans MS"/>
                <a:cs typeface="Comic Sans MS"/>
                <a:sym typeface="Wingdings"/>
              </a:rPr>
              <a:t> events</a:t>
            </a:r>
            <a:endParaRPr lang="en-US" sz="1500" dirty="0" smtClean="0">
              <a:effectLst/>
              <a:latin typeface="Comic Sans MS"/>
              <a:cs typeface="Comic Sans MS"/>
            </a:endParaRPr>
          </a:p>
        </p:txBody>
      </p:sp>
      <p:sp>
        <p:nvSpPr>
          <p:cNvPr id="16" name="TextBox 19"/>
          <p:cNvSpPr txBox="1">
            <a:spLocks noChangeArrowheads="1"/>
          </p:cNvSpPr>
          <p:nvPr/>
        </p:nvSpPr>
        <p:spPr bwMode="auto">
          <a:xfrm>
            <a:off x="685800" y="4419600"/>
            <a:ext cx="7696200" cy="646331"/>
          </a:xfrm>
          <a:prstGeom prst="rect">
            <a:avLst/>
          </a:prstGeom>
          <a:solidFill>
            <a:srgbClr val="99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FFFF00"/>
                </a:solidFill>
              </a:rPr>
              <a:t>PNPI  contribution: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solidFill>
                  <a:srgbClr val="FFFF00"/>
                </a:solidFill>
                <a:effectLst/>
              </a:rPr>
              <a:t>validation of  software for </a:t>
            </a:r>
            <a:r>
              <a:rPr lang="en-US" sz="1800" dirty="0" smtClean="0">
                <a:solidFill>
                  <a:srgbClr val="FFFF00"/>
                </a:solidFill>
              </a:rPr>
              <a:t>photon </a:t>
            </a:r>
            <a:r>
              <a:rPr lang="en-US" sz="1800" dirty="0" smtClean="0">
                <a:solidFill>
                  <a:srgbClr val="FFFF00"/>
                </a:solidFill>
                <a:effectLst/>
              </a:rPr>
              <a:t>reconstruction and identification</a:t>
            </a:r>
          </a:p>
        </p:txBody>
      </p:sp>
    </p:spTree>
    <p:extLst>
      <p:ext uri="{BB962C8B-B14F-4D97-AF65-F5344CB8AC3E}">
        <p14:creationId xmlns:p14="http://schemas.microsoft.com/office/powerpoint/2010/main" val="1908154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err="1" smtClean="0"/>
              <a:t>Muons</a:t>
            </a:r>
            <a:endParaRPr lang="en-US" sz="3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Научная сессия ученого совета ОФВЭ ПИЯФ</a:t>
            </a:r>
            <a:endParaRPr lang="en-US" dirty="0"/>
          </a:p>
        </p:txBody>
      </p:sp>
      <p:pic>
        <p:nvPicPr>
          <p:cNvPr id="4" name="Picture 3" descr="Untitled.png"/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296" y="4191000"/>
            <a:ext cx="3622104" cy="2423744"/>
          </a:xfrm>
          <a:prstGeom prst="rect">
            <a:avLst/>
          </a:prstGeom>
          <a:ln w="6350" cmpd="sng">
            <a:noFill/>
          </a:ln>
        </p:spPr>
      </p:pic>
      <p:pic>
        <p:nvPicPr>
          <p:cNvPr id="7" name="Picture 6" descr="Untitled.png"/>
          <p:cNvPicPr preferRelativeResize="0"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506265"/>
            <a:ext cx="3157736" cy="3023489"/>
          </a:xfrm>
          <a:prstGeom prst="rect">
            <a:avLst/>
          </a:prstGeom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286000" y="4267200"/>
            <a:ext cx="990600" cy="261610"/>
          </a:xfrm>
          <a:prstGeom prst="rect">
            <a:avLst/>
          </a:prstGeom>
          <a:solidFill>
            <a:srgbClr val="FFCC99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>
                <a:effectLst/>
                <a:latin typeface="Comic Sans MS"/>
                <a:cs typeface="Comic Sans MS"/>
              </a:rPr>
              <a:t>~</a:t>
            </a:r>
            <a:r>
              <a:rPr lang="en-US" sz="1100" dirty="0" smtClean="0">
                <a:effectLst/>
                <a:latin typeface="Comic Sans MS"/>
                <a:cs typeface="Comic Sans MS"/>
              </a:rPr>
              <a:t> 2M Z</a:t>
            </a:r>
            <a:r>
              <a:rPr lang="en-US" sz="1100" dirty="0" smtClean="0">
                <a:effectLst/>
                <a:latin typeface="Comic Sans MS"/>
                <a:cs typeface="Comic Sans MS"/>
                <a:sym typeface="Wingdings"/>
              </a:rPr>
              <a:t> </a:t>
            </a:r>
            <a:r>
              <a:rPr lang="en-US" sz="1100" dirty="0" err="1" smtClean="0">
                <a:effectLst/>
                <a:latin typeface="Comic Sans MS"/>
                <a:ea typeface="Lucida Grande"/>
                <a:cs typeface="Comic Sans MS"/>
                <a:sym typeface="Wingdings"/>
              </a:rPr>
              <a:t>μμ</a:t>
            </a:r>
            <a:endParaRPr lang="en-US" sz="1100" dirty="0" smtClean="0">
              <a:effectLst/>
              <a:latin typeface="Comic Sans MS"/>
              <a:cs typeface="Comic Sans M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00" y="4800600"/>
            <a:ext cx="1221904" cy="738664"/>
          </a:xfrm>
          <a:prstGeom prst="rect">
            <a:avLst/>
          </a:prstGeom>
          <a:solidFill>
            <a:srgbClr val="FFCC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effectLst/>
                <a:latin typeface="Comic Sans MS"/>
                <a:cs typeface="Comic Sans MS"/>
              </a:rPr>
              <a:t>Mass </a:t>
            </a:r>
          </a:p>
          <a:p>
            <a:r>
              <a:rPr lang="en-US" sz="1400" dirty="0" smtClean="0">
                <a:effectLst/>
                <a:latin typeface="Comic Sans MS"/>
                <a:cs typeface="Comic Sans MS"/>
              </a:rPr>
              <a:t>resolution</a:t>
            </a:r>
          </a:p>
          <a:p>
            <a:r>
              <a:rPr lang="en-US" sz="1400" dirty="0" smtClean="0">
                <a:effectLst/>
                <a:latin typeface="Comic Sans MS"/>
                <a:cs typeface="Comic Sans MS"/>
              </a:rPr>
              <a:t>~ 2 </a:t>
            </a:r>
            <a:r>
              <a:rPr lang="en-US" sz="1400" dirty="0" err="1" smtClean="0">
                <a:effectLst/>
                <a:latin typeface="Comic Sans MS"/>
                <a:cs typeface="Comic Sans MS"/>
              </a:rPr>
              <a:t>GeV</a:t>
            </a:r>
            <a:endParaRPr lang="en-US" sz="1400" dirty="0" smtClean="0">
              <a:effectLst/>
              <a:latin typeface="Comic Sans MS"/>
              <a:cs typeface="Comic Sans M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58426" y="3440668"/>
            <a:ext cx="2170574" cy="369332"/>
          </a:xfrm>
          <a:prstGeom prst="rect">
            <a:avLst/>
          </a:prstGeom>
          <a:solidFill>
            <a:srgbClr val="FFCC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effectLst/>
                <a:latin typeface="Comic Sans MS"/>
                <a:cs typeface="Comic Sans MS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effectLst/>
                <a:latin typeface="Comic Sans MS"/>
                <a:cs typeface="Comic Sans MS"/>
              </a:rPr>
              <a:t>2012 Z</a:t>
            </a:r>
            <a:r>
              <a:rPr lang="en-US" sz="1400" dirty="0" smtClean="0">
                <a:solidFill>
                  <a:srgbClr val="000000"/>
                </a:solidFill>
                <a:effectLst/>
                <a:latin typeface="Comic Sans MS"/>
                <a:cs typeface="Comic Sans MS"/>
                <a:sym typeface="Wingdings"/>
              </a:rPr>
              <a:t> </a:t>
            </a:r>
            <a:r>
              <a:rPr lang="en-US" sz="1400" dirty="0" err="1" smtClean="0">
                <a:solidFill>
                  <a:srgbClr val="000000"/>
                </a:solidFill>
                <a:effectLst/>
                <a:latin typeface="Comic Sans MS"/>
                <a:ea typeface="Lucida Grande"/>
                <a:cs typeface="Comic Sans MS"/>
                <a:sym typeface="Wingdings"/>
              </a:rPr>
              <a:t>μμ</a:t>
            </a:r>
            <a:r>
              <a:rPr lang="en-US" sz="1400" dirty="0" smtClean="0">
                <a:solidFill>
                  <a:srgbClr val="000000"/>
                </a:solidFill>
                <a:effectLst/>
                <a:latin typeface="Comic Sans MS"/>
                <a:ea typeface="Lucida Grande"/>
                <a:cs typeface="Comic Sans MS"/>
                <a:sym typeface="Wingdings"/>
              </a:rPr>
              <a:t> mass peak</a:t>
            </a:r>
            <a:endParaRPr lang="en-US" sz="1400" dirty="0" smtClean="0">
              <a:solidFill>
                <a:srgbClr val="000000"/>
              </a:solidFill>
              <a:effectLst/>
              <a:latin typeface="Comic Sans MS"/>
              <a:cs typeface="Comic Sans M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4745" y="1219200"/>
            <a:ext cx="3560655" cy="2667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753666"/>
            <a:ext cx="3527054" cy="244673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29826" y="606623"/>
            <a:ext cx="2170574" cy="307777"/>
          </a:xfrm>
          <a:prstGeom prst="rect">
            <a:avLst/>
          </a:prstGeom>
          <a:solidFill>
            <a:srgbClr val="FFCC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rgbClr val="000000"/>
                </a:solidFill>
                <a:latin typeface="Comic Sans MS"/>
                <a:ea typeface="Lucida Grande"/>
                <a:cs typeface="Comic Sans MS"/>
                <a:sym typeface="Wingdings"/>
              </a:rPr>
              <a:t>Muon</a:t>
            </a:r>
            <a:r>
              <a:rPr lang="en-US" sz="1400" dirty="0" smtClean="0">
                <a:solidFill>
                  <a:srgbClr val="000000"/>
                </a:solidFill>
                <a:latin typeface="Comic Sans MS"/>
                <a:ea typeface="Lucida Grande"/>
                <a:cs typeface="Comic Sans MS"/>
                <a:sym typeface="Wingdings"/>
              </a:rPr>
              <a:t> trigger efficiency</a:t>
            </a:r>
            <a:endParaRPr lang="en-US" sz="1400" dirty="0" smtClean="0">
              <a:solidFill>
                <a:srgbClr val="000000"/>
              </a:solidFill>
              <a:effectLst/>
              <a:latin typeface="Comic Sans MS"/>
              <a:cs typeface="Comic Sans M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95400" y="1371600"/>
            <a:ext cx="838200" cy="304800"/>
          </a:xfrm>
          <a:prstGeom prst="rect">
            <a:avLst/>
          </a:prstGeom>
          <a:solidFill>
            <a:srgbClr val="FFCC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Comic Sans MS"/>
                <a:cs typeface="Comic Sans MS"/>
              </a:rPr>
              <a:t>end-cap</a:t>
            </a:r>
            <a:endParaRPr lang="en-US" sz="1400" dirty="0" smtClean="0">
              <a:solidFill>
                <a:srgbClr val="000000"/>
              </a:solidFill>
              <a:effectLst/>
              <a:latin typeface="Comic Sans MS"/>
              <a:cs typeface="Comic Sans M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57800" y="609600"/>
            <a:ext cx="3728580" cy="523220"/>
          </a:xfrm>
          <a:prstGeom prst="rect">
            <a:avLst/>
          </a:prstGeom>
          <a:solidFill>
            <a:srgbClr val="CCFFCC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effectLst/>
                <a:latin typeface="Comic Sans MS"/>
                <a:cs typeface="Comic Sans MS"/>
              </a:rPr>
              <a:t>Reconstruction efficiency ~ 97%, </a:t>
            </a:r>
          </a:p>
          <a:p>
            <a:r>
              <a:rPr lang="en-US" sz="1400" dirty="0" smtClean="0">
                <a:effectLst/>
                <a:latin typeface="Comic Sans MS"/>
                <a:cs typeface="Comic Sans MS"/>
              </a:rPr>
              <a:t>~ flat down to </a:t>
            </a:r>
            <a:r>
              <a:rPr lang="en-US" sz="1400" dirty="0" err="1" smtClean="0">
                <a:effectLst/>
                <a:latin typeface="Comic Sans MS"/>
                <a:cs typeface="Comic Sans MS"/>
              </a:rPr>
              <a:t>p</a:t>
            </a:r>
            <a:r>
              <a:rPr lang="en-US" sz="1400" baseline="-25000" dirty="0" err="1" smtClean="0">
                <a:effectLst/>
                <a:latin typeface="Comic Sans MS"/>
                <a:cs typeface="Comic Sans MS"/>
              </a:rPr>
              <a:t>T</a:t>
            </a:r>
            <a:r>
              <a:rPr lang="en-US" sz="1400" baseline="-25000" dirty="0" smtClean="0">
                <a:effectLst/>
                <a:latin typeface="Comic Sans MS"/>
                <a:cs typeface="Comic Sans MS"/>
              </a:rPr>
              <a:t> </a:t>
            </a:r>
            <a:r>
              <a:rPr lang="en-US" sz="1400" dirty="0" smtClean="0">
                <a:effectLst/>
                <a:latin typeface="Comic Sans MS"/>
                <a:cs typeface="Comic Sans MS"/>
              </a:rPr>
              <a:t>~ 6 </a:t>
            </a:r>
            <a:r>
              <a:rPr lang="en-US" sz="1400" dirty="0" err="1" smtClean="0">
                <a:effectLst/>
                <a:latin typeface="Comic Sans MS"/>
                <a:cs typeface="Comic Sans MS"/>
              </a:rPr>
              <a:t>GeV</a:t>
            </a:r>
            <a:r>
              <a:rPr lang="en-US" sz="1400" dirty="0" smtClean="0">
                <a:effectLst/>
                <a:latin typeface="Comic Sans MS"/>
                <a:cs typeface="Comic Sans MS"/>
              </a:rPr>
              <a:t> and over </a:t>
            </a:r>
            <a:r>
              <a:rPr lang="en-US" sz="1400" dirty="0">
                <a:effectLst/>
                <a:latin typeface="Comic Sans MS"/>
                <a:cs typeface="Comic Sans MS"/>
              </a:rPr>
              <a:t>|</a:t>
            </a:r>
            <a:r>
              <a:rPr lang="en-US" sz="1400" dirty="0" err="1">
                <a:effectLst/>
                <a:latin typeface="Comic Sans MS"/>
                <a:ea typeface="Lucida Grande"/>
                <a:cs typeface="Comic Sans MS"/>
              </a:rPr>
              <a:t>η</a:t>
            </a:r>
            <a:r>
              <a:rPr lang="en-US" sz="1400" dirty="0" smtClean="0">
                <a:effectLst/>
                <a:latin typeface="Comic Sans MS"/>
                <a:cs typeface="Comic Sans MS"/>
              </a:rPr>
              <a:t>|~2.7</a:t>
            </a:r>
            <a:endParaRPr lang="en-US" sz="1400" dirty="0">
              <a:effectLst/>
              <a:latin typeface="Comic Sans MS"/>
              <a:cs typeface="Comic Sans M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57800" y="3807023"/>
            <a:ext cx="3764873" cy="307777"/>
          </a:xfrm>
          <a:prstGeom prst="rect">
            <a:avLst/>
          </a:prstGeom>
          <a:solidFill>
            <a:srgbClr val="CCFFCC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effectLst/>
                <a:latin typeface="Comic Sans MS"/>
                <a:cs typeface="Comic Sans MS"/>
              </a:rPr>
              <a:t>Reconstruction efficiency </a:t>
            </a:r>
            <a:r>
              <a:rPr lang="en-US" sz="1400" dirty="0" smtClean="0">
                <a:latin typeface="Comic Sans MS"/>
                <a:cs typeface="Comic Sans MS"/>
              </a:rPr>
              <a:t>stable to pile-up</a:t>
            </a:r>
            <a:endParaRPr lang="en-US" sz="1400" dirty="0">
              <a:effectLst/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726718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Missing E</a:t>
            </a:r>
            <a:r>
              <a:rPr lang="en-US" sz="3200" baseline="-25000" dirty="0" smtClean="0"/>
              <a:t>T</a:t>
            </a:r>
            <a:endParaRPr lang="en-US" sz="3200" baseline="-250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Научная сессия ученого совета ОФВЭ ПИЯФ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6539" y="3886201"/>
            <a:ext cx="3817461" cy="274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305" y="3886201"/>
            <a:ext cx="3499338" cy="2514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1371600"/>
            <a:ext cx="3290828" cy="2362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04800" y="634424"/>
            <a:ext cx="8610600" cy="584776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effectLst/>
                <a:latin typeface="Comic Sans MS"/>
                <a:cs typeface="Comic Sans MS"/>
              </a:rPr>
              <a:t>Understanding of </a:t>
            </a:r>
            <a:r>
              <a:rPr lang="en-US" sz="1600" dirty="0" err="1" smtClean="0">
                <a:effectLst/>
                <a:latin typeface="Comic Sans MS"/>
                <a:cs typeface="Comic Sans MS"/>
              </a:rPr>
              <a:t>E</a:t>
            </a:r>
            <a:r>
              <a:rPr lang="en-US" sz="1600" baseline="-25000" dirty="0" err="1" smtClean="0">
                <a:effectLst/>
                <a:latin typeface="Comic Sans MS"/>
                <a:cs typeface="Comic Sans MS"/>
              </a:rPr>
              <a:t>t</a:t>
            </a:r>
            <a:r>
              <a:rPr lang="en-US" sz="1600" baseline="30000" dirty="0" err="1" smtClean="0">
                <a:effectLst/>
                <a:latin typeface="Comic Sans MS"/>
                <a:cs typeface="Comic Sans MS"/>
              </a:rPr>
              <a:t>miss</a:t>
            </a:r>
            <a:r>
              <a:rPr lang="en-US" sz="1600" dirty="0" smtClean="0">
                <a:effectLst/>
                <a:latin typeface="Comic Sans MS"/>
                <a:cs typeface="Comic Sans MS"/>
              </a:rPr>
              <a:t>  (most sensitive to pile-up) is crucial for H</a:t>
            </a:r>
            <a:r>
              <a:rPr lang="en-US" sz="1600" dirty="0" smtClean="0">
                <a:effectLst/>
                <a:latin typeface="Comic Sans MS"/>
                <a:cs typeface="Comic Sans MS"/>
                <a:sym typeface="Wingdings"/>
              </a:rPr>
              <a:t> WW</a:t>
            </a:r>
            <a:r>
              <a:rPr lang="en-US" sz="1600" baseline="30000" dirty="0" smtClean="0">
                <a:effectLst/>
                <a:latin typeface="Comic Sans MS"/>
                <a:cs typeface="Comic Sans MS"/>
                <a:sym typeface="Wingdings"/>
              </a:rPr>
              <a:t>(*)</a:t>
            </a:r>
            <a:r>
              <a:rPr lang="en-US" sz="1600" dirty="0" smtClean="0">
                <a:effectLst/>
                <a:latin typeface="Comic Sans MS"/>
                <a:cs typeface="Comic Sans MS"/>
                <a:sym typeface="Wingdings"/>
              </a:rPr>
              <a:t>  </a:t>
            </a:r>
            <a:r>
              <a:rPr lang="en-US" sz="1600" dirty="0" err="1" smtClean="0">
                <a:effectLst/>
                <a:latin typeface="Comic Sans MS"/>
                <a:cs typeface="Comic Sans MS"/>
                <a:sym typeface="Wingdings"/>
              </a:rPr>
              <a:t>l</a:t>
            </a:r>
            <a:r>
              <a:rPr lang="en-US" sz="1600" dirty="0" err="1" smtClean="0">
                <a:effectLst/>
                <a:latin typeface="Comic Sans MS"/>
                <a:ea typeface="Lucida Grande"/>
                <a:cs typeface="Comic Sans MS"/>
                <a:sym typeface="Wingdings"/>
              </a:rPr>
              <a:t>ν</a:t>
            </a:r>
            <a:r>
              <a:rPr lang="en-US" sz="1600" dirty="0" err="1" smtClean="0">
                <a:effectLst/>
                <a:latin typeface="Comic Sans MS"/>
                <a:cs typeface="Comic Sans MS"/>
                <a:sym typeface="Wingdings"/>
              </a:rPr>
              <a:t>l</a:t>
            </a:r>
            <a:r>
              <a:rPr lang="en-US" sz="1600" dirty="0" err="1" smtClean="0">
                <a:effectLst/>
                <a:latin typeface="Comic Sans MS"/>
                <a:ea typeface="Lucida Grande"/>
                <a:cs typeface="Comic Sans MS"/>
                <a:sym typeface="Wingdings"/>
              </a:rPr>
              <a:t>ν</a:t>
            </a:r>
            <a:r>
              <a:rPr lang="en-US" sz="1600" dirty="0" smtClean="0">
                <a:effectLst/>
                <a:latin typeface="Comic Sans MS"/>
                <a:cs typeface="Comic Sans MS"/>
                <a:sym typeface="Wingdings"/>
              </a:rPr>
              <a:t> , </a:t>
            </a:r>
          </a:p>
          <a:p>
            <a:r>
              <a:rPr lang="en-US" sz="1600" dirty="0" smtClean="0">
                <a:effectLst/>
                <a:latin typeface="Comic Sans MS"/>
                <a:cs typeface="Comic Sans MS"/>
                <a:sym typeface="Wingdings"/>
              </a:rPr>
              <a:t>W/ZHW/</a:t>
            </a:r>
            <a:r>
              <a:rPr lang="en-US" sz="1600" dirty="0" err="1" smtClean="0">
                <a:effectLst/>
                <a:latin typeface="Comic Sans MS"/>
                <a:cs typeface="Comic Sans MS"/>
                <a:sym typeface="Wingdings"/>
              </a:rPr>
              <a:t>Zbb</a:t>
            </a:r>
            <a:r>
              <a:rPr lang="en-US" sz="1600" dirty="0" smtClean="0">
                <a:effectLst/>
                <a:latin typeface="Comic Sans MS"/>
                <a:cs typeface="Comic Sans MS"/>
                <a:sym typeface="Wingdings"/>
              </a:rPr>
              <a:t>, </a:t>
            </a:r>
            <a:r>
              <a:rPr lang="en-US" sz="1600" dirty="0" err="1" smtClean="0">
                <a:effectLst/>
                <a:latin typeface="Comic Sans MS"/>
                <a:cs typeface="Comic Sans MS"/>
                <a:sym typeface="Wingdings"/>
              </a:rPr>
              <a:t>H</a:t>
            </a:r>
            <a:r>
              <a:rPr lang="en-US" sz="1600" dirty="0" err="1" smtClean="0">
                <a:effectLst/>
                <a:latin typeface="Comic Sans MS"/>
                <a:ea typeface="Lucida Grande"/>
                <a:cs typeface="Comic Sans MS"/>
                <a:sym typeface="Wingdings"/>
              </a:rPr>
              <a:t>ττ</a:t>
            </a:r>
            <a:endParaRPr lang="en-US" sz="1600" dirty="0" smtClean="0">
              <a:effectLst/>
              <a:latin typeface="Comic Sans MS"/>
              <a:cs typeface="Comic Sans M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38200" y="6248400"/>
            <a:ext cx="2764110" cy="246221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000" dirty="0">
                <a:effectLst/>
                <a:latin typeface="Comic Sans MS"/>
                <a:cs typeface="Comic Sans MS"/>
              </a:rPr>
              <a:t>N</a:t>
            </a:r>
            <a:r>
              <a:rPr lang="en-US" sz="1000" dirty="0" smtClean="0">
                <a:effectLst/>
                <a:latin typeface="Comic Sans MS"/>
                <a:cs typeface="Comic Sans MS"/>
              </a:rPr>
              <a:t>umber of reconstructed primary vertices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5562601" y="1295400"/>
            <a:ext cx="3505200" cy="2483054"/>
            <a:chOff x="4641046" y="3772883"/>
            <a:chExt cx="4466202" cy="3040493"/>
          </a:xfrm>
        </p:grpSpPr>
        <p:pic>
          <p:nvPicPr>
            <p:cNvPr id="20" name="Picture 19" descr="ZH_nunubb_atlas.png"/>
            <p:cNvPicPr preferRelativeResize="0"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1046" y="3772883"/>
              <a:ext cx="4466202" cy="3040493"/>
            </a:xfrm>
            <a:prstGeom prst="rect">
              <a:avLst/>
            </a:prstGeom>
            <a:ln>
              <a:noFill/>
            </a:ln>
          </p:spPr>
        </p:pic>
        <p:sp>
          <p:nvSpPr>
            <p:cNvPr id="21" name="TextBox 20"/>
            <p:cNvSpPr txBox="1"/>
            <p:nvPr/>
          </p:nvSpPr>
          <p:spPr>
            <a:xfrm>
              <a:off x="7020272" y="6505599"/>
              <a:ext cx="1850519" cy="30777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effectLst/>
                </a:rPr>
                <a:t>Offline E</a:t>
              </a:r>
              <a:r>
                <a:rPr lang="en-US" sz="1400" baseline="-25000" dirty="0" smtClean="0">
                  <a:effectLst/>
                </a:rPr>
                <a:t>T </a:t>
              </a:r>
              <a:r>
                <a:rPr lang="en-US" sz="1400" baseline="30000" dirty="0" smtClean="0">
                  <a:effectLst/>
                </a:rPr>
                <a:t>miss</a:t>
              </a:r>
              <a:r>
                <a:rPr lang="en-US" sz="1400" dirty="0" smtClean="0">
                  <a:effectLst/>
                </a:rPr>
                <a:t> (</a:t>
              </a:r>
              <a:r>
                <a:rPr lang="en-US" sz="1400" dirty="0" err="1" smtClean="0">
                  <a:effectLst/>
                </a:rPr>
                <a:t>GeV</a:t>
              </a:r>
              <a:r>
                <a:rPr lang="en-US" sz="1400" dirty="0" smtClean="0">
                  <a:effectLst/>
                </a:rPr>
                <a:t>)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3505200" y="1447800"/>
            <a:ext cx="2133600" cy="1815882"/>
          </a:xfrm>
          <a:prstGeom prst="rect">
            <a:avLst/>
          </a:prstGeom>
          <a:solidFill>
            <a:srgbClr val="CCFF99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effectLst/>
                <a:latin typeface="Comic Sans MS"/>
                <a:cs typeface="Comic Sans MS"/>
              </a:rPr>
              <a:t>Many improvements in E</a:t>
            </a:r>
            <a:r>
              <a:rPr lang="en-US" sz="1400" baseline="-25000" dirty="0" smtClean="0">
                <a:effectLst/>
                <a:latin typeface="Comic Sans MS"/>
                <a:cs typeface="Comic Sans MS"/>
              </a:rPr>
              <a:t>T </a:t>
            </a:r>
            <a:r>
              <a:rPr lang="en-US" sz="1400" baseline="30000" dirty="0" smtClean="0">
                <a:effectLst/>
                <a:latin typeface="Comic Sans MS"/>
                <a:cs typeface="Comic Sans MS"/>
              </a:rPr>
              <a:t>miss</a:t>
            </a:r>
            <a:r>
              <a:rPr lang="en-US" sz="1400" dirty="0">
                <a:effectLst/>
                <a:latin typeface="Comic Sans MS"/>
                <a:cs typeface="Comic Sans MS"/>
              </a:rPr>
              <a:t> </a:t>
            </a:r>
            <a:r>
              <a:rPr lang="en-US" sz="1400" dirty="0" smtClean="0">
                <a:effectLst/>
                <a:latin typeface="Comic Sans MS"/>
                <a:cs typeface="Comic Sans MS"/>
              </a:rPr>
              <a:t>trigger: e.g. pile-up suppression, L2 </a:t>
            </a:r>
            <a:r>
              <a:rPr lang="en-US" sz="1400" dirty="0">
                <a:effectLst/>
                <a:latin typeface="Comic Sans MS"/>
                <a:cs typeface="Comic Sans MS"/>
              </a:rPr>
              <a:t>fast </a:t>
            </a:r>
            <a:r>
              <a:rPr lang="en-US" sz="1400" dirty="0" smtClean="0">
                <a:effectLst/>
                <a:latin typeface="Comic Sans MS"/>
                <a:cs typeface="Comic Sans MS"/>
              </a:rPr>
              <a:t>front</a:t>
            </a:r>
            <a:r>
              <a:rPr lang="en-US" sz="1400" dirty="0">
                <a:effectLst/>
                <a:latin typeface="Comic Sans MS"/>
                <a:cs typeface="Comic Sans MS"/>
              </a:rPr>
              <a:t>-end </a:t>
            </a:r>
            <a:r>
              <a:rPr lang="en-US" sz="1400" dirty="0">
                <a:latin typeface="Comic Sans MS"/>
                <a:cs typeface="Comic Sans MS"/>
              </a:rPr>
              <a:t> </a:t>
            </a:r>
            <a:r>
              <a:rPr lang="en-US" sz="1400" dirty="0" smtClean="0">
                <a:effectLst/>
                <a:latin typeface="Comic Sans MS"/>
                <a:cs typeface="Comic Sans MS"/>
              </a:rPr>
              <a:t>board </a:t>
            </a:r>
            <a:r>
              <a:rPr lang="en-US" sz="1400" dirty="0">
                <a:effectLst/>
                <a:latin typeface="Comic Sans MS"/>
                <a:cs typeface="Comic Sans MS"/>
              </a:rPr>
              <a:t>sums instead of L1 </a:t>
            </a:r>
            <a:r>
              <a:rPr lang="en-US" sz="1400" dirty="0" smtClean="0">
                <a:effectLst/>
                <a:latin typeface="Comic Sans MS"/>
                <a:cs typeface="Comic Sans MS"/>
              </a:rPr>
              <a:t>only </a:t>
            </a:r>
            <a:r>
              <a:rPr lang="en-US" sz="1400" dirty="0" smtClean="0">
                <a:effectLst/>
                <a:latin typeface="Comic Sans MS"/>
                <a:cs typeface="Comic Sans MS"/>
                <a:sym typeface="Wingdings"/>
              </a:rPr>
              <a:t> same threshold as in 2011, sharper turn-on curve</a:t>
            </a:r>
            <a:endParaRPr lang="en-US" sz="1400" dirty="0" smtClean="0">
              <a:effectLst/>
              <a:latin typeface="Comic Sans MS"/>
              <a:cs typeface="Comic Sans M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86000" y="3810000"/>
            <a:ext cx="4724400" cy="738664"/>
          </a:xfrm>
          <a:prstGeom prst="rect">
            <a:avLst/>
          </a:prstGeom>
          <a:solidFill>
            <a:srgbClr val="CCFFCC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effectLst/>
                <a:latin typeface="Comic Sans MS"/>
                <a:cs typeface="Comic Sans MS"/>
              </a:rPr>
              <a:t>E</a:t>
            </a:r>
            <a:r>
              <a:rPr lang="en-US" sz="1400" baseline="-25000" dirty="0" err="1" smtClean="0">
                <a:effectLst/>
                <a:latin typeface="Comic Sans MS"/>
                <a:cs typeface="Comic Sans MS"/>
              </a:rPr>
              <a:t>T</a:t>
            </a:r>
            <a:r>
              <a:rPr lang="en-US" sz="1400" baseline="30000" dirty="0" err="1" smtClean="0">
                <a:effectLst/>
                <a:latin typeface="Comic Sans MS"/>
                <a:cs typeface="Comic Sans MS"/>
              </a:rPr>
              <a:t>miss</a:t>
            </a:r>
            <a:r>
              <a:rPr lang="en-US" sz="1400" baseline="30000" dirty="0" smtClean="0">
                <a:effectLst/>
                <a:latin typeface="Comic Sans MS"/>
                <a:cs typeface="Comic Sans MS"/>
              </a:rPr>
              <a:t> </a:t>
            </a:r>
            <a:r>
              <a:rPr lang="en-US" sz="1400" dirty="0" smtClean="0">
                <a:effectLst/>
                <a:latin typeface="Comic Sans MS"/>
                <a:cs typeface="Comic Sans MS"/>
              </a:rPr>
              <a:t>resolution </a:t>
            </a:r>
            <a:r>
              <a:rPr lang="en-US" sz="1400" dirty="0" err="1" smtClean="0">
                <a:effectLst/>
                <a:latin typeface="Comic Sans MS"/>
                <a:cs typeface="Comic Sans MS"/>
              </a:rPr>
              <a:t>vs</a:t>
            </a:r>
            <a:r>
              <a:rPr lang="en-US" sz="1400" dirty="0" smtClean="0">
                <a:effectLst/>
                <a:latin typeface="Comic Sans MS"/>
                <a:cs typeface="Comic Sans MS"/>
              </a:rPr>
              <a:t> pile-up</a:t>
            </a:r>
            <a:r>
              <a:rPr lang="ru-RU" sz="1400" dirty="0" smtClean="0">
                <a:effectLst/>
                <a:latin typeface="Comic Sans MS"/>
                <a:cs typeface="Comic Sans MS"/>
              </a:rPr>
              <a:t> </a:t>
            </a:r>
            <a:r>
              <a:rPr lang="en-US" sz="1400" dirty="0" smtClean="0">
                <a:effectLst/>
                <a:latin typeface="Comic Sans MS"/>
                <a:cs typeface="Comic Sans MS"/>
              </a:rPr>
              <a:t>and </a:t>
            </a:r>
            <a:r>
              <a:rPr lang="en-US" sz="1400" dirty="0" err="1" smtClean="0">
                <a:effectLst/>
                <a:latin typeface="Comic Sans MS"/>
                <a:cs typeface="Comic Sans MS"/>
              </a:rPr>
              <a:t>vs</a:t>
            </a:r>
            <a:r>
              <a:rPr lang="en-US" sz="1400" dirty="0" smtClean="0">
                <a:effectLst/>
                <a:latin typeface="Comic Sans MS"/>
                <a:cs typeface="Comic Sans MS"/>
              </a:rPr>
              <a:t> </a:t>
            </a:r>
            <a:r>
              <a:rPr lang="en-US" sz="1400" dirty="0" smtClean="0">
                <a:effectLst/>
                <a:latin typeface="Lucida Grande"/>
                <a:ea typeface="Lucida Grande"/>
                <a:cs typeface="Lucida Grande"/>
              </a:rPr>
              <a:t>Σ</a:t>
            </a:r>
            <a:r>
              <a:rPr lang="en-US" sz="1400" dirty="0" smtClean="0">
                <a:latin typeface="Comic Sans MS"/>
                <a:cs typeface="Comic Sans MS"/>
              </a:rPr>
              <a:t>ET</a:t>
            </a:r>
            <a:r>
              <a:rPr lang="en-US" sz="1400" dirty="0" smtClean="0">
                <a:effectLst/>
                <a:latin typeface="Comic Sans MS"/>
                <a:cs typeface="Comic Sans MS"/>
              </a:rPr>
              <a:t> in</a:t>
            </a:r>
            <a:r>
              <a:rPr lang="en-US" sz="1400" dirty="0">
                <a:latin typeface="Comic Sans MS"/>
                <a:cs typeface="Comic Sans MS"/>
              </a:rPr>
              <a:t> </a:t>
            </a:r>
            <a:r>
              <a:rPr lang="en-US" sz="1400" dirty="0" smtClean="0">
                <a:effectLst/>
                <a:latin typeface="Comic Sans MS"/>
                <a:cs typeface="Comic Sans MS"/>
              </a:rPr>
              <a:t>Z</a:t>
            </a:r>
            <a:r>
              <a:rPr lang="en-US" sz="1400" dirty="0" smtClean="0">
                <a:effectLst/>
                <a:latin typeface="Comic Sans MS"/>
                <a:cs typeface="Comic Sans MS"/>
                <a:sym typeface="Wingdings"/>
              </a:rPr>
              <a:t> </a:t>
            </a:r>
            <a:r>
              <a:rPr lang="en-US" sz="1400" dirty="0" err="1" smtClean="0">
                <a:effectLst/>
                <a:latin typeface="Comic Sans MS"/>
                <a:ea typeface="Lucida Grande"/>
                <a:cs typeface="Comic Sans MS"/>
                <a:sym typeface="Wingdings"/>
              </a:rPr>
              <a:t>μμ</a:t>
            </a:r>
            <a:r>
              <a:rPr lang="en-US" sz="1400" dirty="0" smtClean="0">
                <a:effectLst/>
                <a:latin typeface="Comic Sans MS"/>
                <a:cs typeface="Comic Sans MS"/>
                <a:sym typeface="Wingdings"/>
              </a:rPr>
              <a:t> events </a:t>
            </a:r>
            <a:r>
              <a:rPr lang="en-US" sz="1400" b="1" dirty="0" smtClean="0">
                <a:solidFill>
                  <a:srgbClr val="FF0000"/>
                </a:solidFill>
                <a:effectLst/>
                <a:latin typeface="Comic Sans MS"/>
                <a:cs typeface="Comic Sans MS"/>
                <a:sym typeface="Wingdings"/>
              </a:rPr>
              <a:t>before</a:t>
            </a:r>
            <a:r>
              <a:rPr lang="en-US" sz="1400" dirty="0" smtClean="0">
                <a:solidFill>
                  <a:schemeClr val="bg1"/>
                </a:solidFill>
                <a:effectLst/>
                <a:latin typeface="Comic Sans MS"/>
                <a:cs typeface="Comic Sans MS"/>
                <a:sym typeface="Wingdings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effectLst/>
                <a:latin typeface="Comic Sans MS"/>
                <a:cs typeface="Comic Sans MS"/>
                <a:sym typeface="Wingdings"/>
              </a:rPr>
              <a:t>and </a:t>
            </a:r>
            <a:r>
              <a:rPr lang="en-US" sz="1400" b="1" dirty="0" smtClean="0">
                <a:solidFill>
                  <a:srgbClr val="0000FF"/>
                </a:solidFill>
                <a:effectLst/>
                <a:latin typeface="Comic Sans MS"/>
                <a:cs typeface="Comic Sans MS"/>
                <a:sym typeface="Wingdings"/>
              </a:rPr>
              <a:t>after</a:t>
            </a:r>
            <a:r>
              <a:rPr lang="en-US" sz="1400" dirty="0" smtClean="0">
                <a:solidFill>
                  <a:srgbClr val="0000FF"/>
                </a:solidFill>
                <a:effectLst/>
                <a:latin typeface="Comic Sans MS"/>
                <a:cs typeface="Comic Sans MS"/>
                <a:sym typeface="Wingdings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effectLst/>
                <a:latin typeface="Comic Sans MS"/>
                <a:cs typeface="Comic Sans MS"/>
                <a:sym typeface="Wingdings"/>
              </a:rPr>
              <a:t>pile-up suppression </a:t>
            </a:r>
            <a:r>
              <a:rPr lang="en-US" sz="1400" dirty="0" smtClean="0">
                <a:solidFill>
                  <a:srgbClr val="000000"/>
                </a:solidFill>
                <a:effectLst/>
                <a:latin typeface="Comic Sans MS"/>
                <a:cs typeface="Comic Sans MS"/>
              </a:rPr>
              <a:t>using tracking</a:t>
            </a:r>
            <a:r>
              <a:rPr lang="en-US" sz="1400" dirty="0">
                <a:solidFill>
                  <a:srgbClr val="000000"/>
                </a:solidFill>
                <a:effectLst/>
                <a:latin typeface="Comic Sans MS"/>
                <a:cs typeface="Comic Sans MS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effectLst/>
                <a:latin typeface="Comic Sans MS"/>
                <a:cs typeface="Comic Sans MS"/>
              </a:rPr>
              <a:t>information</a:t>
            </a:r>
          </a:p>
        </p:txBody>
      </p:sp>
      <p:sp>
        <p:nvSpPr>
          <p:cNvPr id="17" name="TextBox 19"/>
          <p:cNvSpPr txBox="1">
            <a:spLocks noChangeArrowheads="1"/>
          </p:cNvSpPr>
          <p:nvPr/>
        </p:nvSpPr>
        <p:spPr bwMode="auto">
          <a:xfrm>
            <a:off x="685800" y="4724400"/>
            <a:ext cx="7696200" cy="923330"/>
          </a:xfrm>
          <a:prstGeom prst="rect">
            <a:avLst/>
          </a:prstGeom>
          <a:solidFill>
            <a:srgbClr val="99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FFFF00"/>
                </a:solidFill>
              </a:rPr>
              <a:t>PNPI  contribution: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solidFill>
                  <a:srgbClr val="FFFF00"/>
                </a:solidFill>
              </a:rPr>
              <a:t>Control </a:t>
            </a:r>
            <a:r>
              <a:rPr lang="en-US" sz="1800" dirty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sz="1800" dirty="0" err="1">
                <a:solidFill>
                  <a:srgbClr val="FFFF00"/>
                </a:solidFill>
                <a:latin typeface="Comic Sans MS"/>
                <a:cs typeface="Comic Sans MS"/>
              </a:rPr>
              <a:t>E</a:t>
            </a:r>
            <a:r>
              <a:rPr lang="en-US" sz="1800" baseline="-25000" dirty="0" err="1">
                <a:solidFill>
                  <a:srgbClr val="FFFF00"/>
                </a:solidFill>
                <a:latin typeface="Comic Sans MS"/>
                <a:cs typeface="Comic Sans MS"/>
              </a:rPr>
              <a:t>t</a:t>
            </a:r>
            <a:r>
              <a:rPr lang="en-US" sz="1800" baseline="30000" dirty="0" err="1">
                <a:solidFill>
                  <a:srgbClr val="FFFF00"/>
                </a:solidFill>
                <a:latin typeface="Comic Sans MS"/>
                <a:cs typeface="Comic Sans MS"/>
              </a:rPr>
              <a:t>miss</a:t>
            </a:r>
            <a:r>
              <a:rPr lang="en-US" sz="1800" dirty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sz="18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egamm</a:t>
            </a:r>
            <a:r>
              <a:rPr lang="en-US" sz="1800" dirty="0" err="1">
                <a:solidFill>
                  <a:srgbClr val="FFFF00"/>
                </a:solidFill>
                <a:latin typeface="Comic Sans MS"/>
                <a:cs typeface="Comic Sans MS"/>
              </a:rPr>
              <a:t>a</a:t>
            </a:r>
            <a:r>
              <a:rPr lang="en-US" sz="1800" dirty="0" smtClean="0">
                <a:solidFill>
                  <a:srgbClr val="FFFF00"/>
                </a:solidFill>
                <a:latin typeface="Comic Sans MS"/>
                <a:cs typeface="Comic Sans MS"/>
              </a:rPr>
              <a:t> trigger efficiency using data.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solidFill>
                  <a:srgbClr val="FFFF00"/>
                </a:solidFill>
                <a:latin typeface="Comic Sans MS"/>
                <a:cs typeface="Comic Sans MS"/>
              </a:rPr>
              <a:t>Support and development of the HLT trigger software.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82226" y="1295400"/>
            <a:ext cx="1332374" cy="369332"/>
          </a:xfrm>
          <a:prstGeom prst="rect">
            <a:avLst/>
          </a:prstGeom>
          <a:solidFill>
            <a:srgbClr val="FFCC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effectLst/>
                <a:latin typeface="Comic Sans MS"/>
                <a:cs typeface="Comic Sans MS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effectLst/>
                <a:latin typeface="Comic Sans MS"/>
                <a:cs typeface="Comic Sans MS"/>
              </a:rPr>
              <a:t>2012 Z</a:t>
            </a:r>
            <a:r>
              <a:rPr lang="en-US" sz="1400" dirty="0" smtClean="0">
                <a:solidFill>
                  <a:srgbClr val="000000"/>
                </a:solidFill>
                <a:effectLst/>
                <a:latin typeface="Comic Sans MS"/>
                <a:cs typeface="Comic Sans MS"/>
                <a:sym typeface="Wingdings"/>
              </a:rPr>
              <a:t> </a:t>
            </a:r>
            <a:r>
              <a:rPr lang="en-US" sz="1400" dirty="0" err="1" smtClean="0">
                <a:solidFill>
                  <a:srgbClr val="000000"/>
                </a:solidFill>
                <a:effectLst/>
                <a:latin typeface="Comic Sans MS"/>
                <a:ea typeface="Lucida Grande"/>
                <a:cs typeface="Comic Sans MS"/>
                <a:sym typeface="Wingdings"/>
              </a:rPr>
              <a:t>μμ</a:t>
            </a:r>
            <a:endParaRPr lang="en-US" sz="1400" dirty="0" smtClean="0">
              <a:solidFill>
                <a:srgbClr val="000000"/>
              </a:solidFill>
              <a:effectLst/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1339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87362"/>
          </a:xfrm>
        </p:spPr>
        <p:txBody>
          <a:bodyPr>
            <a:noAutofit/>
          </a:bodyPr>
          <a:lstStyle/>
          <a:p>
            <a:r>
              <a:rPr lang="en-US" sz="2600" b="1" dirty="0" smtClean="0"/>
              <a:t>Search for high-mass resonances decaying to </a:t>
            </a:r>
            <a:r>
              <a:rPr lang="en-US" sz="2600" b="1" dirty="0" err="1" smtClean="0"/>
              <a:t>dileptons</a:t>
            </a:r>
            <a:endParaRPr lang="en-US" sz="26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Научная сессия ученого совета ОФВЭ ПИЯФ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" y="658110"/>
            <a:ext cx="4749800" cy="30756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00" y="4009768"/>
            <a:ext cx="3657600" cy="261963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24400" y="2468940"/>
            <a:ext cx="4320480" cy="1569660"/>
          </a:xfrm>
          <a:prstGeom prst="rect">
            <a:avLst/>
          </a:prstGeom>
          <a:solidFill>
            <a:srgbClr val="CCFF99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effectLst/>
                <a:latin typeface="Comic Sans MS"/>
                <a:cs typeface="Comic Sans MS"/>
              </a:rPr>
              <a:t>Expect very high-</a:t>
            </a:r>
            <a:r>
              <a:rPr lang="en-US" sz="1200" dirty="0" err="1" smtClean="0">
                <a:effectLst/>
                <a:latin typeface="Comic Sans MS"/>
                <a:cs typeface="Comic Sans MS"/>
              </a:rPr>
              <a:t>pT</a:t>
            </a:r>
            <a:r>
              <a:rPr lang="en-US" sz="1200" dirty="0" smtClean="0">
                <a:effectLst/>
                <a:latin typeface="Comic Sans MS"/>
                <a:cs typeface="Comic Sans MS"/>
              </a:rPr>
              <a:t>  electrons from this signal</a:t>
            </a:r>
            <a:endParaRPr lang="en-US" sz="1200" dirty="0" smtClean="0">
              <a:latin typeface="Comic Sans MS"/>
              <a:cs typeface="Comic Sans MS"/>
            </a:endParaRPr>
          </a:p>
          <a:p>
            <a:pPr marL="285750" indent="-285750">
              <a:buFont typeface="Wingdings" charset="2"/>
              <a:buChar char="q"/>
            </a:pPr>
            <a:r>
              <a:rPr lang="en-US" sz="1200" dirty="0" smtClean="0">
                <a:latin typeface="Comic Sans MS"/>
                <a:cs typeface="Comic Sans MS"/>
              </a:rPr>
              <a:t>E</a:t>
            </a:r>
            <a:r>
              <a:rPr lang="en-US" sz="1200" baseline="-25000" dirty="0" smtClean="0">
                <a:latin typeface="Comic Sans MS"/>
                <a:cs typeface="Comic Sans MS"/>
              </a:rPr>
              <a:t>T</a:t>
            </a:r>
            <a:r>
              <a:rPr lang="en-US" sz="1200" dirty="0">
                <a:latin typeface="Comic Sans MS"/>
                <a:cs typeface="Comic Sans MS"/>
              </a:rPr>
              <a:t>&gt;25 </a:t>
            </a:r>
            <a:r>
              <a:rPr lang="en-US" sz="1200" dirty="0" err="1">
                <a:latin typeface="Comic Sans MS"/>
                <a:cs typeface="Comic Sans MS"/>
              </a:rPr>
              <a:t>GeV</a:t>
            </a:r>
            <a:r>
              <a:rPr lang="en-US" sz="1200" dirty="0">
                <a:latin typeface="Comic Sans MS"/>
                <a:cs typeface="Comic Sans MS"/>
              </a:rPr>
              <a:t> |</a:t>
            </a:r>
            <a:r>
              <a:rPr lang="en-US" sz="1200" dirty="0" err="1">
                <a:latin typeface="Comic Sans MS"/>
                <a:cs typeface="Comic Sans MS"/>
              </a:rPr>
              <a:t>η</a:t>
            </a:r>
            <a:r>
              <a:rPr lang="en-US" sz="1200" dirty="0">
                <a:latin typeface="Comic Sans MS"/>
                <a:cs typeface="Comic Sans MS"/>
              </a:rPr>
              <a:t>| &lt; 2.47, excluding crack 1.37&lt;|</a:t>
            </a:r>
            <a:r>
              <a:rPr lang="en-US" sz="1200" dirty="0" err="1">
                <a:latin typeface="Comic Sans MS"/>
                <a:cs typeface="Comic Sans MS"/>
              </a:rPr>
              <a:t>η</a:t>
            </a:r>
            <a:r>
              <a:rPr lang="en-US" sz="1200" dirty="0">
                <a:latin typeface="Comic Sans MS"/>
                <a:cs typeface="Comic Sans MS"/>
              </a:rPr>
              <a:t>| &lt; </a:t>
            </a:r>
            <a:r>
              <a:rPr lang="en-US" sz="1200" dirty="0" smtClean="0">
                <a:latin typeface="Comic Sans MS"/>
                <a:cs typeface="Comic Sans MS"/>
              </a:rPr>
              <a:t>1.52</a:t>
            </a:r>
          </a:p>
          <a:p>
            <a:pPr marL="285750" indent="-285750">
              <a:buFont typeface="Wingdings" charset="2"/>
              <a:buChar char="q"/>
            </a:pPr>
            <a:r>
              <a:rPr lang="en-US" sz="1200" dirty="0" smtClean="0">
                <a:latin typeface="Comic Sans MS"/>
                <a:cs typeface="Comic Sans MS"/>
              </a:rPr>
              <a:t>Cuts </a:t>
            </a:r>
            <a:r>
              <a:rPr lang="en-US" sz="1200" dirty="0">
                <a:latin typeface="Comic Sans MS"/>
                <a:cs typeface="Comic Sans MS"/>
              </a:rPr>
              <a:t>on shower shape and track </a:t>
            </a:r>
            <a:r>
              <a:rPr lang="en-US" sz="1200" dirty="0" smtClean="0">
                <a:latin typeface="Comic Sans MS"/>
                <a:cs typeface="Comic Sans MS"/>
              </a:rPr>
              <a:t>matching</a:t>
            </a:r>
          </a:p>
          <a:p>
            <a:pPr marL="285750" indent="-285750">
              <a:buFont typeface="Wingdings" charset="2"/>
              <a:buChar char="q"/>
            </a:pPr>
            <a:r>
              <a:rPr lang="en-US" sz="1200" dirty="0" smtClean="0">
                <a:latin typeface="Comic Sans MS"/>
                <a:cs typeface="Comic Sans MS"/>
              </a:rPr>
              <a:t>A </a:t>
            </a:r>
            <a:r>
              <a:rPr lang="en-US" sz="1200" dirty="0">
                <a:latin typeface="Comic Sans MS"/>
                <a:cs typeface="Comic Sans MS"/>
              </a:rPr>
              <a:t>hit in the first layer of the pixel detector is required if to suppress background from photon </a:t>
            </a:r>
            <a:r>
              <a:rPr lang="en-US" sz="1200" dirty="0" smtClean="0">
                <a:latin typeface="Comic Sans MS"/>
                <a:cs typeface="Comic Sans MS"/>
              </a:rPr>
              <a:t>conversions</a:t>
            </a:r>
          </a:p>
          <a:p>
            <a:pPr marL="285750" indent="-285750">
              <a:buFont typeface="Wingdings" charset="2"/>
              <a:buChar char="q"/>
            </a:pPr>
            <a:r>
              <a:rPr lang="en-US" sz="1200" dirty="0" smtClean="0">
                <a:latin typeface="Comic Sans MS"/>
                <a:cs typeface="Comic Sans MS"/>
              </a:rPr>
              <a:t>Higher </a:t>
            </a:r>
            <a:r>
              <a:rPr lang="en-US" sz="1200" dirty="0">
                <a:latin typeface="Comic Sans MS"/>
                <a:cs typeface="Comic Sans MS"/>
              </a:rPr>
              <a:t>E</a:t>
            </a:r>
            <a:r>
              <a:rPr lang="en-US" sz="1200" baseline="-25000" dirty="0">
                <a:latin typeface="Comic Sans MS"/>
                <a:cs typeface="Comic Sans MS"/>
              </a:rPr>
              <a:t>T</a:t>
            </a:r>
            <a:r>
              <a:rPr lang="en-US" sz="1200" dirty="0">
                <a:latin typeface="Comic Sans MS"/>
                <a:cs typeface="Comic Sans MS"/>
              </a:rPr>
              <a:t> must be isolated requiring ΣE</a:t>
            </a:r>
            <a:r>
              <a:rPr lang="en-US" sz="1200" baseline="-25000" dirty="0">
                <a:latin typeface="Comic Sans MS"/>
                <a:cs typeface="Comic Sans MS"/>
              </a:rPr>
              <a:t>T</a:t>
            </a:r>
            <a:r>
              <a:rPr lang="en-US" sz="1200" dirty="0">
                <a:latin typeface="Comic Sans MS"/>
                <a:cs typeface="Comic Sans MS"/>
              </a:rPr>
              <a:t> (ΔR &lt; 0.2) &lt; 7 </a:t>
            </a:r>
            <a:r>
              <a:rPr lang="en-US" sz="1200" dirty="0" err="1">
                <a:latin typeface="Comic Sans MS"/>
                <a:cs typeface="Comic Sans MS"/>
              </a:rPr>
              <a:t>GeV</a:t>
            </a:r>
            <a:r>
              <a:rPr lang="en-US" sz="1200" dirty="0">
                <a:latin typeface="Comic Sans MS"/>
                <a:cs typeface="Comic Sans MS"/>
              </a:rPr>
              <a:t> – to </a:t>
            </a:r>
            <a:r>
              <a:rPr lang="en-US" sz="1200" dirty="0" err="1">
                <a:latin typeface="Comic Sans MS"/>
                <a:cs typeface="Comic Sans MS"/>
              </a:rPr>
              <a:t>supress</a:t>
            </a:r>
            <a:r>
              <a:rPr lang="en-US" sz="1200" dirty="0">
                <a:latin typeface="Comic Sans MS"/>
                <a:cs typeface="Comic Sans MS"/>
              </a:rPr>
              <a:t> QCD </a:t>
            </a:r>
            <a:r>
              <a:rPr lang="en-US" sz="1200" dirty="0" smtClean="0">
                <a:latin typeface="Comic Sans MS"/>
                <a:cs typeface="Comic Sans MS"/>
              </a:rPr>
              <a:t>background</a:t>
            </a:r>
          </a:p>
        </p:txBody>
      </p:sp>
      <p:sp>
        <p:nvSpPr>
          <p:cNvPr id="12" name="TextBox 12"/>
          <p:cNvSpPr txBox="1">
            <a:spLocks noChangeArrowheads="1"/>
          </p:cNvSpPr>
          <p:nvPr/>
        </p:nvSpPr>
        <p:spPr bwMode="auto">
          <a:xfrm>
            <a:off x="1295400" y="533400"/>
            <a:ext cx="2743200" cy="338138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600" dirty="0">
                <a:latin typeface="Comic Sans MS" charset="0"/>
                <a:cs typeface="Comic Sans MS" charset="0"/>
              </a:rPr>
              <a:t>2 electrons invariant mass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76200" y="3810000"/>
            <a:ext cx="4267200" cy="2667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anchor="ctr">
            <a:normAutofit fontScale="4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No </a:t>
            </a:r>
            <a:r>
              <a:rPr lang="en-US" dirty="0">
                <a:solidFill>
                  <a:srgbClr val="FF0000"/>
                </a:solidFill>
                <a:latin typeface="Comic Sans MS"/>
                <a:cs typeface="Comic Sans MS"/>
              </a:rPr>
              <a:t>statistically significant excess </a:t>
            </a:r>
            <a:r>
              <a:rPr lang="en-US" dirty="0">
                <a:latin typeface="Comic Sans MS"/>
                <a:cs typeface="Comic Sans MS"/>
              </a:rPr>
              <a:t>above the Standard Model expectation is observed; </a:t>
            </a:r>
            <a:endParaRPr lang="en-US" dirty="0" smtClean="0">
              <a:latin typeface="Comic Sans MS"/>
              <a:cs typeface="Comic Sans MS"/>
            </a:endParaRPr>
          </a:p>
          <a:p>
            <a:r>
              <a:rPr lang="en-US" dirty="0">
                <a:solidFill>
                  <a:srgbClr val="0000CC"/>
                </a:solidFill>
                <a:latin typeface="Comic Sans MS"/>
                <a:cs typeface="Comic Sans MS"/>
              </a:rPr>
              <a:t>U</a:t>
            </a:r>
            <a:r>
              <a:rPr lang="en-US" dirty="0" smtClean="0">
                <a:solidFill>
                  <a:srgbClr val="0000CC"/>
                </a:solidFill>
                <a:latin typeface="Comic Sans MS"/>
                <a:cs typeface="Comic Sans MS"/>
              </a:rPr>
              <a:t>pper </a:t>
            </a:r>
            <a:r>
              <a:rPr lang="en-US" dirty="0">
                <a:solidFill>
                  <a:srgbClr val="0000CC"/>
                </a:solidFill>
                <a:latin typeface="Comic Sans MS"/>
                <a:cs typeface="Comic Sans MS"/>
              </a:rPr>
              <a:t>limits are set at </a:t>
            </a:r>
            <a:r>
              <a:rPr lang="en-US" dirty="0" smtClean="0">
                <a:solidFill>
                  <a:srgbClr val="0000CC"/>
                </a:solidFill>
                <a:latin typeface="Comic Sans MS"/>
                <a:cs typeface="Comic Sans MS"/>
              </a:rPr>
              <a:t>the </a:t>
            </a:r>
            <a:r>
              <a:rPr lang="en-US" dirty="0">
                <a:solidFill>
                  <a:srgbClr val="0000CC"/>
                </a:solidFill>
                <a:latin typeface="Comic Sans MS"/>
                <a:cs typeface="Comic Sans MS"/>
              </a:rPr>
              <a:t>95% CL </a:t>
            </a:r>
            <a:r>
              <a:rPr lang="en-US" dirty="0">
                <a:latin typeface="Comic Sans MS"/>
                <a:cs typeface="Comic Sans MS"/>
              </a:rPr>
              <a:t>on the cross section times branching fraction of </a:t>
            </a:r>
            <a:r>
              <a:rPr lang="en-US" i="1" dirty="0">
                <a:latin typeface="Comic Sans MS"/>
                <a:cs typeface="Comic Sans MS"/>
              </a:rPr>
              <a:t>Z</a:t>
            </a:r>
            <a:r>
              <a:rPr lang="en-US" dirty="0">
                <a:latin typeface="Comic Sans MS"/>
                <a:cs typeface="Comic Sans MS"/>
              </a:rPr>
              <a:t>′ resonances decaying </a:t>
            </a:r>
            <a:r>
              <a:rPr lang="en-US" dirty="0" smtClean="0">
                <a:latin typeface="Comic Sans MS"/>
                <a:cs typeface="Comic Sans MS"/>
              </a:rPr>
              <a:t>into </a:t>
            </a:r>
            <a:r>
              <a:rPr lang="en-US" dirty="0" err="1" smtClean="0">
                <a:latin typeface="Euclid Extra" charset="2"/>
                <a:cs typeface="Euclid Extra" charset="2"/>
              </a:rPr>
              <a:t>l</a:t>
            </a:r>
            <a:r>
              <a:rPr lang="en-US" dirty="0" err="1" smtClean="0">
                <a:latin typeface="Comic Sans MS"/>
                <a:cs typeface="Comic Sans MS"/>
              </a:rPr>
              <a:t>+</a:t>
            </a:r>
            <a:r>
              <a:rPr lang="en-US" dirty="0" err="1">
                <a:latin typeface="Euclid Extra" charset="2"/>
                <a:cs typeface="Euclid Extra" charset="2"/>
              </a:rPr>
              <a:t>l</a:t>
            </a:r>
            <a:r>
              <a:rPr lang="en-US" dirty="0" smtClean="0">
                <a:latin typeface="Comic Sans MS"/>
                <a:cs typeface="Comic Sans MS"/>
              </a:rPr>
              <a:t>− </a:t>
            </a:r>
            <a:r>
              <a:rPr lang="en-US" dirty="0">
                <a:latin typeface="Comic Sans MS"/>
                <a:cs typeface="Comic Sans MS"/>
              </a:rPr>
              <a:t>pairs as a function of the resonance mass. </a:t>
            </a:r>
            <a:endParaRPr lang="en-US" dirty="0" smtClean="0">
              <a:latin typeface="Comic Sans MS"/>
              <a:cs typeface="Comic Sans MS"/>
            </a:endParaRPr>
          </a:p>
          <a:p>
            <a:r>
              <a:rPr lang="en-US" dirty="0" smtClean="0">
                <a:latin typeface="Comic Sans MS"/>
                <a:cs typeface="Comic Sans MS"/>
              </a:rPr>
              <a:t>As </a:t>
            </a:r>
            <a:r>
              <a:rPr lang="en-US" dirty="0">
                <a:latin typeface="Comic Sans MS"/>
                <a:cs typeface="Comic Sans MS"/>
              </a:rPr>
              <a:t>a result, </a:t>
            </a:r>
            <a:r>
              <a:rPr lang="en-US" i="1" dirty="0">
                <a:solidFill>
                  <a:srgbClr val="FF0000"/>
                </a:solidFill>
                <a:latin typeface="Comic Sans MS"/>
                <a:cs typeface="Comic Sans MS"/>
              </a:rPr>
              <a:t>Z</a:t>
            </a:r>
            <a:r>
              <a:rPr lang="en-US" dirty="0">
                <a:solidFill>
                  <a:srgbClr val="FF0000"/>
                </a:solidFill>
                <a:latin typeface="Comic Sans MS"/>
                <a:cs typeface="Comic Sans MS"/>
              </a:rPr>
              <a:t>′ bosons </a:t>
            </a:r>
            <a:r>
              <a:rPr lang="en-US" dirty="0">
                <a:latin typeface="Comic Sans MS"/>
                <a:cs typeface="Comic Sans MS"/>
              </a:rPr>
              <a:t>of the Sequential Standard Model </a:t>
            </a:r>
            <a:r>
              <a:rPr lang="en-US" dirty="0">
                <a:solidFill>
                  <a:srgbClr val="FF0000"/>
                </a:solidFill>
                <a:latin typeface="Comic Sans MS"/>
                <a:cs typeface="Comic Sans MS"/>
              </a:rPr>
              <a:t>with masses less than </a:t>
            </a: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2.47 </a:t>
            </a:r>
            <a:r>
              <a:rPr lang="en-US" dirty="0" err="1">
                <a:solidFill>
                  <a:srgbClr val="FF0000"/>
                </a:solidFill>
                <a:latin typeface="Comic Sans MS"/>
                <a:cs typeface="Comic Sans MS"/>
              </a:rPr>
              <a:t>TeV</a:t>
            </a:r>
            <a:r>
              <a:rPr lang="en-US" dirty="0">
                <a:solidFill>
                  <a:srgbClr val="FF0000"/>
                </a:solidFill>
                <a:latin typeface="Comic Sans MS"/>
                <a:cs typeface="Comic Sans MS"/>
              </a:rPr>
              <a:t> are excluded </a:t>
            </a: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at 95</a:t>
            </a:r>
            <a:r>
              <a:rPr lang="en-US" dirty="0">
                <a:solidFill>
                  <a:srgbClr val="FF0000"/>
                </a:solidFill>
                <a:latin typeface="Comic Sans MS"/>
                <a:cs typeface="Comic Sans MS"/>
              </a:rPr>
              <a:t>% CL</a:t>
            </a:r>
            <a:r>
              <a:rPr lang="en-US" dirty="0" smtClean="0"/>
              <a:t>.</a:t>
            </a:r>
          </a:p>
          <a:p>
            <a:r>
              <a:rPr lang="en-US" dirty="0" smtClean="0">
                <a:latin typeface="Comic Sans MS"/>
                <a:cs typeface="Comic Sans MS"/>
              </a:rPr>
              <a:t>Z* bosons </a:t>
            </a:r>
            <a:r>
              <a:rPr lang="en-US" dirty="0">
                <a:solidFill>
                  <a:srgbClr val="FF0000"/>
                </a:solidFill>
                <a:latin typeface="Comic Sans MS"/>
                <a:cs typeface="Comic Sans MS"/>
              </a:rPr>
              <a:t>with masses less than </a:t>
            </a: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2.20 </a:t>
            </a:r>
            <a:r>
              <a:rPr lang="en-US" dirty="0" err="1">
                <a:solidFill>
                  <a:srgbClr val="FF0000"/>
                </a:solidFill>
                <a:latin typeface="Comic Sans MS"/>
                <a:cs typeface="Comic Sans MS"/>
              </a:rPr>
              <a:t>TeV</a:t>
            </a:r>
            <a:r>
              <a:rPr lang="en-US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are </a:t>
            </a:r>
            <a:r>
              <a:rPr lang="en-US" dirty="0">
                <a:solidFill>
                  <a:srgbClr val="FF0000"/>
                </a:solidFill>
                <a:latin typeface="Comic Sans MS"/>
                <a:cs typeface="Comic Sans MS"/>
              </a:rPr>
              <a:t>excluded at 95% </a:t>
            </a: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CL</a:t>
            </a:r>
            <a:r>
              <a:rPr lang="en-US" dirty="0"/>
              <a:t> </a:t>
            </a:r>
            <a:r>
              <a:rPr lang="en-US" dirty="0" smtClean="0"/>
              <a:t>(only 2011 data)</a:t>
            </a:r>
            <a:endParaRPr lang="en-US" dirty="0"/>
          </a:p>
          <a:p>
            <a:endParaRPr lang="en-US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4724400" y="609600"/>
            <a:ext cx="4320480" cy="1815882"/>
          </a:xfrm>
          <a:prstGeom prst="rect">
            <a:avLst/>
          </a:prstGeom>
          <a:solidFill>
            <a:srgbClr val="FFFEB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Comic Sans MS"/>
                <a:cs typeface="Comic Sans MS"/>
              </a:rPr>
              <a:t>Several </a:t>
            </a:r>
            <a:r>
              <a:rPr lang="en-GB" sz="1400" dirty="0">
                <a:latin typeface="Comic Sans MS"/>
                <a:cs typeface="Comic Sans MS"/>
              </a:rPr>
              <a:t>models predict new resonances decaying to pairs of charged </a:t>
            </a:r>
            <a:r>
              <a:rPr lang="en-GB" sz="1400" dirty="0" smtClean="0">
                <a:latin typeface="Comic Sans MS"/>
                <a:cs typeface="Comic Sans MS"/>
              </a:rPr>
              <a:t>leptons or into lepton:</a:t>
            </a:r>
            <a:endParaRPr lang="en-GB" sz="1400" dirty="0">
              <a:latin typeface="Comic Sans MS"/>
              <a:cs typeface="Comic Sans MS"/>
            </a:endParaRPr>
          </a:p>
          <a:p>
            <a:pPr marL="285750" indent="-285750">
              <a:buFont typeface="Wingdings" charset="2"/>
              <a:buChar char="q"/>
            </a:pPr>
            <a:r>
              <a:rPr lang="en-GB" sz="1400" dirty="0">
                <a:latin typeface="Comic Sans MS"/>
                <a:cs typeface="Comic Sans MS"/>
              </a:rPr>
              <a:t>Spin-1 benchmarks: Z’ in Sequential </a:t>
            </a:r>
            <a:r>
              <a:rPr lang="en-GB" sz="1400" dirty="0" smtClean="0">
                <a:latin typeface="Comic Sans MS"/>
                <a:cs typeface="Comic Sans MS"/>
              </a:rPr>
              <a:t>Standard </a:t>
            </a:r>
            <a:r>
              <a:rPr lang="en-GB" sz="1400" dirty="0">
                <a:latin typeface="Comic Sans MS"/>
                <a:cs typeface="Comic Sans MS"/>
              </a:rPr>
              <a:t>Model or E6 grand unified symmetry</a:t>
            </a:r>
            <a:endParaRPr lang="en-GB" sz="1400" baseline="-25000" dirty="0">
              <a:latin typeface="Comic Sans MS"/>
              <a:cs typeface="Comic Sans MS"/>
            </a:endParaRPr>
          </a:p>
          <a:p>
            <a:pPr marL="285750" indent="-285750">
              <a:buFont typeface="Wingdings" charset="2"/>
              <a:buChar char="q"/>
            </a:pPr>
            <a:r>
              <a:rPr lang="en-GB" sz="1400" dirty="0">
                <a:latin typeface="Comic Sans MS"/>
                <a:cs typeface="Comic Sans MS"/>
              </a:rPr>
              <a:t>Spin-2 benchmark: Graviton in Randall-</a:t>
            </a:r>
            <a:r>
              <a:rPr lang="en-GB" sz="1400" dirty="0" err="1">
                <a:latin typeface="Comic Sans MS"/>
                <a:cs typeface="Comic Sans MS"/>
              </a:rPr>
              <a:t>Sundrum</a:t>
            </a:r>
            <a:r>
              <a:rPr lang="en-GB" sz="1400" dirty="0">
                <a:latin typeface="Comic Sans MS"/>
                <a:cs typeface="Comic Sans MS"/>
              </a:rPr>
              <a:t> </a:t>
            </a:r>
            <a:r>
              <a:rPr lang="en-GB" sz="1400" dirty="0" smtClean="0">
                <a:latin typeface="Comic Sans MS"/>
                <a:cs typeface="Comic Sans MS"/>
              </a:rPr>
              <a:t>models</a:t>
            </a:r>
          </a:p>
          <a:p>
            <a:pPr marL="285750" indent="-285750">
              <a:buFont typeface="Wingdings" charset="2"/>
              <a:buChar char="q"/>
            </a:pPr>
            <a:r>
              <a:rPr lang="en-GB" sz="1400" dirty="0" smtClean="0">
                <a:latin typeface="Comic Sans MS"/>
                <a:cs typeface="Comic Sans MS"/>
              </a:rPr>
              <a:t>Chiral spin-1 bosons (</a:t>
            </a:r>
            <a:r>
              <a:rPr lang="en-US" sz="1400" dirty="0" err="1" smtClean="0">
                <a:latin typeface="Comic Sans MS"/>
                <a:cs typeface="Comic Sans MS"/>
              </a:rPr>
              <a:t>M.V.Chizov</a:t>
            </a:r>
            <a:r>
              <a:rPr lang="en-US" sz="1400" dirty="0" smtClean="0">
                <a:latin typeface="Comic Sans MS"/>
                <a:cs typeface="Comic Sans MS"/>
              </a:rPr>
              <a:t> Phys</a:t>
            </a:r>
            <a:r>
              <a:rPr lang="en-US" sz="1400" dirty="0">
                <a:latin typeface="Comic Sans MS"/>
                <a:cs typeface="Comic Sans MS"/>
              </a:rPr>
              <a:t>. </a:t>
            </a:r>
            <a:r>
              <a:rPr lang="ru-RU" sz="1400" dirty="0" err="1">
                <a:latin typeface="Comic Sans MS"/>
                <a:cs typeface="Comic Sans MS"/>
              </a:rPr>
              <a:t>Atom</a:t>
            </a:r>
            <a:r>
              <a:rPr lang="ru-RU" sz="1400" dirty="0">
                <a:latin typeface="Comic Sans MS"/>
                <a:cs typeface="Comic Sans MS"/>
              </a:rPr>
              <a:t>. </a:t>
            </a:r>
            <a:r>
              <a:rPr lang="ru-RU" sz="1400" dirty="0" err="1">
                <a:latin typeface="Comic Sans MS"/>
                <a:cs typeface="Comic Sans MS"/>
              </a:rPr>
              <a:t>Nucl</a:t>
            </a:r>
            <a:r>
              <a:rPr lang="ru-RU" sz="1400" dirty="0">
                <a:latin typeface="Comic Sans MS"/>
                <a:cs typeface="Comic Sans MS"/>
              </a:rPr>
              <a:t>. 71, 2096 (2008))</a:t>
            </a:r>
            <a:r>
              <a:rPr lang="en-GB" sz="1400" dirty="0" smtClean="0">
                <a:latin typeface="Comic Sans MS"/>
                <a:cs typeface="Comic Sans MS"/>
              </a:rPr>
              <a:t>   </a:t>
            </a:r>
            <a:endParaRPr lang="en-US" sz="1400" dirty="0" smtClean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3877922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87362"/>
          </a:xfrm>
        </p:spPr>
        <p:txBody>
          <a:bodyPr>
            <a:noAutofit/>
          </a:bodyPr>
          <a:lstStyle/>
          <a:p>
            <a:r>
              <a:rPr lang="en-US" sz="2200" b="1" dirty="0"/>
              <a:t>Search for high-mass resonances decaying to </a:t>
            </a:r>
            <a:r>
              <a:rPr lang="en-US" sz="2200" b="1" dirty="0" smtClean="0"/>
              <a:t>lepton and neutrino</a:t>
            </a:r>
            <a:endParaRPr lang="en-US" sz="2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Научная сессия ученого совета ОФВЭ ПИЯФ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685800"/>
            <a:ext cx="4343400" cy="29580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3511" y="782364"/>
            <a:ext cx="3998089" cy="2722836"/>
          </a:xfrm>
          <a:prstGeom prst="rect">
            <a:avLst/>
          </a:prstGeom>
        </p:spPr>
      </p:pic>
      <p:sp>
        <p:nvSpPr>
          <p:cNvPr id="9" name="TextBox 12"/>
          <p:cNvSpPr txBox="1">
            <a:spLocks noChangeArrowheads="1"/>
          </p:cNvSpPr>
          <p:nvPr/>
        </p:nvSpPr>
        <p:spPr bwMode="auto">
          <a:xfrm>
            <a:off x="1295400" y="575846"/>
            <a:ext cx="2057400" cy="338554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600" dirty="0" err="1" smtClean="0">
                <a:latin typeface="Comic Sans MS" charset="0"/>
                <a:cs typeface="Comic Sans MS" charset="0"/>
              </a:rPr>
              <a:t>m</a:t>
            </a:r>
            <a:r>
              <a:rPr lang="en-US" sz="1600" baseline="-25000" dirty="0" err="1" smtClean="0">
                <a:latin typeface="Comic Sans MS" charset="0"/>
                <a:cs typeface="Comic Sans MS" charset="0"/>
              </a:rPr>
              <a:t>T</a:t>
            </a:r>
            <a:r>
              <a:rPr lang="en-US" sz="1600" dirty="0" smtClean="0">
                <a:latin typeface="Comic Sans MS" charset="0"/>
                <a:cs typeface="Comic Sans MS" charset="0"/>
              </a:rPr>
              <a:t> transverse mass</a:t>
            </a:r>
            <a:endParaRPr lang="en-US" sz="1600" dirty="0">
              <a:latin typeface="Comic Sans MS" charset="0"/>
              <a:cs typeface="Comic Sans MS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562600" y="609600"/>
            <a:ext cx="3200400" cy="338554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600" dirty="0" err="1" smtClean="0">
                <a:latin typeface="Comic Sans MS" charset="0"/>
                <a:cs typeface="Comic Sans MS" charset="0"/>
              </a:rPr>
              <a:t>E</a:t>
            </a:r>
            <a:r>
              <a:rPr lang="en-US" sz="1600" baseline="-25000" dirty="0" err="1" smtClean="0">
                <a:latin typeface="Comic Sans MS" charset="0"/>
                <a:cs typeface="Comic Sans MS" charset="0"/>
              </a:rPr>
              <a:t>t</a:t>
            </a:r>
            <a:r>
              <a:rPr lang="en-US" sz="1600" baseline="30000" dirty="0" err="1" smtClean="0">
                <a:latin typeface="Comic Sans MS" charset="0"/>
                <a:cs typeface="Comic Sans MS" charset="0"/>
              </a:rPr>
              <a:t>miss</a:t>
            </a:r>
            <a:r>
              <a:rPr lang="en-US" sz="1600" dirty="0" smtClean="0">
                <a:latin typeface="Comic Sans MS" charset="0"/>
                <a:cs typeface="Comic Sans MS" charset="0"/>
              </a:rPr>
              <a:t> missing transverse energy</a:t>
            </a:r>
            <a:endParaRPr lang="en-US" sz="1600" dirty="0">
              <a:latin typeface="Comic Sans MS" charset="0"/>
              <a:cs typeface="Comic Sans MS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5791200" y="1295400"/>
            <a:ext cx="0" cy="1752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2"/>
          <p:cNvSpPr txBox="1">
            <a:spLocks noChangeArrowheads="1"/>
          </p:cNvSpPr>
          <p:nvPr/>
        </p:nvSpPr>
        <p:spPr bwMode="auto">
          <a:xfrm>
            <a:off x="5562600" y="1143000"/>
            <a:ext cx="990600" cy="307777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400" dirty="0" smtClean="0">
                <a:latin typeface="Comic Sans MS" charset="0"/>
                <a:cs typeface="Comic Sans MS" charset="0"/>
              </a:rPr>
              <a:t>120 </a:t>
            </a:r>
            <a:r>
              <a:rPr lang="en-US" sz="1400" dirty="0" err="1" smtClean="0">
                <a:latin typeface="Comic Sans MS" charset="0"/>
                <a:cs typeface="Comic Sans MS" charset="0"/>
              </a:rPr>
              <a:t>GeV</a:t>
            </a:r>
            <a:endParaRPr lang="en-US" sz="1400" dirty="0">
              <a:latin typeface="Comic Sans MS" charset="0"/>
              <a:cs typeface="Comic Sans MS" charset="0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228600" y="3810000"/>
            <a:ext cx="4267200" cy="2667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anchor="ctr">
            <a:normAutofit fontScale="4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No yet new limits  are  set in  2012 data.</a:t>
            </a:r>
          </a:p>
          <a:p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In 2011 data  no  </a:t>
            </a:r>
            <a:r>
              <a:rPr lang="en-US" dirty="0">
                <a:solidFill>
                  <a:srgbClr val="FF0000"/>
                </a:solidFill>
                <a:latin typeface="Comic Sans MS"/>
                <a:cs typeface="Comic Sans MS"/>
              </a:rPr>
              <a:t>statistically significant excess </a:t>
            </a:r>
            <a:r>
              <a:rPr lang="en-US" dirty="0">
                <a:latin typeface="Comic Sans MS"/>
                <a:cs typeface="Comic Sans MS"/>
              </a:rPr>
              <a:t>above the Standard Model expectation is observed; </a:t>
            </a:r>
            <a:endParaRPr lang="en-US" dirty="0" smtClean="0">
              <a:latin typeface="Comic Sans MS"/>
              <a:cs typeface="Comic Sans MS"/>
            </a:endParaRPr>
          </a:p>
          <a:p>
            <a:r>
              <a:rPr lang="en-US" dirty="0">
                <a:solidFill>
                  <a:srgbClr val="0000CC"/>
                </a:solidFill>
                <a:latin typeface="Comic Sans MS"/>
                <a:cs typeface="Comic Sans MS"/>
              </a:rPr>
              <a:t>U</a:t>
            </a:r>
            <a:r>
              <a:rPr lang="en-US" dirty="0" smtClean="0">
                <a:solidFill>
                  <a:srgbClr val="0000CC"/>
                </a:solidFill>
                <a:latin typeface="Comic Sans MS"/>
                <a:cs typeface="Comic Sans MS"/>
              </a:rPr>
              <a:t>pper </a:t>
            </a:r>
            <a:r>
              <a:rPr lang="en-US" dirty="0">
                <a:solidFill>
                  <a:srgbClr val="0000CC"/>
                </a:solidFill>
                <a:latin typeface="Comic Sans MS"/>
                <a:cs typeface="Comic Sans MS"/>
              </a:rPr>
              <a:t>limits are set at </a:t>
            </a:r>
            <a:r>
              <a:rPr lang="en-US" dirty="0" smtClean="0">
                <a:solidFill>
                  <a:srgbClr val="0000CC"/>
                </a:solidFill>
                <a:latin typeface="Comic Sans MS"/>
                <a:cs typeface="Comic Sans MS"/>
              </a:rPr>
              <a:t>the </a:t>
            </a:r>
            <a:r>
              <a:rPr lang="en-US" dirty="0">
                <a:solidFill>
                  <a:srgbClr val="0000CC"/>
                </a:solidFill>
                <a:latin typeface="Comic Sans MS"/>
                <a:cs typeface="Comic Sans MS"/>
              </a:rPr>
              <a:t>95% CL </a:t>
            </a:r>
            <a:r>
              <a:rPr lang="en-US" dirty="0">
                <a:latin typeface="Comic Sans MS"/>
                <a:cs typeface="Comic Sans MS"/>
              </a:rPr>
              <a:t>on the cross section times branching fraction of </a:t>
            </a:r>
            <a:r>
              <a:rPr lang="en-US" i="1" dirty="0" smtClean="0">
                <a:latin typeface="Comic Sans MS"/>
                <a:cs typeface="Comic Sans MS"/>
              </a:rPr>
              <a:t>W’</a:t>
            </a:r>
            <a:r>
              <a:rPr lang="en-US" dirty="0" smtClean="0">
                <a:latin typeface="Comic Sans MS"/>
                <a:cs typeface="Comic Sans MS"/>
              </a:rPr>
              <a:t>′ </a:t>
            </a:r>
            <a:r>
              <a:rPr lang="en-US" dirty="0">
                <a:latin typeface="Comic Sans MS"/>
                <a:cs typeface="Comic Sans MS"/>
              </a:rPr>
              <a:t>resonances decaying </a:t>
            </a:r>
            <a:r>
              <a:rPr lang="en-US" dirty="0" smtClean="0">
                <a:latin typeface="Comic Sans MS"/>
                <a:cs typeface="Comic Sans MS"/>
              </a:rPr>
              <a:t>into </a:t>
            </a:r>
            <a:r>
              <a:rPr lang="en-US" dirty="0" err="1" smtClean="0">
                <a:latin typeface="Euclid Extra" charset="2"/>
                <a:cs typeface="Euclid Extra" charset="2"/>
              </a:rPr>
              <a:t>l</a:t>
            </a:r>
            <a:r>
              <a:rPr lang="en-US" dirty="0" err="1" smtClean="0">
                <a:latin typeface="Comic Sans MS"/>
                <a:cs typeface="Comic Sans MS"/>
              </a:rPr>
              <a:t>+</a:t>
            </a:r>
            <a:r>
              <a:rPr lang="en-US" dirty="0" err="1">
                <a:latin typeface="Euclid Extra" charset="2"/>
                <a:cs typeface="Euclid Extra" charset="2"/>
              </a:rPr>
              <a:t>l</a:t>
            </a:r>
            <a:r>
              <a:rPr lang="en-US" dirty="0" smtClean="0">
                <a:latin typeface="Comic Sans MS"/>
                <a:cs typeface="Comic Sans MS"/>
              </a:rPr>
              <a:t>− </a:t>
            </a:r>
            <a:r>
              <a:rPr lang="en-US" dirty="0">
                <a:latin typeface="Comic Sans MS"/>
                <a:cs typeface="Comic Sans MS"/>
              </a:rPr>
              <a:t>pairs as a function of the resonance mass. </a:t>
            </a:r>
            <a:endParaRPr lang="en-US" dirty="0" smtClean="0">
              <a:latin typeface="Comic Sans MS"/>
              <a:cs typeface="Comic Sans MS"/>
            </a:endParaRPr>
          </a:p>
          <a:p>
            <a:r>
              <a:rPr lang="en-US" dirty="0" smtClean="0">
                <a:latin typeface="Comic Sans MS"/>
                <a:cs typeface="Comic Sans MS"/>
              </a:rPr>
              <a:t>As </a:t>
            </a:r>
            <a:r>
              <a:rPr lang="en-US" dirty="0">
                <a:latin typeface="Comic Sans MS"/>
                <a:cs typeface="Comic Sans MS"/>
              </a:rPr>
              <a:t>a result, </a:t>
            </a:r>
            <a:r>
              <a:rPr lang="en-US" i="1" dirty="0">
                <a:solidFill>
                  <a:srgbClr val="FF0000"/>
                </a:solidFill>
                <a:latin typeface="Comic Sans MS"/>
                <a:cs typeface="Comic Sans MS"/>
              </a:rPr>
              <a:t>W</a:t>
            </a: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′’ </a:t>
            </a:r>
            <a:r>
              <a:rPr lang="en-US" dirty="0">
                <a:solidFill>
                  <a:srgbClr val="FF0000"/>
                </a:solidFill>
                <a:latin typeface="Comic Sans MS"/>
                <a:cs typeface="Comic Sans MS"/>
              </a:rPr>
              <a:t>bosons </a:t>
            </a:r>
            <a:r>
              <a:rPr lang="en-US" dirty="0">
                <a:latin typeface="Comic Sans MS"/>
                <a:cs typeface="Comic Sans MS"/>
              </a:rPr>
              <a:t>of the Sequential Standard Model </a:t>
            </a:r>
            <a:r>
              <a:rPr lang="en-US" dirty="0">
                <a:solidFill>
                  <a:srgbClr val="FF0000"/>
                </a:solidFill>
                <a:latin typeface="Comic Sans MS"/>
                <a:cs typeface="Comic Sans MS"/>
              </a:rPr>
              <a:t>with masses less than </a:t>
            </a: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2.5 </a:t>
            </a:r>
            <a:r>
              <a:rPr lang="en-US" dirty="0" err="1">
                <a:solidFill>
                  <a:srgbClr val="FF0000"/>
                </a:solidFill>
                <a:latin typeface="Comic Sans MS"/>
                <a:cs typeface="Comic Sans MS"/>
              </a:rPr>
              <a:t>TeV</a:t>
            </a:r>
            <a:r>
              <a:rPr lang="en-US" dirty="0">
                <a:solidFill>
                  <a:srgbClr val="FF0000"/>
                </a:solidFill>
                <a:latin typeface="Comic Sans MS"/>
                <a:cs typeface="Comic Sans MS"/>
              </a:rPr>
              <a:t> are excluded </a:t>
            </a: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at 95</a:t>
            </a:r>
            <a:r>
              <a:rPr lang="en-US" dirty="0">
                <a:solidFill>
                  <a:srgbClr val="FF0000"/>
                </a:solidFill>
                <a:latin typeface="Comic Sans MS"/>
                <a:cs typeface="Comic Sans MS"/>
              </a:rPr>
              <a:t>% CL</a:t>
            </a:r>
            <a:r>
              <a:rPr lang="en-US" dirty="0" smtClean="0"/>
              <a:t>.</a:t>
            </a:r>
          </a:p>
          <a:p>
            <a:r>
              <a:rPr lang="en-US" dirty="0">
                <a:latin typeface="Comic Sans MS"/>
                <a:cs typeface="Comic Sans MS"/>
              </a:rPr>
              <a:t>W</a:t>
            </a:r>
            <a:r>
              <a:rPr lang="en-US" dirty="0" smtClean="0">
                <a:latin typeface="Comic Sans MS"/>
                <a:cs typeface="Comic Sans MS"/>
              </a:rPr>
              <a:t>* bosons </a:t>
            </a:r>
            <a:r>
              <a:rPr lang="en-US" dirty="0">
                <a:solidFill>
                  <a:srgbClr val="FF0000"/>
                </a:solidFill>
                <a:latin typeface="Comic Sans MS"/>
                <a:cs typeface="Comic Sans MS"/>
              </a:rPr>
              <a:t>with masses less than </a:t>
            </a: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2.38 </a:t>
            </a:r>
            <a:r>
              <a:rPr lang="en-US" dirty="0" err="1">
                <a:solidFill>
                  <a:srgbClr val="FF0000"/>
                </a:solidFill>
                <a:latin typeface="Comic Sans MS"/>
                <a:cs typeface="Comic Sans MS"/>
              </a:rPr>
              <a:t>TeV</a:t>
            </a:r>
            <a:r>
              <a:rPr lang="en-US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are </a:t>
            </a:r>
            <a:r>
              <a:rPr lang="en-US" dirty="0">
                <a:solidFill>
                  <a:srgbClr val="FF0000"/>
                </a:solidFill>
                <a:latin typeface="Comic Sans MS"/>
                <a:cs typeface="Comic Sans MS"/>
              </a:rPr>
              <a:t>excluded at 95% CL</a:t>
            </a:r>
            <a:r>
              <a:rPr lang="en-US" dirty="0"/>
              <a:t>.</a:t>
            </a:r>
          </a:p>
          <a:p>
            <a:endParaRPr lang="en-US" dirty="0" smtClean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9200" y="3657600"/>
            <a:ext cx="3937000" cy="286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3300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TRT </a:t>
            </a:r>
            <a:r>
              <a:rPr lang="en-US" sz="3200" dirty="0" err="1" smtClean="0"/>
              <a:t>eFastOR</a:t>
            </a:r>
            <a:r>
              <a:rPr lang="en-US" sz="3200" dirty="0" smtClean="0"/>
              <a:t> trigger </a:t>
            </a:r>
            <a:endParaRPr lang="en-US" sz="3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Научная сессия ученого совета ОФВЭ ПИЯФ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62" y="685800"/>
            <a:ext cx="4032738" cy="1143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905000"/>
            <a:ext cx="2590800" cy="17104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5100" y="685800"/>
            <a:ext cx="1511300" cy="1143000"/>
          </a:xfrm>
          <a:prstGeom prst="rect">
            <a:avLst/>
          </a:prstGeom>
        </p:spPr>
      </p:pic>
      <p:sp>
        <p:nvSpPr>
          <p:cNvPr id="8" name="TextBox 12"/>
          <p:cNvSpPr txBox="1">
            <a:spLocks noChangeArrowheads="1"/>
          </p:cNvSpPr>
          <p:nvPr/>
        </p:nvSpPr>
        <p:spPr bwMode="auto">
          <a:xfrm>
            <a:off x="5486400" y="685800"/>
            <a:ext cx="3581400" cy="1077218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600" dirty="0" smtClean="0">
                <a:latin typeface="Comic Sans MS" charset="0"/>
                <a:cs typeface="Comic Sans MS" charset="0"/>
              </a:rPr>
              <a:t>TR: photon (soft X-ray emitted by a charge particle when traversing the boundary between materials with different dielectric constants </a:t>
            </a:r>
            <a:endParaRPr lang="en-US" sz="1600" dirty="0">
              <a:latin typeface="Comic Sans MS" charset="0"/>
              <a:cs typeface="Comic Sans MS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6948" y="1981200"/>
            <a:ext cx="3018820" cy="3886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2400" y="3962400"/>
            <a:ext cx="5241165" cy="2554545"/>
          </a:xfrm>
          <a:prstGeom prst="rect">
            <a:avLst/>
          </a:prstGeom>
          <a:solidFill>
            <a:srgbClr val="CCFF99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Comic Sans MS"/>
                <a:cs typeface="Comic Sans MS"/>
              </a:rPr>
              <a:t>Goal is to build </a:t>
            </a:r>
            <a:r>
              <a:rPr lang="en-US" sz="1600" dirty="0">
                <a:latin typeface="Comic Sans MS"/>
                <a:cs typeface="Comic Sans MS"/>
              </a:rPr>
              <a:t>an enhancement to the current TRT </a:t>
            </a:r>
            <a:r>
              <a:rPr lang="en-US" sz="1600" dirty="0" err="1">
                <a:latin typeface="Comic Sans MS"/>
                <a:cs typeface="Comic Sans MS"/>
              </a:rPr>
              <a:t>FastOR</a:t>
            </a:r>
            <a:r>
              <a:rPr lang="en-US" sz="1600" dirty="0">
                <a:latin typeface="Comic Sans MS"/>
                <a:cs typeface="Comic Sans MS"/>
              </a:rPr>
              <a:t> Level-1 Trigger system that will </a:t>
            </a:r>
            <a:r>
              <a:rPr lang="en-US" sz="1600" dirty="0" smtClean="0">
                <a:latin typeface="Comic Sans MS"/>
                <a:cs typeface="Comic Sans MS"/>
              </a:rPr>
              <a:t>significantly </a:t>
            </a:r>
            <a:r>
              <a:rPr lang="en-US" sz="1600" dirty="0">
                <a:latin typeface="Comic Sans MS"/>
                <a:cs typeface="Comic Sans MS"/>
              </a:rPr>
              <a:t>increase </a:t>
            </a:r>
            <a:r>
              <a:rPr lang="en-US" sz="1600" dirty="0" smtClean="0">
                <a:latin typeface="Comic Sans MS"/>
                <a:cs typeface="Comic Sans MS"/>
              </a:rPr>
              <a:t>ATLAS </a:t>
            </a:r>
            <a:r>
              <a:rPr lang="en-US" sz="1600" dirty="0">
                <a:latin typeface="Comic Sans MS"/>
                <a:cs typeface="Comic Sans MS"/>
              </a:rPr>
              <a:t>sensitivity to highly ionizing particles (HIPs), such as magnetic monopoles and </a:t>
            </a:r>
            <a:r>
              <a:rPr lang="en-US" sz="1600" dirty="0" smtClean="0">
                <a:latin typeface="Comic Sans MS"/>
                <a:cs typeface="Comic Sans MS"/>
              </a:rPr>
              <a:t>Q</a:t>
            </a:r>
            <a:r>
              <a:rPr lang="en-US" sz="1600" dirty="0">
                <a:latin typeface="Comic Sans MS"/>
                <a:cs typeface="Comic Sans MS"/>
              </a:rPr>
              <a:t>-balls</a:t>
            </a:r>
            <a:r>
              <a:rPr lang="en-US" sz="1600" dirty="0" smtClean="0">
                <a:latin typeface="Comic Sans MS"/>
                <a:cs typeface="Comic Sans MS"/>
              </a:rPr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Comic Sans MS"/>
                <a:cs typeface="Comic Sans MS"/>
              </a:rPr>
              <a:t>Trigger should run within </a:t>
            </a:r>
            <a:r>
              <a:rPr lang="en-US" sz="1600" dirty="0">
                <a:latin typeface="Comic Sans MS"/>
                <a:cs typeface="Comic Sans MS"/>
              </a:rPr>
              <a:t>ATLAS Level-1 </a:t>
            </a:r>
            <a:r>
              <a:rPr lang="en-US" sz="1600" dirty="0" smtClean="0">
                <a:latin typeface="Comic Sans MS"/>
                <a:cs typeface="Comic Sans MS"/>
              </a:rPr>
              <a:t>trigger.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err="1" smtClean="0">
                <a:latin typeface="Comic Sans MS"/>
                <a:cs typeface="Comic Sans MS"/>
              </a:rPr>
              <a:t>eFastOR</a:t>
            </a:r>
            <a:r>
              <a:rPr lang="en-US" sz="1600" dirty="0" smtClean="0">
                <a:latin typeface="Comic Sans MS"/>
                <a:cs typeface="Comic Sans MS"/>
              </a:rPr>
              <a:t> trigger </a:t>
            </a:r>
            <a:r>
              <a:rPr lang="en-US" sz="1600" dirty="0">
                <a:latin typeface="Comic Sans MS"/>
                <a:cs typeface="Comic Sans MS"/>
              </a:rPr>
              <a:t>takes advantage of differences in High Threshold (HT) signals from the TRT produced </a:t>
            </a:r>
            <a:r>
              <a:rPr lang="en-US" sz="1600" dirty="0" smtClean="0">
                <a:latin typeface="Comic Sans MS"/>
                <a:cs typeface="Comic Sans MS"/>
              </a:rPr>
              <a:t>by known </a:t>
            </a:r>
            <a:r>
              <a:rPr lang="en-US" sz="1600" dirty="0">
                <a:latin typeface="Comic Sans MS"/>
                <a:cs typeface="Comic Sans MS"/>
              </a:rPr>
              <a:t>particles compared to those produced by HIPs.</a:t>
            </a:r>
            <a:endParaRPr lang="en-US" sz="1600" dirty="0" smtClean="0">
              <a:effectLst/>
              <a:latin typeface="Comic Sans MS"/>
              <a:cs typeface="Comic Sans M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5600" y="1828800"/>
            <a:ext cx="3009900" cy="2091471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7086600" y="3928533"/>
            <a:ext cx="3048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276600" y="3124200"/>
            <a:ext cx="2667000" cy="307777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400" dirty="0" smtClean="0">
                <a:latin typeface="Comic Sans MS" charset="0"/>
                <a:cs typeface="Comic Sans MS" charset="0"/>
              </a:rPr>
              <a:t>5% acceptance for monopole</a:t>
            </a:r>
            <a:endParaRPr lang="en-US" sz="1400" dirty="0">
              <a:latin typeface="Comic Sans MS" charset="0"/>
              <a:cs typeface="Comic Sans MS" charset="0"/>
            </a:endParaRPr>
          </a:p>
        </p:txBody>
      </p:sp>
      <p:sp>
        <p:nvSpPr>
          <p:cNvPr id="14" name="TextBox 19"/>
          <p:cNvSpPr txBox="1">
            <a:spLocks noChangeArrowheads="1"/>
          </p:cNvSpPr>
          <p:nvPr/>
        </p:nvSpPr>
        <p:spPr bwMode="auto">
          <a:xfrm rot="20164659">
            <a:off x="5428787" y="5022534"/>
            <a:ext cx="3803708" cy="369332"/>
          </a:xfrm>
          <a:prstGeom prst="rect">
            <a:avLst/>
          </a:prstGeom>
          <a:solidFill>
            <a:srgbClr val="99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FFFF00"/>
                </a:solidFill>
              </a:rPr>
              <a:t>Work is supported by Min Of Sci. </a:t>
            </a:r>
            <a:endParaRPr lang="en-US" sz="1800" dirty="0" smtClean="0">
              <a:solidFill>
                <a:srgbClr val="FFFF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506027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87362"/>
          </a:xfrm>
        </p:spPr>
        <p:txBody>
          <a:bodyPr>
            <a:noAutofit/>
          </a:bodyPr>
          <a:lstStyle/>
          <a:p>
            <a:r>
              <a:rPr lang="fr-FR" sz="2200" b="1" dirty="0" err="1"/>
              <a:t>U</a:t>
            </a:r>
            <a:r>
              <a:rPr lang="fr-FR" sz="2200" b="1" dirty="0" err="1" smtClean="0"/>
              <a:t>ltrasonic</a:t>
            </a:r>
            <a:r>
              <a:rPr lang="fr-FR" sz="2200" b="1" dirty="0" smtClean="0"/>
              <a:t> </a:t>
            </a:r>
            <a:r>
              <a:rPr lang="fr-FR" sz="2200" b="1" dirty="0" err="1"/>
              <a:t>vapour</a:t>
            </a:r>
            <a:r>
              <a:rPr lang="fr-FR" sz="2200" b="1" dirty="0"/>
              <a:t> </a:t>
            </a:r>
            <a:r>
              <a:rPr lang="fr-FR" sz="2200" b="1" dirty="0" err="1"/>
              <a:t>analyzer</a:t>
            </a:r>
            <a:r>
              <a:rPr lang="fr-FR" sz="2200" b="1" dirty="0"/>
              <a:t>/</a:t>
            </a:r>
            <a:r>
              <a:rPr lang="fr-FR" sz="2200" b="1" dirty="0" err="1" smtClean="0"/>
              <a:t>flowmeter</a:t>
            </a:r>
            <a:r>
              <a:rPr lang="fr-FR" sz="2200" b="1" dirty="0" smtClean="0"/>
              <a:t> for</a:t>
            </a:r>
            <a:r>
              <a:rPr lang="en-US" sz="2200" b="1" dirty="0" smtClean="0"/>
              <a:t> the ATLAS silicon tracker</a:t>
            </a:r>
            <a:endParaRPr lang="en-US" sz="2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Научная сессия ученого совета ОФВЭ ПИЯФ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4460" y="3886200"/>
            <a:ext cx="2491740" cy="2590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1600" y="3886200"/>
            <a:ext cx="2692400" cy="260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000" y="914400"/>
            <a:ext cx="3263900" cy="2552700"/>
          </a:xfrm>
          <a:prstGeom prst="rect">
            <a:avLst/>
          </a:prstGeom>
        </p:spPr>
      </p:pic>
      <p:sp>
        <p:nvSpPr>
          <p:cNvPr id="11" name="TextBox 12"/>
          <p:cNvSpPr txBox="1">
            <a:spLocks noChangeArrowheads="1"/>
          </p:cNvSpPr>
          <p:nvPr/>
        </p:nvSpPr>
        <p:spPr bwMode="auto">
          <a:xfrm>
            <a:off x="5867400" y="685800"/>
            <a:ext cx="3200400" cy="52322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400" dirty="0" smtClean="0">
                <a:latin typeface="Comic Sans MS" charset="0"/>
                <a:cs typeface="Comic Sans MS" charset="0"/>
              </a:rPr>
              <a:t>Sound velocity </a:t>
            </a:r>
            <a:r>
              <a:rPr lang="en-US" sz="1400" dirty="0" err="1" smtClean="0">
                <a:latin typeface="Comic Sans MS" charset="0"/>
                <a:cs typeface="Comic Sans MS" charset="0"/>
              </a:rPr>
              <a:t>vs</a:t>
            </a:r>
            <a:r>
              <a:rPr lang="en-US" sz="1400" dirty="0" smtClean="0">
                <a:latin typeface="Comic Sans MS" charset="0"/>
                <a:cs typeface="Comic Sans MS" charset="0"/>
              </a:rPr>
              <a:t> % concentration of C</a:t>
            </a:r>
            <a:r>
              <a:rPr lang="en-US" sz="1400" baseline="-25000" dirty="0" smtClean="0">
                <a:latin typeface="Comic Sans MS" charset="0"/>
                <a:cs typeface="Comic Sans MS" charset="0"/>
              </a:rPr>
              <a:t>3</a:t>
            </a:r>
            <a:r>
              <a:rPr lang="en-US" sz="1400" dirty="0" smtClean="0">
                <a:latin typeface="Comic Sans MS" charset="0"/>
                <a:cs typeface="Comic Sans MS" charset="0"/>
              </a:rPr>
              <a:t>F</a:t>
            </a:r>
            <a:r>
              <a:rPr lang="en-US" sz="1400" baseline="-25000" dirty="0" smtClean="0">
                <a:latin typeface="Comic Sans MS" charset="0"/>
                <a:cs typeface="Comic Sans MS" charset="0"/>
              </a:rPr>
              <a:t>8</a:t>
            </a:r>
            <a:r>
              <a:rPr lang="en-US" sz="1400" dirty="0" smtClean="0">
                <a:latin typeface="Comic Sans MS" charset="0"/>
                <a:cs typeface="Comic Sans MS" charset="0"/>
              </a:rPr>
              <a:t>/N</a:t>
            </a:r>
            <a:r>
              <a:rPr lang="en-US" sz="1400" baseline="-25000" dirty="0" smtClean="0">
                <a:latin typeface="Comic Sans MS" charset="0"/>
                <a:cs typeface="Comic Sans MS" charset="0"/>
              </a:rPr>
              <a:t>2</a:t>
            </a:r>
            <a:r>
              <a:rPr lang="en-US" sz="1400" dirty="0" smtClean="0">
                <a:latin typeface="Comic Sans MS" charset="0"/>
                <a:cs typeface="Comic Sans MS" charset="0"/>
              </a:rPr>
              <a:t> mixture</a:t>
            </a:r>
            <a:endParaRPr lang="en-US" sz="1400" dirty="0">
              <a:latin typeface="Comic Sans MS" charset="0"/>
              <a:cs typeface="Comic Sans MS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200" y="2971800"/>
            <a:ext cx="3657599" cy="3539430"/>
          </a:xfrm>
          <a:prstGeom prst="rect">
            <a:avLst/>
          </a:prstGeom>
          <a:solidFill>
            <a:srgbClr val="CCFF99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Comic Sans MS"/>
                <a:cs typeface="Comic Sans MS"/>
              </a:rPr>
              <a:t>The </a:t>
            </a:r>
            <a:r>
              <a:rPr lang="en-US" sz="1600" dirty="0" err="1">
                <a:latin typeface="Comic Sans MS"/>
                <a:cs typeface="Comic Sans MS"/>
              </a:rPr>
              <a:t>vapour</a:t>
            </a:r>
            <a:r>
              <a:rPr lang="en-US" sz="1600" dirty="0">
                <a:latin typeface="Comic Sans MS"/>
                <a:cs typeface="Comic Sans MS"/>
              </a:rPr>
              <a:t> flow rate is calculated from the sound transit times measured parallel, </a:t>
            </a:r>
            <a:r>
              <a:rPr lang="en-US" sz="1600" b="1" i="1" dirty="0" err="1">
                <a:latin typeface="Comic Sans MS"/>
                <a:cs typeface="Comic Sans MS"/>
              </a:rPr>
              <a:t>t</a:t>
            </a:r>
            <a:r>
              <a:rPr lang="en-US" sz="1600" b="1" i="1" baseline="-25000" dirty="0" err="1">
                <a:latin typeface="Comic Sans MS"/>
                <a:cs typeface="Comic Sans MS"/>
              </a:rPr>
              <a:t>down</a:t>
            </a:r>
            <a:r>
              <a:rPr lang="en-US" sz="1600" b="1" dirty="0">
                <a:latin typeface="Comic Sans MS"/>
                <a:cs typeface="Comic Sans MS"/>
              </a:rPr>
              <a:t>, </a:t>
            </a:r>
            <a:r>
              <a:rPr lang="en-US" sz="1600" dirty="0">
                <a:latin typeface="Comic Sans MS"/>
                <a:cs typeface="Comic Sans MS"/>
              </a:rPr>
              <a:t>and anti-parallel, </a:t>
            </a:r>
            <a:r>
              <a:rPr lang="en-US" sz="1600" b="1" i="1" dirty="0" err="1">
                <a:latin typeface="Comic Sans MS"/>
                <a:cs typeface="Comic Sans MS"/>
              </a:rPr>
              <a:t>t</a:t>
            </a:r>
            <a:r>
              <a:rPr lang="en-US" sz="1600" b="1" i="1" baseline="-25000" dirty="0" err="1">
                <a:latin typeface="Comic Sans MS"/>
                <a:cs typeface="Comic Sans MS"/>
              </a:rPr>
              <a:t>up</a:t>
            </a:r>
            <a:r>
              <a:rPr lang="en-US" sz="1600" dirty="0">
                <a:latin typeface="Comic Sans MS"/>
                <a:cs typeface="Comic Sans MS"/>
              </a:rPr>
              <a:t>, to the flow direction, according to the following algorithm: </a:t>
            </a:r>
            <a:endParaRPr lang="en-US" sz="1600" dirty="0" smtClean="0">
              <a:latin typeface="Comic Sans MS"/>
              <a:cs typeface="Comic Sans MS"/>
            </a:endParaRPr>
          </a:p>
          <a:p>
            <a:r>
              <a:rPr lang="pl-PL" sz="1600" i="1" dirty="0" smtClean="0">
                <a:latin typeface="Comic Sans MS"/>
                <a:cs typeface="Comic Sans MS"/>
              </a:rPr>
              <a:t>      c </a:t>
            </a:r>
            <a:r>
              <a:rPr lang="pl-PL" sz="1600" i="1" dirty="0">
                <a:latin typeface="Comic Sans MS"/>
                <a:cs typeface="Comic Sans MS"/>
              </a:rPr>
              <a:t>= L/2 * ((t</a:t>
            </a:r>
            <a:r>
              <a:rPr lang="pl-PL" sz="1600" i="1" baseline="-25000" dirty="0">
                <a:latin typeface="Comic Sans MS"/>
                <a:cs typeface="Comic Sans MS"/>
              </a:rPr>
              <a:t>up</a:t>
            </a:r>
            <a:r>
              <a:rPr lang="pl-PL" sz="1600" i="1" dirty="0">
                <a:latin typeface="Comic Sans MS"/>
                <a:cs typeface="Comic Sans MS"/>
              </a:rPr>
              <a:t> + </a:t>
            </a:r>
            <a:r>
              <a:rPr lang="pl-PL" sz="1600" i="1" dirty="0" err="1">
                <a:latin typeface="Comic Sans MS"/>
                <a:cs typeface="Comic Sans MS"/>
              </a:rPr>
              <a:t>t</a:t>
            </a:r>
            <a:r>
              <a:rPr lang="pl-PL" sz="1600" i="1" baseline="-25000" dirty="0" err="1">
                <a:latin typeface="Comic Sans MS"/>
                <a:cs typeface="Comic Sans MS"/>
              </a:rPr>
              <a:t>down</a:t>
            </a:r>
            <a:r>
              <a:rPr lang="pl-PL" sz="1600" i="1" dirty="0">
                <a:latin typeface="Comic Sans MS"/>
                <a:cs typeface="Comic Sans MS"/>
              </a:rPr>
              <a:t>)/ t</a:t>
            </a:r>
            <a:r>
              <a:rPr lang="pl-PL" sz="1600" i="1" baseline="-25000" dirty="0">
                <a:latin typeface="Comic Sans MS"/>
                <a:cs typeface="Comic Sans MS"/>
              </a:rPr>
              <a:t>up</a:t>
            </a:r>
            <a:r>
              <a:rPr lang="pl-PL" sz="1600" i="1" dirty="0">
                <a:latin typeface="Comic Sans MS"/>
                <a:cs typeface="Comic Sans MS"/>
              </a:rPr>
              <a:t>* </a:t>
            </a:r>
            <a:r>
              <a:rPr lang="pl-PL" sz="1600" i="1" dirty="0" err="1" smtClean="0">
                <a:latin typeface="Comic Sans MS"/>
                <a:cs typeface="Comic Sans MS"/>
              </a:rPr>
              <a:t>t</a:t>
            </a:r>
            <a:r>
              <a:rPr lang="pl-PL" sz="1600" i="1" baseline="-25000" dirty="0" err="1" smtClean="0">
                <a:latin typeface="Comic Sans MS"/>
                <a:cs typeface="Comic Sans MS"/>
              </a:rPr>
              <a:t>down</a:t>
            </a:r>
            <a:endParaRPr lang="pl-PL" sz="1600" i="1" baseline="-25000" dirty="0" smtClean="0">
              <a:latin typeface="Comic Sans MS"/>
              <a:cs typeface="Comic Sans MS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Comic Sans MS"/>
                <a:cs typeface="Comic Sans MS"/>
              </a:rPr>
              <a:t>Mixture precision: </a:t>
            </a:r>
          </a:p>
          <a:p>
            <a:pPr marL="742950" lvl="1" indent="-285750">
              <a:buFont typeface="Lucida Grande"/>
              <a:buChar char="−"/>
            </a:pPr>
            <a:r>
              <a:rPr lang="en-US" sz="1600" dirty="0" smtClean="0">
                <a:latin typeface="Comic Sans MS"/>
                <a:cs typeface="Comic Sans MS"/>
              </a:rPr>
              <a:t>~</a:t>
            </a:r>
            <a:r>
              <a:rPr lang="en-US" sz="1600" dirty="0">
                <a:latin typeface="Comic Sans MS"/>
                <a:cs typeface="Comic Sans MS"/>
              </a:rPr>
              <a:t>0.3% </a:t>
            </a:r>
            <a:r>
              <a:rPr lang="en-US" sz="1600" dirty="0" smtClean="0">
                <a:latin typeface="Comic Sans MS"/>
                <a:cs typeface="Comic Sans MS"/>
              </a:rPr>
              <a:t>for </a:t>
            </a:r>
            <a:r>
              <a:rPr lang="en-US" sz="1600" dirty="0">
                <a:latin typeface="Comic Sans MS"/>
                <a:cs typeface="Comic Sans MS"/>
              </a:rPr>
              <a:t>C3F8/C2F6 </a:t>
            </a:r>
          </a:p>
          <a:p>
            <a:pPr marL="742950" lvl="1" indent="-285750">
              <a:buFont typeface="Lucida Grande"/>
              <a:buChar char="−"/>
            </a:pPr>
            <a:r>
              <a:rPr lang="en-US" sz="1600" dirty="0" smtClean="0">
                <a:latin typeface="Comic Sans MS"/>
                <a:cs typeface="Comic Sans MS"/>
              </a:rPr>
              <a:t>&lt; </a:t>
            </a:r>
            <a:r>
              <a:rPr lang="en-US" sz="1600" dirty="0">
                <a:latin typeface="Comic Sans MS"/>
                <a:cs typeface="Comic Sans MS"/>
              </a:rPr>
              <a:t>10</a:t>
            </a:r>
            <a:r>
              <a:rPr lang="en-US" sz="1600" baseline="30000" dirty="0">
                <a:latin typeface="Comic Sans MS"/>
                <a:cs typeface="Comic Sans MS"/>
              </a:rPr>
              <a:t>-4 </a:t>
            </a:r>
            <a:r>
              <a:rPr lang="en-US" sz="1600" dirty="0" smtClean="0">
                <a:latin typeface="Comic Sans MS"/>
                <a:cs typeface="Comic Sans MS"/>
              </a:rPr>
              <a:t>for </a:t>
            </a:r>
            <a:r>
              <a:rPr lang="en-US" sz="1600" dirty="0">
                <a:latin typeface="Comic Sans MS"/>
                <a:cs typeface="Comic Sans MS"/>
              </a:rPr>
              <a:t>N2/</a:t>
            </a:r>
            <a:r>
              <a:rPr lang="en-US" sz="1600" dirty="0" smtClean="0">
                <a:latin typeface="Comic Sans MS"/>
                <a:cs typeface="Comic Sans MS"/>
              </a:rPr>
              <a:t>C3F8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latin typeface="Comic Sans MS"/>
                <a:cs typeface="Comic Sans MS"/>
              </a:rPr>
              <a:t>F</a:t>
            </a:r>
            <a:r>
              <a:rPr lang="en-US" sz="1600" dirty="0" smtClean="0">
                <a:latin typeface="Comic Sans MS"/>
                <a:cs typeface="Comic Sans MS"/>
              </a:rPr>
              <a:t>low </a:t>
            </a:r>
            <a:r>
              <a:rPr lang="en-US" sz="1600" dirty="0">
                <a:latin typeface="Comic Sans MS"/>
                <a:cs typeface="Comic Sans MS"/>
              </a:rPr>
              <a:t>resolutions of ± 2% F.S. for flows up to 250 l.min-1, </a:t>
            </a:r>
            <a:endParaRPr lang="en-US" sz="1600" dirty="0" smtClean="0">
              <a:latin typeface="Comic Sans MS"/>
              <a:cs typeface="Comic Sans MS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Comic Sans MS"/>
                <a:cs typeface="Comic Sans MS"/>
              </a:rPr>
              <a:t>± </a:t>
            </a:r>
            <a:r>
              <a:rPr lang="en-US" sz="1600" dirty="0">
                <a:latin typeface="Comic Sans MS"/>
                <a:cs typeface="Comic Sans MS"/>
              </a:rPr>
              <a:t>1.9% F.S. for linear flow velocities up to 15 ms</a:t>
            </a:r>
            <a:r>
              <a:rPr lang="en-US" sz="1600" baseline="30000" dirty="0">
                <a:latin typeface="Comic Sans MS"/>
                <a:cs typeface="Comic Sans MS"/>
              </a:rPr>
              <a:t>-1</a:t>
            </a:r>
            <a:endParaRPr lang="en-US" sz="1600" baseline="30000" dirty="0" smtClean="0">
              <a:effectLst/>
              <a:latin typeface="Comic Sans MS"/>
              <a:cs typeface="Comic Sans M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1081919"/>
            <a:ext cx="5181600" cy="173748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00600" y="3505200"/>
            <a:ext cx="3429000" cy="523220"/>
          </a:xfrm>
          <a:prstGeom prst="rect">
            <a:avLst/>
          </a:prstGeom>
          <a:solidFill>
            <a:srgbClr val="FFCC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effectLst/>
                <a:latin typeface="Comic Sans MS"/>
                <a:cs typeface="Comic Sans MS"/>
              </a:rPr>
              <a:t>View </a:t>
            </a:r>
            <a:r>
              <a:rPr lang="en-US" sz="1400" dirty="0" smtClean="0">
                <a:latin typeface="Comic Sans MS"/>
                <a:cs typeface="Comic Sans MS"/>
              </a:rPr>
              <a:t>of the </a:t>
            </a:r>
            <a:r>
              <a:rPr lang="en-US" sz="1400" dirty="0">
                <a:latin typeface="Comic Sans MS"/>
                <a:cs typeface="Comic Sans MS"/>
              </a:rPr>
              <a:t> </a:t>
            </a:r>
            <a:r>
              <a:rPr lang="en-US" sz="1400" dirty="0" smtClean="0">
                <a:latin typeface="Comic Sans MS"/>
                <a:cs typeface="Comic Sans MS"/>
              </a:rPr>
              <a:t>electronics for </a:t>
            </a:r>
            <a:r>
              <a:rPr lang="en-US" sz="1400" dirty="0" err="1" smtClean="0">
                <a:latin typeface="Comic Sans MS"/>
                <a:cs typeface="Comic Sans MS"/>
              </a:rPr>
              <a:t>Utrasonic</a:t>
            </a:r>
            <a:r>
              <a:rPr lang="en-US" sz="1400" dirty="0" smtClean="0">
                <a:latin typeface="Comic Sans MS"/>
                <a:cs typeface="Comic Sans MS"/>
              </a:rPr>
              <a:t> </a:t>
            </a:r>
            <a:r>
              <a:rPr lang="en-US" sz="1400" dirty="0" err="1" smtClean="0">
                <a:latin typeface="Comic Sans MS"/>
                <a:cs typeface="Comic Sans MS"/>
              </a:rPr>
              <a:t>amalyzer</a:t>
            </a:r>
            <a:r>
              <a:rPr lang="en-US" sz="1400" dirty="0" smtClean="0">
                <a:latin typeface="Comic Sans MS"/>
                <a:cs typeface="Comic Sans MS"/>
              </a:rPr>
              <a:t> installed in  the ATLAS pit </a:t>
            </a:r>
            <a:endParaRPr lang="en-US" sz="1400" dirty="0" smtClean="0">
              <a:effectLst/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1148247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Pixel Service Quarter Panels (SQP)</a:t>
            </a:r>
            <a:endParaRPr lang="en-US" sz="3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Научная сессия ученого совета ОФВЭ ПИЯФ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685800"/>
            <a:ext cx="3657600" cy="2718216"/>
          </a:xfrm>
          <a:prstGeom prst="rect">
            <a:avLst/>
          </a:prstGeom>
        </p:spPr>
      </p:pic>
      <p:sp>
        <p:nvSpPr>
          <p:cNvPr id="6" name="TextBox 12"/>
          <p:cNvSpPr txBox="1">
            <a:spLocks noChangeArrowheads="1"/>
          </p:cNvSpPr>
          <p:nvPr/>
        </p:nvSpPr>
        <p:spPr bwMode="auto">
          <a:xfrm>
            <a:off x="4724400" y="587276"/>
            <a:ext cx="4191000" cy="2308324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Comic Sans MS" charset="0"/>
                <a:cs typeface="Comic Sans MS" charset="0"/>
              </a:rPr>
              <a:t>Transfer services from outside world to pixel detectors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Comic Sans MS" charset="0"/>
                <a:cs typeface="Comic Sans MS" charset="0"/>
              </a:rPr>
              <a:t>Problematic </a:t>
            </a:r>
            <a:r>
              <a:rPr lang="en-US" sz="1600" dirty="0" err="1" smtClean="0">
                <a:latin typeface="Comic Sans MS" charset="0"/>
                <a:cs typeface="Comic Sans MS" charset="0"/>
              </a:rPr>
              <a:t>opto</a:t>
            </a:r>
            <a:r>
              <a:rPr lang="en-US" sz="1600" dirty="0" smtClean="0">
                <a:latin typeface="Comic Sans MS" charset="0"/>
                <a:cs typeface="Comic Sans MS" charset="0"/>
              </a:rPr>
              <a:t>-couplers on SQP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Comic Sans MS" charset="0"/>
                <a:cs typeface="Comic Sans MS" charset="0"/>
              </a:rPr>
              <a:t>To replace these need new infrastructure and electronics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Comic Sans MS" charset="0"/>
                <a:cs typeface="Comic Sans MS" charset="0"/>
              </a:rPr>
              <a:t> Mew electronics will allow greater readout bandwidth for &gt; 10</a:t>
            </a:r>
            <a:r>
              <a:rPr lang="en-US" sz="1600" baseline="30000" dirty="0" smtClean="0">
                <a:latin typeface="Comic Sans MS" charset="0"/>
                <a:cs typeface="Comic Sans MS" charset="0"/>
              </a:rPr>
              <a:t>34</a:t>
            </a:r>
            <a:r>
              <a:rPr lang="en-US" sz="1600" dirty="0" smtClean="0">
                <a:latin typeface="Comic Sans MS" charset="0"/>
                <a:cs typeface="Comic Sans MS" charset="0"/>
              </a:rPr>
              <a:t> operation</a:t>
            </a:r>
          </a:p>
          <a:p>
            <a:pPr marL="285750" indent="-285750">
              <a:buFont typeface="Arial"/>
              <a:buChar char="•"/>
            </a:pPr>
            <a:r>
              <a:rPr lang="en-US" sz="1600" b="1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PNPI technicians  are participating  in </a:t>
            </a:r>
            <a:r>
              <a:rPr lang="en-US" sz="1600" b="1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creation of the SQP</a:t>
            </a:r>
            <a:endParaRPr lang="en-US" sz="1600" b="1" dirty="0">
              <a:solidFill>
                <a:srgbClr val="FF0000"/>
              </a:solidFill>
              <a:latin typeface="Comic Sans MS" charset="0"/>
              <a:cs typeface="Comic Sans MS" charset="0"/>
            </a:endParaRPr>
          </a:p>
        </p:txBody>
      </p:sp>
      <p:pic>
        <p:nvPicPr>
          <p:cNvPr id="7" name="Picture 6" descr="nsqp_view_final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810000"/>
            <a:ext cx="4458509" cy="2514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9600" y="3150215"/>
            <a:ext cx="4419600" cy="336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756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TDAQ/DCS</a:t>
            </a:r>
            <a:endParaRPr lang="en-US" sz="3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Научная сессия ученого совета ОФВЭ ПИЯФ</a:t>
            </a:r>
            <a:endParaRPr lang="en-US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52400" y="1676400"/>
            <a:ext cx="4343400" cy="3429000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txBody>
          <a:bodyPr tIns="2124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0213" indent="-323850">
              <a:buSzPct val="45000"/>
              <a:buFont typeface="Wingdings" charset="0"/>
              <a:buChar char=""/>
              <a:tabLst>
                <a:tab pos="430213" algn="l"/>
                <a:tab pos="542925" algn="l"/>
                <a:tab pos="1000125" algn="l"/>
                <a:tab pos="1457325" algn="l"/>
                <a:tab pos="1914525" algn="l"/>
                <a:tab pos="2371725" algn="l"/>
                <a:tab pos="2828925" algn="l"/>
                <a:tab pos="3286125" algn="l"/>
                <a:tab pos="3743325" algn="l"/>
                <a:tab pos="4200525" algn="l"/>
                <a:tab pos="4657725" algn="l"/>
                <a:tab pos="5114925" algn="l"/>
                <a:tab pos="5572125" algn="l"/>
                <a:tab pos="6029325" algn="l"/>
                <a:tab pos="6486525" algn="l"/>
                <a:tab pos="6943725" algn="l"/>
                <a:tab pos="7400925" algn="l"/>
                <a:tab pos="7858125" algn="l"/>
                <a:tab pos="8315325" algn="l"/>
                <a:tab pos="8772525" algn="l"/>
                <a:tab pos="9229725" algn="l"/>
              </a:tabLst>
            </a:pPr>
            <a:r>
              <a:rPr lang="en-US" sz="1400" dirty="0" smtClean="0">
                <a:solidFill>
                  <a:srgbClr val="0000FF"/>
                </a:solidFill>
                <a:latin typeface="Comic Sans MS"/>
                <a:cs typeface="Comic Sans MS"/>
              </a:rPr>
              <a:t>Development and maintenance of the ATLAS data acquisition (TDAQ) system control and monitoring software at Point 1: system configuration, debugging, new features development.</a:t>
            </a:r>
          </a:p>
          <a:p>
            <a:pPr marL="430213" indent="-323850">
              <a:buSzPct val="45000"/>
              <a:buFont typeface="Wingdings" charset="0"/>
              <a:buChar char=""/>
              <a:tabLst>
                <a:tab pos="430213" algn="l"/>
                <a:tab pos="542925" algn="l"/>
                <a:tab pos="1000125" algn="l"/>
                <a:tab pos="1457325" algn="l"/>
                <a:tab pos="1914525" algn="l"/>
                <a:tab pos="2371725" algn="l"/>
                <a:tab pos="2828925" algn="l"/>
                <a:tab pos="3286125" algn="l"/>
                <a:tab pos="3743325" algn="l"/>
                <a:tab pos="4200525" algn="l"/>
                <a:tab pos="4657725" algn="l"/>
                <a:tab pos="5114925" algn="l"/>
                <a:tab pos="5572125" algn="l"/>
                <a:tab pos="6029325" algn="l"/>
                <a:tab pos="6486525" algn="l"/>
                <a:tab pos="6943725" algn="l"/>
                <a:tab pos="7400925" algn="l"/>
                <a:tab pos="7858125" algn="l"/>
                <a:tab pos="8315325" algn="l"/>
                <a:tab pos="8772525" algn="l"/>
                <a:tab pos="9229725" algn="l"/>
              </a:tabLst>
            </a:pPr>
            <a:r>
              <a:rPr lang="en-US" sz="1400" dirty="0" smtClean="0">
                <a:solidFill>
                  <a:srgbClr val="0000FF"/>
                </a:solidFill>
                <a:latin typeface="Comic Sans MS"/>
                <a:cs typeface="Comic Sans MS"/>
              </a:rPr>
              <a:t>TDAQ s/w release validation, maintenance (patching), s/w installation at P1, maintenance of TDAQ online infrastructure.</a:t>
            </a:r>
          </a:p>
          <a:p>
            <a:pPr marL="430213" indent="-323850">
              <a:buSzPct val="45000"/>
              <a:buFont typeface="Wingdings" charset="0"/>
              <a:buChar char=""/>
              <a:tabLst>
                <a:tab pos="430213" algn="l"/>
                <a:tab pos="542925" algn="l"/>
                <a:tab pos="1000125" algn="l"/>
                <a:tab pos="1457325" algn="l"/>
                <a:tab pos="1914525" algn="l"/>
                <a:tab pos="2371725" algn="l"/>
                <a:tab pos="2828925" algn="l"/>
                <a:tab pos="3286125" algn="l"/>
                <a:tab pos="3743325" algn="l"/>
                <a:tab pos="4200525" algn="l"/>
                <a:tab pos="4657725" algn="l"/>
                <a:tab pos="5114925" algn="l"/>
                <a:tab pos="5572125" algn="l"/>
                <a:tab pos="6029325" algn="l"/>
                <a:tab pos="6486525" algn="l"/>
                <a:tab pos="6943725" algn="l"/>
                <a:tab pos="7400925" algn="l"/>
                <a:tab pos="7858125" algn="l"/>
                <a:tab pos="8315325" algn="l"/>
                <a:tab pos="8772525" algn="l"/>
                <a:tab pos="9229725" algn="l"/>
              </a:tabLst>
            </a:pPr>
            <a:r>
              <a:rPr lang="en-US" sz="1400" dirty="0" smtClean="0">
                <a:solidFill>
                  <a:srgbClr val="0000FF"/>
                </a:solidFill>
                <a:latin typeface="Comic Sans MS"/>
                <a:cs typeface="Comic Sans MS"/>
              </a:rPr>
              <a:t>Development and deployment of a new automation tool “Shifter Assistant” used by TDAQ and ATLAS </a:t>
            </a:r>
            <a:r>
              <a:rPr lang="en-US" sz="14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subdetectors</a:t>
            </a:r>
            <a:r>
              <a:rPr lang="en-US" sz="1400" dirty="0" smtClean="0">
                <a:solidFill>
                  <a:srgbClr val="0000FF"/>
                </a:solidFill>
                <a:latin typeface="Comic Sans MS"/>
                <a:cs typeface="Comic Sans MS"/>
              </a:rPr>
              <a:t> at P1.</a:t>
            </a:r>
          </a:p>
          <a:p>
            <a:pPr marL="430213" indent="-323850">
              <a:buSzPct val="45000"/>
              <a:buFont typeface="Wingdings" charset="0"/>
              <a:buChar char=""/>
              <a:tabLst>
                <a:tab pos="430213" algn="l"/>
                <a:tab pos="542925" algn="l"/>
                <a:tab pos="1000125" algn="l"/>
                <a:tab pos="1457325" algn="l"/>
                <a:tab pos="1914525" algn="l"/>
                <a:tab pos="2371725" algn="l"/>
                <a:tab pos="2828925" algn="l"/>
                <a:tab pos="3286125" algn="l"/>
                <a:tab pos="3743325" algn="l"/>
                <a:tab pos="4200525" algn="l"/>
                <a:tab pos="4657725" algn="l"/>
                <a:tab pos="5114925" algn="l"/>
                <a:tab pos="5572125" algn="l"/>
                <a:tab pos="6029325" algn="l"/>
                <a:tab pos="6486525" algn="l"/>
                <a:tab pos="6943725" algn="l"/>
                <a:tab pos="7400925" algn="l"/>
                <a:tab pos="7858125" algn="l"/>
                <a:tab pos="8315325" algn="l"/>
                <a:tab pos="8772525" algn="l"/>
                <a:tab pos="9229725" algn="l"/>
              </a:tabLst>
            </a:pPr>
            <a:r>
              <a:rPr lang="en-US" sz="1400" dirty="0" smtClean="0">
                <a:solidFill>
                  <a:srgbClr val="0000FF"/>
                </a:solidFill>
                <a:latin typeface="Comic Sans MS"/>
                <a:cs typeface="Comic Sans MS"/>
              </a:rPr>
              <a:t>Expert (level 1,2 on-call) support for the running system at P1.</a:t>
            </a:r>
          </a:p>
          <a:p>
            <a:pPr marL="430213" indent="-323850">
              <a:buSzPct val="45000"/>
              <a:buFont typeface="Wingdings" charset="0"/>
              <a:buChar char=""/>
              <a:tabLst>
                <a:tab pos="430213" algn="l"/>
                <a:tab pos="542925" algn="l"/>
                <a:tab pos="1000125" algn="l"/>
                <a:tab pos="1457325" algn="l"/>
                <a:tab pos="1914525" algn="l"/>
                <a:tab pos="2371725" algn="l"/>
                <a:tab pos="2828925" algn="l"/>
                <a:tab pos="3286125" algn="l"/>
                <a:tab pos="3743325" algn="l"/>
                <a:tab pos="4200525" algn="l"/>
                <a:tab pos="4657725" algn="l"/>
                <a:tab pos="5114925" algn="l"/>
                <a:tab pos="5572125" algn="l"/>
                <a:tab pos="6029325" algn="l"/>
                <a:tab pos="6486525" algn="l"/>
                <a:tab pos="6943725" algn="l"/>
                <a:tab pos="7400925" algn="l"/>
                <a:tab pos="7858125" algn="l"/>
                <a:tab pos="8315325" algn="l"/>
                <a:tab pos="8772525" algn="l"/>
                <a:tab pos="9229725" algn="l"/>
              </a:tabLst>
            </a:pPr>
            <a:r>
              <a:rPr lang="en-US" sz="1400" dirty="0" smtClean="0">
                <a:solidFill>
                  <a:srgbClr val="0000FF"/>
                </a:solidFill>
                <a:latin typeface="Comic Sans MS"/>
                <a:cs typeface="Comic Sans MS"/>
              </a:rPr>
              <a:t>Shifts at P1: manning the Run Control desk.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648200" y="3352800"/>
            <a:ext cx="4419600" cy="3225711"/>
          </a:xfrm>
          <a:prstGeom prst="rect">
            <a:avLst/>
          </a:prstGeom>
          <a:solidFill>
            <a:srgbClr val="FFFEBF"/>
          </a:solidFill>
          <a:ln>
            <a:solidFill>
              <a:schemeClr val="tx1"/>
            </a:solidFill>
          </a:ln>
        </p:spPr>
        <p:txBody>
          <a:bodyPr wrap="square" lIns="100794" tIns="50397" rIns="100794" bIns="50397">
            <a:spAutoFit/>
          </a:bodyPr>
          <a:lstStyle>
            <a:lvl1pPr marL="377825" indent="-377825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 marL="1008063" indent="-504825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260475" indent="-252413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008063" indent="-504825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1511300" indent="-503238" defTabSz="1008063"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1968500" indent="-503238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2425700" indent="-503238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2882900" indent="-503238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3340100" indent="-503238" defTabSz="10080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marL="268288" lvl="1" indent="-184150" eaLnBrk="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Char char="•"/>
            </a:pPr>
            <a:r>
              <a:rPr lang="en-US" sz="1400" dirty="0">
                <a:solidFill>
                  <a:srgbClr val="0000FF"/>
                </a:solidFill>
                <a:latin typeface="Comic Sans MS"/>
                <a:cs typeface="Comic Sans MS"/>
              </a:rPr>
              <a:t>Administering and Technical support of OS Windows on DCS PCs (&gt; 100</a:t>
            </a:r>
            <a:r>
              <a:rPr lang="en-US" sz="1400" dirty="0" smtClean="0">
                <a:solidFill>
                  <a:srgbClr val="0000FF"/>
                </a:solidFill>
                <a:latin typeface="Comic Sans MS"/>
                <a:cs typeface="Comic Sans MS"/>
              </a:rPr>
              <a:t>). </a:t>
            </a:r>
            <a:endParaRPr lang="en-US" sz="1400" dirty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marL="268288" lvl="1" indent="-184150" eaLnBrk="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Char char="•"/>
            </a:pPr>
            <a:r>
              <a:rPr lang="en-US" sz="1400" dirty="0">
                <a:solidFill>
                  <a:srgbClr val="0000FF"/>
                </a:solidFill>
                <a:latin typeface="Comic Sans MS"/>
                <a:cs typeface="Comic Sans MS"/>
              </a:rPr>
              <a:t>Support and improvements </a:t>
            </a:r>
            <a:r>
              <a:rPr lang="en-US" sz="1400" dirty="0" smtClean="0">
                <a:solidFill>
                  <a:srgbClr val="0000FF"/>
                </a:solidFill>
                <a:latin typeface="Comic Sans MS"/>
                <a:cs typeface="Comic Sans MS"/>
              </a:rPr>
              <a:t>of:</a:t>
            </a:r>
            <a:endParaRPr lang="en-US" sz="1400" dirty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marL="352425" lvl="4" indent="-84138" eaLnBrk="0">
              <a:lnSpc>
                <a:spcPct val="100000"/>
              </a:lnSpc>
              <a:buClrTx/>
              <a:buSzTx/>
              <a:buFont typeface="Calibri" charset="0"/>
              <a:buChar char="–"/>
            </a:pPr>
            <a:r>
              <a:rPr lang="en-US" sz="1400" dirty="0">
                <a:solidFill>
                  <a:srgbClr val="0000FF"/>
                </a:solidFill>
                <a:latin typeface="Comic Sans MS"/>
                <a:cs typeface="Comic Sans MS"/>
              </a:rPr>
              <a:t>Rack Control system,</a:t>
            </a:r>
          </a:p>
          <a:p>
            <a:pPr marL="352425" lvl="4" indent="-84138" eaLnBrk="0">
              <a:lnSpc>
                <a:spcPct val="100000"/>
              </a:lnSpc>
              <a:buClrTx/>
              <a:buSzTx/>
              <a:buFont typeface="Calibri" charset="0"/>
              <a:buChar char="–"/>
            </a:pPr>
            <a:r>
              <a:rPr lang="en-US" sz="1400" dirty="0">
                <a:solidFill>
                  <a:srgbClr val="0000FF"/>
                </a:solidFill>
                <a:latin typeface="Comic Sans MS"/>
                <a:cs typeface="Comic Sans MS"/>
              </a:rPr>
              <a:t>DCS Access Control (including remote access),</a:t>
            </a:r>
          </a:p>
          <a:p>
            <a:pPr marL="352425" lvl="4" indent="-84138" eaLnBrk="0">
              <a:lnSpc>
                <a:spcPct val="100000"/>
              </a:lnSpc>
              <a:buClrTx/>
              <a:buSzTx/>
              <a:buFont typeface="Calibri" charset="0"/>
              <a:buChar char="–"/>
            </a:pPr>
            <a:r>
              <a:rPr lang="en-US" sz="1400" dirty="0">
                <a:solidFill>
                  <a:srgbClr val="0000FF"/>
                </a:solidFill>
                <a:latin typeface="Comic Sans MS"/>
                <a:cs typeface="Comic Sans MS"/>
              </a:rPr>
              <a:t>ATLAS – LHC Communication Interface</a:t>
            </a:r>
          </a:p>
          <a:p>
            <a:pPr marL="352425" lvl="4" indent="-84138" eaLnBrk="0">
              <a:lnSpc>
                <a:spcPct val="100000"/>
              </a:lnSpc>
              <a:buClrTx/>
              <a:buSzTx/>
              <a:buFont typeface="Calibri" charset="0"/>
              <a:buChar char="–"/>
            </a:pPr>
            <a:r>
              <a:rPr lang="en-US" sz="1400" dirty="0">
                <a:solidFill>
                  <a:srgbClr val="0000FF"/>
                </a:solidFill>
                <a:latin typeface="Comic Sans MS"/>
                <a:cs typeface="Comic Sans MS"/>
              </a:rPr>
              <a:t>Interface to Condition </a:t>
            </a:r>
            <a:r>
              <a:rPr lang="en-US" sz="1400" dirty="0" smtClean="0">
                <a:solidFill>
                  <a:srgbClr val="0000FF"/>
                </a:solidFill>
                <a:latin typeface="Comic Sans MS"/>
                <a:cs typeface="Comic Sans MS"/>
              </a:rPr>
              <a:t>Database,</a:t>
            </a:r>
            <a:endParaRPr lang="en-US" sz="1400" dirty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marL="352425" lvl="4" indent="-84138" eaLnBrk="0">
              <a:lnSpc>
                <a:spcPct val="100000"/>
              </a:lnSpc>
              <a:buClrTx/>
              <a:buSzTx/>
              <a:buFont typeface="Calibri" charset="0"/>
              <a:buChar char="–"/>
            </a:pPr>
            <a:r>
              <a:rPr lang="en-US" sz="1400" dirty="0" err="1">
                <a:solidFill>
                  <a:srgbClr val="0000FF"/>
                </a:solidFill>
                <a:latin typeface="Comic Sans MS"/>
                <a:cs typeface="Comic Sans MS"/>
              </a:rPr>
              <a:t>CANopen</a:t>
            </a:r>
            <a:r>
              <a:rPr lang="en-US" sz="1400" dirty="0">
                <a:solidFill>
                  <a:srgbClr val="0000FF"/>
                </a:solidFill>
                <a:latin typeface="Comic Sans MS"/>
                <a:cs typeface="Comic Sans MS"/>
              </a:rPr>
              <a:t> OPC server – Front-end interface used by </a:t>
            </a:r>
            <a:r>
              <a:rPr lang="en-US" sz="1400" b="1" i="1" dirty="0">
                <a:solidFill>
                  <a:srgbClr val="0000FF"/>
                </a:solidFill>
                <a:latin typeface="Comic Sans MS"/>
                <a:cs typeface="Comic Sans MS"/>
              </a:rPr>
              <a:t>all</a:t>
            </a:r>
            <a:r>
              <a:rPr lang="en-US" sz="1400" dirty="0">
                <a:solidFill>
                  <a:srgbClr val="0000FF"/>
                </a:solidFill>
                <a:latin typeface="Comic Sans MS"/>
                <a:cs typeface="Comic Sans MS"/>
              </a:rPr>
              <a:t> LHC </a:t>
            </a:r>
            <a:r>
              <a:rPr lang="en-US" sz="1400" dirty="0" smtClean="0">
                <a:solidFill>
                  <a:srgbClr val="0000FF"/>
                </a:solidFill>
                <a:latin typeface="Comic Sans MS"/>
                <a:cs typeface="Comic Sans MS"/>
              </a:rPr>
              <a:t>experiments.</a:t>
            </a:r>
            <a:endParaRPr lang="en-US" sz="1400" dirty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marL="268288" lvl="3" indent="-184150" eaLnBrk="0">
              <a:lnSpc>
                <a:spcPct val="100000"/>
              </a:lnSpc>
              <a:buClrTx/>
              <a:buSzTx/>
              <a:buFont typeface="Arial" charset="0"/>
              <a:buChar char="•"/>
            </a:pPr>
            <a:r>
              <a:rPr lang="en-US" sz="1400" dirty="0">
                <a:solidFill>
                  <a:srgbClr val="0000FF"/>
                </a:solidFill>
                <a:latin typeface="Comic Sans MS"/>
                <a:cs typeface="Comic Sans MS"/>
              </a:rPr>
              <a:t>New development for LHC/ATLAS Upgrade </a:t>
            </a:r>
          </a:p>
          <a:p>
            <a:pPr marL="352425" lvl="4" indent="-84138" eaLnBrk="0">
              <a:lnSpc>
                <a:spcPct val="100000"/>
              </a:lnSpc>
              <a:buClrTx/>
              <a:buSzTx/>
              <a:buFont typeface="Calibri" charset="0"/>
              <a:buChar char="–"/>
            </a:pPr>
            <a:r>
              <a:rPr lang="en-US" sz="1400" dirty="0" err="1">
                <a:solidFill>
                  <a:srgbClr val="0000FF"/>
                </a:solidFill>
                <a:latin typeface="Comic Sans MS"/>
                <a:cs typeface="Comic Sans MS"/>
              </a:rPr>
              <a:t>CANOpen</a:t>
            </a:r>
            <a:r>
              <a:rPr lang="en-US" sz="1400" dirty="0">
                <a:solidFill>
                  <a:srgbClr val="0000FF"/>
                </a:solidFill>
                <a:latin typeface="Comic Sans MS"/>
                <a:cs typeface="Comic Sans MS"/>
              </a:rPr>
              <a:t> OPC server in advanced standard OPC </a:t>
            </a:r>
            <a:r>
              <a:rPr lang="en-US" sz="1400" dirty="0" smtClean="0">
                <a:solidFill>
                  <a:srgbClr val="0000FF"/>
                </a:solidFill>
                <a:latin typeface="Comic Sans MS"/>
                <a:cs typeface="Comic Sans MS"/>
              </a:rPr>
              <a:t>UA.</a:t>
            </a:r>
            <a:endParaRPr lang="ru-RU" sz="140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marL="268288" lvl="3" indent="-184150" eaLnBrk="0">
              <a:buFont typeface="Arial"/>
              <a:buChar char="•"/>
            </a:pPr>
            <a:r>
              <a:rPr lang="en-US" sz="1400" dirty="0">
                <a:solidFill>
                  <a:srgbClr val="0000FF"/>
                </a:solidFill>
                <a:latin typeface="Comic Sans MS"/>
                <a:cs typeface="Comic Sans MS"/>
              </a:rPr>
              <a:t>DCS Expert on-call (7/7,24/24) ~25 weeks/</a:t>
            </a:r>
            <a:r>
              <a:rPr lang="en-US" sz="1400" dirty="0" smtClean="0">
                <a:solidFill>
                  <a:srgbClr val="0000FF"/>
                </a:solidFill>
                <a:latin typeface="Comic Sans MS"/>
                <a:cs typeface="Comic Sans MS"/>
              </a:rPr>
              <a:t>year</a:t>
            </a:r>
            <a:r>
              <a:rPr lang="en-US" sz="1400" dirty="0" smtClean="0">
                <a:solidFill>
                  <a:srgbClr val="0000FF"/>
                </a:solidFill>
              </a:rPr>
              <a:t>.</a:t>
            </a:r>
            <a:endParaRPr lang="ru-RU" sz="1400" dirty="0" smtClean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762000"/>
            <a:ext cx="3060700" cy="2209800"/>
          </a:xfrm>
          <a:prstGeom prst="rect">
            <a:avLst/>
          </a:prstGeom>
        </p:spPr>
      </p:pic>
      <p:sp>
        <p:nvSpPr>
          <p:cNvPr id="8" name="TextBox 12"/>
          <p:cNvSpPr txBox="1">
            <a:spLocks noChangeArrowheads="1"/>
          </p:cNvSpPr>
          <p:nvPr/>
        </p:nvSpPr>
        <p:spPr bwMode="auto">
          <a:xfrm>
            <a:off x="5715000" y="609600"/>
            <a:ext cx="2895600" cy="338554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600" dirty="0" smtClean="0">
                <a:latin typeface="Comic Sans MS" charset="0"/>
                <a:cs typeface="Comic Sans MS" charset="0"/>
              </a:rPr>
              <a:t>TDAQ Shifter assistance</a:t>
            </a:r>
            <a:endParaRPr lang="en-US" sz="1600" dirty="0">
              <a:latin typeface="Comic Sans MS" charset="0"/>
              <a:cs typeface="Comic Sans MS" charset="0"/>
            </a:endParaRPr>
          </a:p>
        </p:txBody>
      </p:sp>
      <p:sp>
        <p:nvSpPr>
          <p:cNvPr id="9" name="TextBox 19"/>
          <p:cNvSpPr txBox="1">
            <a:spLocks noChangeArrowheads="1"/>
          </p:cNvSpPr>
          <p:nvPr/>
        </p:nvSpPr>
        <p:spPr bwMode="auto">
          <a:xfrm>
            <a:off x="838200" y="1371600"/>
            <a:ext cx="3276600" cy="369332"/>
          </a:xfrm>
          <a:prstGeom prst="rect">
            <a:avLst/>
          </a:prstGeom>
          <a:solidFill>
            <a:srgbClr val="99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FFFF00"/>
                </a:solidFill>
              </a:rPr>
              <a:t>TDAQ PNPI  contribution :</a:t>
            </a:r>
          </a:p>
        </p:txBody>
      </p:sp>
      <p:sp>
        <p:nvSpPr>
          <p:cNvPr id="10" name="TextBox 19"/>
          <p:cNvSpPr txBox="1">
            <a:spLocks noChangeArrowheads="1"/>
          </p:cNvSpPr>
          <p:nvPr/>
        </p:nvSpPr>
        <p:spPr bwMode="auto">
          <a:xfrm>
            <a:off x="5334000" y="3048000"/>
            <a:ext cx="3276600" cy="369332"/>
          </a:xfrm>
          <a:prstGeom prst="rect">
            <a:avLst/>
          </a:prstGeom>
          <a:solidFill>
            <a:srgbClr val="99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FFFF00"/>
                </a:solidFill>
              </a:rPr>
              <a:t>DCS PNPI  contribution :</a:t>
            </a:r>
          </a:p>
        </p:txBody>
      </p:sp>
      <p:sp>
        <p:nvSpPr>
          <p:cNvPr id="11" name="TextBox 12"/>
          <p:cNvSpPr txBox="1">
            <a:spLocks noChangeArrowheads="1"/>
          </p:cNvSpPr>
          <p:nvPr/>
        </p:nvSpPr>
        <p:spPr bwMode="auto">
          <a:xfrm>
            <a:off x="533400" y="609600"/>
            <a:ext cx="3733800" cy="584776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ru-RU" sz="1600" dirty="0" smtClean="0">
                <a:latin typeface="Comic Sans MS" charset="0"/>
                <a:cs typeface="Comic Sans MS" charset="0"/>
              </a:rPr>
              <a:t>Отдел информационных технологий  проф. Рябов Ю.Ф.</a:t>
            </a:r>
            <a:endParaRPr lang="en-US" sz="1600" dirty="0">
              <a:latin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85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science.portalhispanos.com/wordpress/wp-content/uploads/2011/12/atlas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822"/>
            <a:ext cx="9144000" cy="6860822"/>
          </a:xfrm>
          <a:prstGeom prst="rect">
            <a:avLst/>
          </a:prstGeom>
          <a:noFill/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0" y="0"/>
            <a:ext cx="6400800" cy="685800"/>
          </a:xfrm>
          <a:prstGeom prst="rect">
            <a:avLst/>
          </a:prstGeom>
          <a:solidFill>
            <a:schemeClr val="bg1">
              <a:lumMod val="65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i="0" strike="noStrike" kern="1200" baseline="0">
                <a:solidFill>
                  <a:schemeClr val="bg1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ATLAS эксперимент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3962400" y="5867400"/>
            <a:ext cx="5334000" cy="106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Научная сессия ученого совета ОФВЭ ПИЯФ</a:t>
            </a:r>
          </a:p>
          <a:p>
            <a:r>
              <a:rPr lang="ru-R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2</a:t>
            </a:r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4</a:t>
            </a:r>
            <a:r>
              <a:rPr lang="ru-R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-</a:t>
            </a:r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27</a:t>
            </a:r>
            <a:r>
              <a:rPr lang="ru-R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декабря 2012 года </a:t>
            </a:r>
          </a:p>
          <a:p>
            <a:r>
              <a:rPr lang="ru-R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Олег Федин</a:t>
            </a:r>
            <a:endParaRPr lang="en-GB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811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Plans for LHC Upgrade</a:t>
            </a:r>
            <a:endParaRPr lang="en-US" sz="3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Научная сессия ученого совета ОФВЭ ПИЯФ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557606" y="609600"/>
            <a:ext cx="8129194" cy="5714462"/>
            <a:chOff x="599281" y="885825"/>
            <a:chExt cx="9601200" cy="6301782"/>
          </a:xfrm>
        </p:grpSpPr>
        <p:grpSp>
          <p:nvGrpSpPr>
            <p:cNvPr id="5" name="Group 4"/>
            <p:cNvGrpSpPr/>
            <p:nvPr/>
          </p:nvGrpSpPr>
          <p:grpSpPr>
            <a:xfrm>
              <a:off x="599281" y="885825"/>
              <a:ext cx="9601200" cy="6301782"/>
              <a:chOff x="599281" y="885825"/>
              <a:chExt cx="9601200" cy="6301782"/>
            </a:xfrm>
          </p:grpSpPr>
          <p:pic>
            <p:nvPicPr>
              <p:cNvPr id="21" name="Picture 20" descr="Screen shot 2011-09-18 at 8.05.36 AM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99281" y="885825"/>
                <a:ext cx="9601200" cy="6301782"/>
              </a:xfrm>
              <a:prstGeom prst="rect">
                <a:avLst/>
              </a:prstGeom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6466681" y="5698093"/>
                <a:ext cx="914400" cy="3733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1" hangingPunct="1"/>
                <a:r>
                  <a:rPr lang="en-US" sz="1600" dirty="0">
                    <a:solidFill>
                      <a:prstClr val="black"/>
                    </a:solidFill>
                    <a:latin typeface="Arial" charset="0"/>
                    <a:ea typeface="+mn-ea"/>
                    <a:cs typeface="+mn-cs"/>
                  </a:rPr>
                  <a:t>?</a:t>
                </a:r>
                <a:r>
                  <a:rPr lang="en-US" sz="1600" dirty="0">
                    <a:solidFill>
                      <a:prstClr val="black"/>
                    </a:solidFill>
                    <a:latin typeface="Helvetica"/>
                    <a:ea typeface="+mn-ea"/>
                    <a:cs typeface="Helvetica"/>
                  </a:rPr>
                  <a:t>, IR</a:t>
                </a: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4714081" y="1724025"/>
                <a:ext cx="304800" cy="609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hangingPunct="1"/>
                <a:endParaRPr lang="en-US" sz="1600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4672800" y="1793427"/>
                <a:ext cx="533400" cy="3733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1" hangingPunct="1"/>
                <a:r>
                  <a:rPr lang="en-US" sz="1600" dirty="0">
                    <a:solidFill>
                      <a:prstClr val="black"/>
                    </a:solidFill>
                    <a:latin typeface="Arial" charset="0"/>
                    <a:ea typeface="+mn-ea"/>
                    <a:cs typeface="+mn-cs"/>
                  </a:rPr>
                  <a:t>4x</a:t>
                </a: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5171281" y="4924425"/>
              <a:ext cx="2438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sz="1700" dirty="0">
                  <a:solidFill>
                    <a:prstClr val="black"/>
                  </a:solidFill>
                  <a:latin typeface="Times New Roman"/>
                  <a:ea typeface="+mn-ea"/>
                  <a:cs typeface="Helvetica"/>
                </a:rPr>
                <a:t>, bunch spacing 25 ns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981281" y="2254448"/>
              <a:ext cx="1066800" cy="509114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sz="1200" dirty="0">
                  <a:solidFill>
                    <a:prstClr val="black"/>
                  </a:solidFill>
                  <a:latin typeface="Helvetica"/>
                  <a:ea typeface="+mn-ea"/>
                  <a:cs typeface="Helvetica"/>
                </a:rPr>
                <a:t>~20-25 fb</a:t>
              </a:r>
              <a:r>
                <a:rPr lang="en-US" sz="1200" baseline="30000" dirty="0">
                  <a:solidFill>
                    <a:prstClr val="black"/>
                  </a:solidFill>
                  <a:latin typeface="Helvetica"/>
                  <a:ea typeface="+mn-ea"/>
                  <a:cs typeface="Helvetica"/>
                </a:rPr>
                <a:t>-1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981281" y="4010025"/>
              <a:ext cx="1143000" cy="509114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sz="1200" dirty="0">
                  <a:solidFill>
                    <a:prstClr val="black"/>
                  </a:solidFill>
                  <a:latin typeface="Helvetica"/>
                  <a:ea typeface="+mn-ea"/>
                  <a:cs typeface="Helvetica"/>
                </a:rPr>
                <a:t>~75-100 fb</a:t>
              </a:r>
              <a:r>
                <a:rPr lang="en-US" sz="1200" baseline="30000" dirty="0">
                  <a:solidFill>
                    <a:prstClr val="black"/>
                  </a:solidFill>
                  <a:latin typeface="Helvetica"/>
                  <a:ea typeface="+mn-ea"/>
                  <a:cs typeface="Helvetica"/>
                </a:rPr>
                <a:t>-1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133681" y="5454847"/>
              <a:ext cx="914400" cy="509114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sz="1200" dirty="0">
                  <a:solidFill>
                    <a:prstClr val="black"/>
                  </a:solidFill>
                  <a:latin typeface="Helvetica"/>
                  <a:ea typeface="+mn-ea"/>
                  <a:cs typeface="Helvetica"/>
                </a:rPr>
                <a:t>~350 fb</a:t>
              </a:r>
              <a:r>
                <a:rPr lang="en-US" sz="1200" baseline="30000" dirty="0">
                  <a:solidFill>
                    <a:prstClr val="black"/>
                  </a:solidFill>
                  <a:latin typeface="Helvetica"/>
                  <a:ea typeface="+mn-ea"/>
                  <a:cs typeface="Helvetica"/>
                </a:rPr>
                <a:t>-1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552281" y="3552825"/>
              <a:ext cx="2438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sz="1700" dirty="0">
                  <a:solidFill>
                    <a:prstClr val="black"/>
                  </a:solidFill>
                  <a:latin typeface="Times New Roman"/>
                  <a:ea typeface="+mn-ea"/>
                  <a:cs typeface="Times New Roman"/>
                </a:rPr>
                <a:t>, bunch spacing 25 ns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085681" y="1781115"/>
              <a:ext cx="2590800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sz="1700" dirty="0">
                  <a:solidFill>
                    <a:prstClr val="black"/>
                  </a:solidFill>
                  <a:latin typeface="Times New Roman"/>
                  <a:ea typeface="+mn-ea"/>
                  <a:cs typeface="Helvetica"/>
                </a:rPr>
                <a:t>, bunch spacing 50 ns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009481" y="2028825"/>
              <a:ext cx="76200" cy="228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 sz="160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275681" y="2619315"/>
              <a:ext cx="4648200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sz="1700" dirty="0">
                  <a:solidFill>
                    <a:prstClr val="black"/>
                  </a:solidFill>
                  <a:latin typeface="Times New Roman"/>
                  <a:ea typeface="+mn-ea"/>
                  <a:cs typeface="Times New Roman"/>
                </a:rPr>
                <a:t>Go to design energy, nominal luminosity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275681" y="4314825"/>
              <a:ext cx="6858000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sz="1700" dirty="0">
                  <a:solidFill>
                    <a:prstClr val="black"/>
                  </a:solidFill>
                  <a:latin typeface="Times New Roman"/>
                  <a:ea typeface="+mn-ea"/>
                  <a:cs typeface="Times New Roman"/>
                </a:rPr>
                <a:t>Injector and LHC Phase-1 upgrade to </a:t>
              </a:r>
              <a:r>
                <a:rPr lang="en-US" sz="1700" dirty="0" smtClean="0">
                  <a:solidFill>
                    <a:prstClr val="black"/>
                  </a:solidFill>
                  <a:latin typeface="Times New Roman"/>
                  <a:ea typeface="+mn-ea"/>
                  <a:cs typeface="Times New Roman"/>
                </a:rPr>
                <a:t>ultimate </a:t>
              </a:r>
              <a:r>
                <a:rPr lang="en-US" sz="1700" dirty="0">
                  <a:solidFill>
                    <a:prstClr val="black"/>
                  </a:solidFill>
                  <a:latin typeface="Times New Roman"/>
                  <a:ea typeface="+mn-ea"/>
                  <a:cs typeface="Times New Roman"/>
                </a:rPr>
                <a:t>design luminosity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275681" y="5686425"/>
              <a:ext cx="5791200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sz="1700" dirty="0">
                  <a:solidFill>
                    <a:prstClr val="black"/>
                  </a:solidFill>
                  <a:latin typeface="Times New Roman"/>
                  <a:ea typeface="+mn-ea"/>
                  <a:cs typeface="Times New Roman"/>
                </a:rPr>
                <a:t>HL-LHC Phase-2 upgrade, IR, crab cavities?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351881" y="6505515"/>
              <a:ext cx="5791200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sz="1700" dirty="0">
                  <a:solidFill>
                    <a:prstClr val="black"/>
                  </a:solidFill>
                  <a:latin typeface="Symbol"/>
                  <a:ea typeface="+mn-ea"/>
                  <a:cs typeface="Times New Roman"/>
                </a:rPr>
                <a:t>√</a:t>
              </a:r>
              <a:r>
                <a:rPr lang="en-US" sz="1700" dirty="0">
                  <a:solidFill>
                    <a:prstClr val="black"/>
                  </a:solidFill>
                  <a:latin typeface="Times New Roman"/>
                  <a:ea typeface="+mn-ea"/>
                  <a:cs typeface="Times New Roman"/>
                </a:rPr>
                <a:t>s=14 TeV, L=5x10</a:t>
              </a:r>
              <a:r>
                <a:rPr lang="en-US" sz="1700" baseline="30000" dirty="0">
                  <a:solidFill>
                    <a:prstClr val="black"/>
                  </a:solidFill>
                  <a:latin typeface="Times New Roman"/>
                  <a:ea typeface="+mn-ea"/>
                  <a:cs typeface="Times New Roman"/>
                </a:rPr>
                <a:t>34</a:t>
              </a:r>
              <a:r>
                <a:rPr lang="en-US" sz="1700" dirty="0">
                  <a:solidFill>
                    <a:prstClr val="black"/>
                  </a:solidFill>
                  <a:latin typeface="Times New Roman"/>
                  <a:ea typeface="+mn-ea"/>
                  <a:cs typeface="Times New Roman"/>
                </a:rPr>
                <a:t> cm</a:t>
              </a:r>
              <a:r>
                <a:rPr lang="en-US" sz="1700" baseline="30000" dirty="0">
                  <a:solidFill>
                    <a:prstClr val="black"/>
                  </a:solidFill>
                  <a:latin typeface="Times New Roman"/>
                  <a:ea typeface="+mn-ea"/>
                  <a:cs typeface="Times New Roman"/>
                </a:rPr>
                <a:t>-2 </a:t>
              </a:r>
              <a:r>
                <a:rPr lang="en-US" sz="1700" dirty="0">
                  <a:solidFill>
                    <a:prstClr val="black"/>
                  </a:solidFill>
                  <a:latin typeface="Times New Roman"/>
                  <a:ea typeface="+mn-ea"/>
                  <a:cs typeface="Times New Roman"/>
                </a:rPr>
                <a:t>s</a:t>
              </a:r>
              <a:r>
                <a:rPr lang="en-US" sz="1700" baseline="30000" dirty="0">
                  <a:solidFill>
                    <a:prstClr val="black"/>
                  </a:solidFill>
                  <a:latin typeface="Times New Roman"/>
                  <a:ea typeface="+mn-ea"/>
                  <a:cs typeface="Times New Roman"/>
                </a:rPr>
                <a:t>-1</a:t>
              </a:r>
              <a:r>
                <a:rPr lang="en-US" sz="1700" dirty="0">
                  <a:solidFill>
                    <a:prstClr val="black"/>
                  </a:solidFill>
                  <a:latin typeface="Times New Roman"/>
                  <a:ea typeface="+mn-ea"/>
                  <a:cs typeface="Times New Roman"/>
                </a:rPr>
                <a:t>, luminosity </a:t>
              </a:r>
              <a:r>
                <a:rPr lang="en-US" sz="1700" dirty="0" err="1">
                  <a:solidFill>
                    <a:prstClr val="black"/>
                  </a:solidFill>
                  <a:latin typeface="Times New Roman"/>
                  <a:ea typeface="+mn-ea"/>
                  <a:cs typeface="Times New Roman"/>
                </a:rPr>
                <a:t>levelling</a:t>
              </a:r>
              <a:endParaRPr lang="en-US" sz="1700" dirty="0">
                <a:solidFill>
                  <a:prstClr val="black"/>
                </a:solidFill>
                <a:latin typeface="Times New Roman"/>
                <a:ea typeface="+mn-ea"/>
                <a:cs typeface="Times New Roman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351881" y="4924425"/>
              <a:ext cx="5791200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sz="1700" dirty="0">
                  <a:solidFill>
                    <a:prstClr val="black"/>
                  </a:solidFill>
                  <a:latin typeface="Symbol"/>
                  <a:ea typeface="+mn-ea"/>
                  <a:cs typeface="Times New Roman"/>
                </a:rPr>
                <a:t>√</a:t>
              </a:r>
              <a:r>
                <a:rPr lang="en-US" sz="1700" dirty="0">
                  <a:solidFill>
                    <a:prstClr val="black"/>
                  </a:solidFill>
                  <a:latin typeface="Times New Roman"/>
                  <a:ea typeface="+mn-ea"/>
                  <a:cs typeface="Times New Roman"/>
                </a:rPr>
                <a:t>s=14 TeV, L~2x10</a:t>
              </a:r>
              <a:r>
                <a:rPr lang="en-US" sz="1700" baseline="30000" dirty="0">
                  <a:solidFill>
                    <a:prstClr val="black"/>
                  </a:solidFill>
                  <a:latin typeface="Times New Roman"/>
                  <a:ea typeface="+mn-ea"/>
                  <a:cs typeface="Times New Roman"/>
                </a:rPr>
                <a:t>34</a:t>
              </a:r>
              <a:r>
                <a:rPr lang="en-US" sz="1700" dirty="0">
                  <a:solidFill>
                    <a:prstClr val="black"/>
                  </a:solidFill>
                  <a:latin typeface="Times New Roman"/>
                  <a:ea typeface="+mn-ea"/>
                  <a:cs typeface="Times New Roman"/>
                </a:rPr>
                <a:t> cm</a:t>
              </a:r>
              <a:r>
                <a:rPr lang="en-US" sz="1700" baseline="30000" dirty="0">
                  <a:solidFill>
                    <a:prstClr val="black"/>
                  </a:solidFill>
                  <a:latin typeface="Times New Roman"/>
                  <a:ea typeface="+mn-ea"/>
                  <a:cs typeface="Times New Roman"/>
                </a:rPr>
                <a:t>-2 </a:t>
              </a:r>
              <a:r>
                <a:rPr lang="en-US" sz="1700" dirty="0">
                  <a:solidFill>
                    <a:prstClr val="black"/>
                  </a:solidFill>
                  <a:latin typeface="Times New Roman"/>
                  <a:ea typeface="+mn-ea"/>
                  <a:cs typeface="Times New Roman"/>
                </a:rPr>
                <a:t>s</a:t>
              </a:r>
              <a:r>
                <a:rPr lang="en-US" sz="1700" baseline="30000" dirty="0">
                  <a:solidFill>
                    <a:prstClr val="black"/>
                  </a:solidFill>
                  <a:latin typeface="Times New Roman"/>
                  <a:ea typeface="+mn-ea"/>
                  <a:cs typeface="Times New Roman"/>
                </a:rPr>
                <a:t>-1</a:t>
              </a:r>
              <a:r>
                <a:rPr lang="en-US" sz="1700" dirty="0">
                  <a:solidFill>
                    <a:prstClr val="black"/>
                  </a:solidFill>
                  <a:latin typeface="Times New Roman"/>
                  <a:ea typeface="+mn-ea"/>
                  <a:cs typeface="Times New Roman"/>
                </a:rPr>
                <a:t>, bunch spacing 25 ns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351880" y="3552825"/>
              <a:ext cx="5791200" cy="678818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sz="1700" dirty="0">
                  <a:solidFill>
                    <a:prstClr val="black"/>
                  </a:solidFill>
                  <a:latin typeface="Symbol"/>
                  <a:ea typeface="+mn-ea"/>
                  <a:cs typeface="Times New Roman"/>
                </a:rPr>
                <a:t>√</a:t>
              </a:r>
              <a:r>
                <a:rPr lang="en-US" sz="1700" dirty="0">
                  <a:solidFill>
                    <a:prstClr val="black"/>
                  </a:solidFill>
                  <a:latin typeface="Times New Roman"/>
                  <a:ea typeface="+mn-ea"/>
                  <a:cs typeface="Times New Roman"/>
                </a:rPr>
                <a:t>s=13~14 TeV, L~1x10</a:t>
              </a:r>
              <a:r>
                <a:rPr lang="en-US" sz="1700" baseline="30000" dirty="0">
                  <a:solidFill>
                    <a:prstClr val="black"/>
                  </a:solidFill>
                  <a:latin typeface="Times New Roman"/>
                  <a:ea typeface="+mn-ea"/>
                  <a:cs typeface="Times New Roman"/>
                </a:rPr>
                <a:t>34</a:t>
              </a:r>
              <a:r>
                <a:rPr lang="en-US" sz="1700" dirty="0">
                  <a:solidFill>
                    <a:prstClr val="black"/>
                  </a:solidFill>
                  <a:latin typeface="Times New Roman"/>
                  <a:ea typeface="+mn-ea"/>
                  <a:cs typeface="Times New Roman"/>
                </a:rPr>
                <a:t> cm</a:t>
              </a:r>
              <a:r>
                <a:rPr lang="en-US" sz="1700" baseline="30000" dirty="0">
                  <a:solidFill>
                    <a:prstClr val="black"/>
                  </a:solidFill>
                  <a:latin typeface="Times New Roman"/>
                  <a:ea typeface="+mn-ea"/>
                  <a:cs typeface="Times New Roman"/>
                </a:rPr>
                <a:t>-2 </a:t>
              </a:r>
              <a:r>
                <a:rPr lang="en-US" sz="1700" dirty="0">
                  <a:solidFill>
                    <a:prstClr val="black"/>
                  </a:solidFill>
                  <a:latin typeface="Times New Roman"/>
                  <a:ea typeface="+mn-ea"/>
                  <a:cs typeface="Times New Roman"/>
                </a:rPr>
                <a:t>s</a:t>
              </a:r>
              <a:r>
                <a:rPr lang="en-US" sz="1700" baseline="30000" dirty="0">
                  <a:solidFill>
                    <a:prstClr val="black"/>
                  </a:solidFill>
                  <a:latin typeface="Times New Roman"/>
                  <a:ea typeface="+mn-ea"/>
                  <a:cs typeface="Times New Roman"/>
                </a:rPr>
                <a:t>-1</a:t>
              </a:r>
              <a:r>
                <a:rPr lang="en-US" sz="1700" dirty="0">
                  <a:solidFill>
                    <a:prstClr val="black"/>
                  </a:solidFill>
                  <a:latin typeface="Times New Roman"/>
                  <a:ea typeface="+mn-ea"/>
                  <a:cs typeface="Times New Roman"/>
                </a:rPr>
                <a:t>, bunch spacing 25 ns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351881" y="1800225"/>
              <a:ext cx="6096000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sz="1700" dirty="0">
                  <a:solidFill>
                    <a:prstClr val="black"/>
                  </a:solidFill>
                  <a:latin typeface="Symbol"/>
                  <a:ea typeface="+mn-ea"/>
                  <a:cs typeface="Times New Roman"/>
                </a:rPr>
                <a:t>√</a:t>
              </a:r>
              <a:r>
                <a:rPr lang="en-US" sz="1700" dirty="0">
                  <a:solidFill>
                    <a:prstClr val="black"/>
                  </a:solidFill>
                  <a:latin typeface="Times New Roman"/>
                  <a:ea typeface="+mn-ea"/>
                  <a:cs typeface="Times New Roman"/>
                </a:rPr>
                <a:t>s=7~8 TeV, L=6x10</a:t>
              </a:r>
              <a:r>
                <a:rPr lang="en-US" sz="1700" baseline="30000" dirty="0">
                  <a:solidFill>
                    <a:prstClr val="black"/>
                  </a:solidFill>
                  <a:latin typeface="Times New Roman"/>
                  <a:ea typeface="+mn-ea"/>
                  <a:cs typeface="Times New Roman"/>
                </a:rPr>
                <a:t>33</a:t>
              </a:r>
              <a:r>
                <a:rPr lang="en-US" sz="1700" dirty="0">
                  <a:solidFill>
                    <a:prstClr val="black"/>
                  </a:solidFill>
                  <a:latin typeface="Times New Roman"/>
                  <a:ea typeface="+mn-ea"/>
                  <a:cs typeface="Times New Roman"/>
                </a:rPr>
                <a:t> cm</a:t>
              </a:r>
              <a:r>
                <a:rPr lang="en-US" sz="1700" baseline="30000" dirty="0">
                  <a:solidFill>
                    <a:prstClr val="black"/>
                  </a:solidFill>
                  <a:latin typeface="Times New Roman"/>
                  <a:ea typeface="+mn-ea"/>
                  <a:cs typeface="Times New Roman"/>
                </a:rPr>
                <a:t>-2 </a:t>
              </a:r>
              <a:r>
                <a:rPr lang="en-US" sz="1700" dirty="0">
                  <a:solidFill>
                    <a:prstClr val="black"/>
                  </a:solidFill>
                  <a:latin typeface="Times New Roman"/>
                  <a:ea typeface="+mn-ea"/>
                  <a:cs typeface="Times New Roman"/>
                </a:rPr>
                <a:t>s</a:t>
              </a:r>
              <a:r>
                <a:rPr lang="en-US" sz="1700" baseline="30000" dirty="0">
                  <a:solidFill>
                    <a:prstClr val="black"/>
                  </a:solidFill>
                  <a:latin typeface="Times New Roman"/>
                  <a:ea typeface="+mn-ea"/>
                  <a:cs typeface="Times New Roman"/>
                </a:rPr>
                <a:t>-1</a:t>
              </a:r>
              <a:r>
                <a:rPr lang="en-US" sz="1700" dirty="0">
                  <a:solidFill>
                    <a:prstClr val="black"/>
                  </a:solidFill>
                  <a:latin typeface="Times New Roman"/>
                  <a:ea typeface="+mn-ea"/>
                  <a:cs typeface="Times New Roman"/>
                </a:rPr>
                <a:t>, bunch spacing 50 ns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275681" y="1114425"/>
              <a:ext cx="6096000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298712" indent="-298712" eaLnBrk="1" hangingPunct="1">
                <a:buFont typeface="Wingdings" charset="2"/>
                <a:buChar char="²"/>
              </a:pPr>
              <a:r>
                <a:rPr lang="en-US" sz="1700" dirty="0">
                  <a:solidFill>
                    <a:prstClr val="black"/>
                  </a:solidFill>
                  <a:latin typeface="Times New Roman"/>
                  <a:ea typeface="+mn-ea"/>
                  <a:cs typeface="Times New Roman"/>
                </a:rPr>
                <a:t>LHC startup, </a:t>
              </a:r>
              <a:r>
                <a:rPr lang="en-US" sz="1700" dirty="0">
                  <a:solidFill>
                    <a:prstClr val="black"/>
                  </a:solidFill>
                  <a:latin typeface="Symbol"/>
                  <a:ea typeface="+mn-ea"/>
                  <a:cs typeface="Times New Roman"/>
                </a:rPr>
                <a:t>√</a:t>
              </a:r>
              <a:r>
                <a:rPr lang="en-US" sz="1700" dirty="0">
                  <a:solidFill>
                    <a:prstClr val="black"/>
                  </a:solidFill>
                  <a:latin typeface="Times New Roman"/>
                  <a:ea typeface="+mn-ea"/>
                  <a:cs typeface="Times New Roman"/>
                </a:rPr>
                <a:t>s = 900 GeV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457200" y="6248400"/>
            <a:ext cx="6186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Towards to High Energy LHC  (HE-LHC) -</a:t>
            </a:r>
            <a:r>
              <a:rPr lang="en-US" b="1" dirty="0">
                <a:solidFill>
                  <a:srgbClr val="FF0000"/>
                </a:solidFill>
                <a:latin typeface="Comic Sans MS"/>
                <a:cs typeface="Comic Sans MS"/>
              </a:rPr>
              <a:t>√s</a:t>
            </a:r>
            <a:r>
              <a:rPr lang="en-US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=33 </a:t>
            </a:r>
            <a:r>
              <a:rPr lang="en-US" b="1" dirty="0" err="1">
                <a:solidFill>
                  <a:srgbClr val="FF0000"/>
                </a:solidFill>
                <a:latin typeface="Comic Sans MS"/>
                <a:cs typeface="Comic Sans MS"/>
              </a:rPr>
              <a:t>TeV</a:t>
            </a:r>
            <a:r>
              <a:rPr lang="en-US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endParaRPr lang="en-US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481573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ATLAS upgrade</a:t>
            </a:r>
            <a:endParaRPr lang="en-US" sz="3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Научная сессия ученого совета ОФВЭ ПИЯФ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736600"/>
            <a:ext cx="7950200" cy="53594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85800" y="3095978"/>
            <a:ext cx="2514600" cy="3810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052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New </a:t>
            </a:r>
            <a:r>
              <a:rPr lang="en-US" sz="3200" dirty="0" err="1" smtClean="0"/>
              <a:t>Muon</a:t>
            </a:r>
            <a:r>
              <a:rPr lang="en-US" sz="3200" dirty="0" smtClean="0"/>
              <a:t> Small Wheels</a:t>
            </a:r>
            <a:endParaRPr lang="en-US" sz="3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Научная сессия ученого совета ОФВЭ ПИЯФ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602" y="609600"/>
            <a:ext cx="5484212" cy="312420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1828800" y="1295400"/>
            <a:ext cx="2362200" cy="762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1828800" y="1295400"/>
            <a:ext cx="1219200" cy="914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12"/>
          <p:cNvSpPr txBox="1">
            <a:spLocks noChangeArrowheads="1"/>
          </p:cNvSpPr>
          <p:nvPr/>
        </p:nvSpPr>
        <p:spPr bwMode="auto">
          <a:xfrm>
            <a:off x="457200" y="685800"/>
            <a:ext cx="3581400" cy="584776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600" dirty="0" smtClean="0">
                <a:latin typeface="Comic Sans MS" charset="0"/>
                <a:cs typeface="Comic Sans MS" charset="0"/>
              </a:rPr>
              <a:t>Existing Small </a:t>
            </a:r>
            <a:r>
              <a:rPr lang="en-US" sz="1600" dirty="0" err="1" smtClean="0">
                <a:latin typeface="Comic Sans MS" charset="0"/>
                <a:cs typeface="Comic Sans MS" charset="0"/>
              </a:rPr>
              <a:t>Muon</a:t>
            </a:r>
            <a:r>
              <a:rPr lang="en-US" sz="1600" dirty="0" smtClean="0">
                <a:latin typeface="Comic Sans MS" charset="0"/>
                <a:cs typeface="Comic Sans MS" charset="0"/>
              </a:rPr>
              <a:t> Wheels: CSC and MDT (</a:t>
            </a:r>
            <a:r>
              <a:rPr lang="en-US" sz="1600" dirty="0" err="1" smtClean="0">
                <a:latin typeface="Comic Sans MS" charset="0"/>
                <a:cs typeface="Comic Sans MS" charset="0"/>
              </a:rPr>
              <a:t>Muon</a:t>
            </a:r>
            <a:r>
              <a:rPr lang="en-US" sz="1600" dirty="0" smtClean="0">
                <a:latin typeface="Comic Sans MS" charset="0"/>
                <a:cs typeface="Comic Sans MS" charset="0"/>
              </a:rPr>
              <a:t> Drift Tubes) </a:t>
            </a:r>
            <a:endParaRPr lang="en-US" sz="1600" dirty="0">
              <a:latin typeface="Comic Sans MS" charset="0"/>
              <a:cs typeface="Comic Sans MS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3467" y="838200"/>
            <a:ext cx="3409244" cy="207135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99" y="3733800"/>
            <a:ext cx="2622963" cy="286743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895600" y="3810000"/>
            <a:ext cx="2971800" cy="338554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L1 trigger rate for L=3x10</a:t>
            </a:r>
            <a:r>
              <a:rPr lang="en-US" sz="1600" baseline="30000" dirty="0" smtClean="0"/>
              <a:t>34</a:t>
            </a:r>
            <a:r>
              <a:rPr lang="en-US" sz="1600" dirty="0" smtClean="0"/>
              <a:t>cm</a:t>
            </a:r>
            <a:r>
              <a:rPr lang="ru-RU" sz="1600" baseline="30000" dirty="0" smtClean="0"/>
              <a:t>-2</a:t>
            </a:r>
            <a:r>
              <a:rPr lang="en-US" sz="1600" dirty="0"/>
              <a:t>s</a:t>
            </a:r>
            <a:r>
              <a:rPr lang="ru-RU" sz="1600" baseline="30000" dirty="0" smtClean="0"/>
              <a:t>-1</a:t>
            </a:r>
            <a:endParaRPr lang="en-US" sz="1600" baseline="30000" dirty="0" smtClean="0"/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0283991"/>
              </p:ext>
            </p:extLst>
          </p:nvPr>
        </p:nvGraphicFramePr>
        <p:xfrm>
          <a:off x="2819400" y="4267200"/>
          <a:ext cx="3124200" cy="112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"/>
                <a:gridCol w="990600"/>
                <a:gridCol w="1219200"/>
              </a:tblGrid>
              <a:tr h="457199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p</a:t>
                      </a:r>
                      <a:r>
                        <a:rPr lang="en-US" sz="1400" baseline="-25000" dirty="0" err="1" smtClean="0"/>
                        <a:t>T</a:t>
                      </a:r>
                      <a:r>
                        <a:rPr lang="en-US" sz="1400" dirty="0" smtClean="0"/>
                        <a:t>&gt;20</a:t>
                      </a:r>
                      <a:r>
                        <a:rPr lang="ru-RU" sz="1400" dirty="0" smtClean="0"/>
                        <a:t> </a:t>
                      </a:r>
                      <a:r>
                        <a:rPr lang="en-US" sz="1400" dirty="0" err="1" smtClean="0"/>
                        <a:t>GeV</a:t>
                      </a:r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(kHz)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 smtClean="0"/>
                        <a:t>p</a:t>
                      </a:r>
                      <a:r>
                        <a:rPr lang="en-US" sz="1400" baseline="-25000" dirty="0" err="1" smtClean="0"/>
                        <a:t>T</a:t>
                      </a:r>
                      <a:r>
                        <a:rPr lang="en-US" sz="1400" dirty="0" smtClean="0"/>
                        <a:t>&gt;</a:t>
                      </a:r>
                      <a:r>
                        <a:rPr lang="ru-RU" sz="1400" dirty="0" smtClean="0"/>
                        <a:t>4</a:t>
                      </a:r>
                      <a:r>
                        <a:rPr lang="en-US" sz="1400" dirty="0" smtClean="0"/>
                        <a:t>0 </a:t>
                      </a:r>
                      <a:r>
                        <a:rPr lang="en-US" sz="1400" dirty="0" err="1" smtClean="0"/>
                        <a:t>GeV</a:t>
                      </a:r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(kHz)</a:t>
                      </a:r>
                      <a:endParaRPr lang="en-US" sz="1400" dirty="0"/>
                    </a:p>
                  </a:txBody>
                  <a:tcPr/>
                </a:tc>
              </a:tr>
              <a:tr h="243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w/o</a:t>
                      </a:r>
                      <a:r>
                        <a:rPr lang="ru-RU" sz="1400" dirty="0" smtClean="0"/>
                        <a:t>  </a:t>
                      </a:r>
                      <a:r>
                        <a:rPr lang="en-US" sz="1400" dirty="0" smtClean="0"/>
                        <a:t>NSW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60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29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243840">
                <a:tc>
                  <a:txBody>
                    <a:bodyPr/>
                    <a:lstStyle/>
                    <a:p>
                      <a:r>
                        <a:rPr lang="en-US" sz="1400" baseline="0" dirty="0" smtClean="0"/>
                        <a:t>w NSW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8000"/>
                          </a:solidFill>
                        </a:rPr>
                        <a:t>22</a:t>
                      </a:r>
                      <a:endParaRPr lang="en-US" sz="14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8000"/>
                          </a:solidFill>
                        </a:rPr>
                        <a:t>10</a:t>
                      </a:r>
                      <a:endParaRPr lang="en-US" sz="14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9" name="TextBox 12"/>
          <p:cNvSpPr txBox="1">
            <a:spLocks noChangeArrowheads="1"/>
          </p:cNvSpPr>
          <p:nvPr/>
        </p:nvSpPr>
        <p:spPr bwMode="auto">
          <a:xfrm>
            <a:off x="5410200" y="609600"/>
            <a:ext cx="3581400" cy="584776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600" dirty="0" smtClean="0">
                <a:latin typeface="Comic Sans MS" charset="0"/>
                <a:cs typeface="Comic Sans MS" charset="0"/>
              </a:rPr>
              <a:t>New Small </a:t>
            </a:r>
            <a:r>
              <a:rPr lang="en-US" sz="1600" dirty="0" err="1" smtClean="0">
                <a:latin typeface="Comic Sans MS" charset="0"/>
                <a:cs typeface="Comic Sans MS" charset="0"/>
              </a:rPr>
              <a:t>Muon</a:t>
            </a:r>
            <a:r>
              <a:rPr lang="en-US" sz="1600" dirty="0" smtClean="0">
                <a:latin typeface="Comic Sans MS" charset="0"/>
                <a:cs typeface="Comic Sans MS" charset="0"/>
              </a:rPr>
              <a:t> Wheels: </a:t>
            </a:r>
            <a:r>
              <a:rPr lang="en-US" sz="1600" dirty="0" err="1" smtClean="0">
                <a:latin typeface="Comic Sans MS" charset="0"/>
                <a:cs typeface="Comic Sans MS" charset="0"/>
              </a:rPr>
              <a:t>sTGS</a:t>
            </a:r>
            <a:r>
              <a:rPr lang="en-US" sz="1600" dirty="0" smtClean="0">
                <a:latin typeface="Comic Sans MS" charset="0"/>
                <a:cs typeface="Comic Sans MS" charset="0"/>
              </a:rPr>
              <a:t> and </a:t>
            </a:r>
            <a:r>
              <a:rPr lang="en-US" sz="1600" dirty="0" err="1" smtClean="0">
                <a:latin typeface="Comic Sans MS" charset="0"/>
                <a:cs typeface="Comic Sans MS" charset="0"/>
              </a:rPr>
              <a:t>Micromegas</a:t>
            </a:r>
            <a:r>
              <a:rPr lang="en-US" sz="1600" dirty="0" smtClean="0">
                <a:latin typeface="Comic Sans MS" charset="0"/>
                <a:cs typeface="Comic Sans MS" charset="0"/>
              </a:rPr>
              <a:t> </a:t>
            </a:r>
            <a:endParaRPr lang="en-US" sz="1600" dirty="0">
              <a:latin typeface="Comic Sans MS" charset="0"/>
              <a:cs typeface="Comic Sans MS" charset="0"/>
            </a:endParaRPr>
          </a:p>
        </p:txBody>
      </p:sp>
      <p:pic>
        <p:nvPicPr>
          <p:cNvPr id="20" name="Picture 2" descr="P:\MAMMA\000\etude chambre 2\image\photo00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971800"/>
            <a:ext cx="2886075" cy="334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9"/>
          <p:cNvSpPr txBox="1">
            <a:spLocks noChangeArrowheads="1"/>
          </p:cNvSpPr>
          <p:nvPr/>
        </p:nvSpPr>
        <p:spPr bwMode="auto">
          <a:xfrm>
            <a:off x="2743200" y="5562600"/>
            <a:ext cx="3810000" cy="923330"/>
          </a:xfrm>
          <a:prstGeom prst="rect">
            <a:avLst/>
          </a:prstGeom>
          <a:solidFill>
            <a:srgbClr val="99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FFFF00"/>
                </a:solidFill>
              </a:rPr>
              <a:t>Possible participation of PNPI in assembly of </a:t>
            </a:r>
            <a:r>
              <a:rPr lang="en-US" sz="1800" dirty="0" err="1" smtClean="0">
                <a:solidFill>
                  <a:srgbClr val="FFFF00"/>
                </a:solidFill>
              </a:rPr>
              <a:t>sTGC</a:t>
            </a:r>
            <a:r>
              <a:rPr lang="en-US" sz="1800" dirty="0" smtClean="0">
                <a:solidFill>
                  <a:srgbClr val="FFFF00"/>
                </a:solidFill>
              </a:rPr>
              <a:t> and</a:t>
            </a:r>
            <a:r>
              <a:rPr lang="ru-RU" sz="1800" dirty="0" smtClean="0">
                <a:solidFill>
                  <a:srgbClr val="FFFF00"/>
                </a:solidFill>
              </a:rPr>
              <a:t> </a:t>
            </a:r>
            <a:r>
              <a:rPr lang="en-US" sz="1800" dirty="0" smtClean="0">
                <a:solidFill>
                  <a:srgbClr val="FFFF00"/>
                </a:solidFill>
              </a:rPr>
              <a:t>front-end electronic development. </a:t>
            </a:r>
            <a:endParaRPr lang="en-US" sz="1800" dirty="0" smtClean="0">
              <a:solidFill>
                <a:srgbClr val="FFFF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332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Научная сессия ученого совета ОФВЭ ПИЯФ</a:t>
            </a:r>
            <a:endParaRPr lang="en-US" dirty="0"/>
          </a:p>
        </p:txBody>
      </p:sp>
      <p:pic>
        <p:nvPicPr>
          <p:cNvPr id="3" name="Picture 2" descr="man_-_tired.gif"/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219200"/>
            <a:ext cx="2603241" cy="41148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471772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Научная сессия ученого совета ОФВЭ ПИЯФ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362200" y="2514600"/>
            <a:ext cx="460707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Back-up slides 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7539883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The MC toy model for BEC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Научная сессия ученого совета ОФВЭ ПИЯФ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807544"/>
            <a:ext cx="4876800" cy="330725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6201" y="685800"/>
            <a:ext cx="4267199" cy="3293209"/>
          </a:xfrm>
          <a:prstGeom prst="rect">
            <a:avLst/>
          </a:prstGeom>
          <a:solidFill>
            <a:srgbClr val="FFFEBF"/>
          </a:solidFill>
        </p:spPr>
        <p:txBody>
          <a:bodyPr wrap="square">
            <a:spAutoFit/>
          </a:bodyPr>
          <a:lstStyle/>
          <a:p>
            <a:pPr marL="285750" indent="-285750">
              <a:buSzPct val="70000"/>
              <a:buBlip>
                <a:blip r:embed="rId4"/>
              </a:buBlip>
            </a:pPr>
            <a:r>
              <a:rPr lang="en-US" sz="1600" dirty="0">
                <a:latin typeface="Comic Sans MS"/>
                <a:cs typeface="Comic Sans MS"/>
              </a:rPr>
              <a:t>The MC toy model for Bose-Einstein correlations (BEC</a:t>
            </a:r>
            <a:r>
              <a:rPr lang="en-US" sz="1600" dirty="0" smtClean="0">
                <a:latin typeface="Comic Sans MS"/>
                <a:cs typeface="Comic Sans MS"/>
              </a:rPr>
              <a:t>) has </a:t>
            </a:r>
            <a:r>
              <a:rPr lang="en-US" sz="1600" dirty="0">
                <a:latin typeface="Comic Sans MS"/>
                <a:cs typeface="Comic Sans MS"/>
              </a:rPr>
              <a:t>been </a:t>
            </a:r>
            <a:r>
              <a:rPr lang="en-US" sz="1600" dirty="0" smtClean="0">
                <a:latin typeface="Comic Sans MS"/>
                <a:cs typeface="Comic Sans MS"/>
              </a:rPr>
              <a:t>proposed to </a:t>
            </a:r>
            <a:r>
              <a:rPr lang="en-US" sz="1600" dirty="0">
                <a:latin typeface="Comic Sans MS"/>
                <a:cs typeface="Comic Sans MS"/>
              </a:rPr>
              <a:t>make a best choice from different </a:t>
            </a:r>
            <a:r>
              <a:rPr lang="en-US" sz="1600" dirty="0" smtClean="0">
                <a:latin typeface="Comic Sans MS"/>
                <a:cs typeface="Comic Sans MS"/>
              </a:rPr>
              <a:t> </a:t>
            </a:r>
            <a:r>
              <a:rPr lang="fr-FR" sz="1600" dirty="0" err="1" smtClean="0">
                <a:latin typeface="Comic Sans MS"/>
                <a:cs typeface="Comic Sans MS"/>
              </a:rPr>
              <a:t>reference</a:t>
            </a:r>
            <a:r>
              <a:rPr lang="fr-FR" sz="1600" dirty="0" smtClean="0">
                <a:latin typeface="Comic Sans MS"/>
                <a:cs typeface="Comic Sans MS"/>
              </a:rPr>
              <a:t> distributions. </a:t>
            </a:r>
            <a:r>
              <a:rPr lang="en-US" sz="1600" dirty="0" smtClean="0">
                <a:latin typeface="Comic Sans MS"/>
                <a:cs typeface="Comic Sans MS"/>
              </a:rPr>
              <a:t>It </a:t>
            </a:r>
            <a:r>
              <a:rPr lang="en-US" sz="1600" dirty="0">
                <a:latin typeface="Comic Sans MS"/>
                <a:cs typeface="Comic Sans MS"/>
              </a:rPr>
              <a:t>occurs that the deviation from the model values of  the BEC parameters  </a:t>
            </a:r>
            <a:r>
              <a:rPr lang="en-US" sz="1600" dirty="0" smtClean="0">
                <a:latin typeface="Comic Sans MS"/>
                <a:cs typeface="Comic Sans MS"/>
              </a:rPr>
              <a:t>is provided </a:t>
            </a:r>
            <a:r>
              <a:rPr lang="en-US" sz="1600" dirty="0">
                <a:latin typeface="Comic Sans MS"/>
                <a:cs typeface="Comic Sans MS"/>
              </a:rPr>
              <a:t>by the reference sample which is being emulated  from "</a:t>
            </a:r>
            <a:r>
              <a:rPr lang="en-US" sz="1600" dirty="0" smtClean="0">
                <a:latin typeface="Comic Sans MS"/>
                <a:cs typeface="Comic Sans MS"/>
              </a:rPr>
              <a:t>observed</a:t>
            </a:r>
            <a:r>
              <a:rPr lang="en-US" sz="1600" dirty="0">
                <a:latin typeface="Comic Sans MS"/>
                <a:cs typeface="Comic Sans MS"/>
              </a:rPr>
              <a:t>" sample by the turn of </a:t>
            </a:r>
            <a:r>
              <a:rPr lang="en-US" sz="1600" dirty="0" smtClean="0">
                <a:latin typeface="Comic Sans MS"/>
                <a:cs typeface="Comic Sans MS"/>
              </a:rPr>
              <a:t>all momenta </a:t>
            </a:r>
            <a:r>
              <a:rPr lang="en-US" sz="1600" dirty="0">
                <a:latin typeface="Comic Sans MS"/>
                <a:cs typeface="Comic Sans MS"/>
              </a:rPr>
              <a:t> vectors in the transverse plane  by a </a:t>
            </a:r>
            <a:r>
              <a:rPr lang="en-US" sz="1600" dirty="0" smtClean="0">
                <a:latin typeface="Comic Sans MS"/>
                <a:cs typeface="Comic Sans MS"/>
              </a:rPr>
              <a:t>random angle.</a:t>
            </a:r>
          </a:p>
          <a:p>
            <a:pPr marL="285750" indent="-285750">
              <a:buSzPct val="70000"/>
              <a:buBlip>
                <a:blip r:embed="rId4"/>
              </a:buBlip>
            </a:pPr>
            <a:r>
              <a:rPr lang="en-US" sz="1600" dirty="0" smtClean="0">
                <a:latin typeface="Comic Sans MS"/>
                <a:cs typeface="Comic Sans MS"/>
              </a:rPr>
              <a:t>In </a:t>
            </a:r>
            <a:r>
              <a:rPr lang="en-US" sz="1600" dirty="0">
                <a:latin typeface="Comic Sans MS"/>
                <a:cs typeface="Comic Sans MS"/>
              </a:rPr>
              <a:t>the case of the experimental data analysis the appropriate choice of the reference sample even more </a:t>
            </a:r>
            <a:r>
              <a:rPr lang="en-US" sz="1600" dirty="0" smtClean="0">
                <a:latin typeface="Comic Sans MS"/>
                <a:cs typeface="Comic Sans MS"/>
              </a:rPr>
              <a:t>important</a:t>
            </a:r>
            <a:r>
              <a:rPr lang="en-US" sz="1600" dirty="0"/>
              <a:t>. </a:t>
            </a:r>
            <a:endParaRPr lang="en-US" sz="1600" dirty="0" smtClean="0"/>
          </a:p>
        </p:txBody>
      </p:sp>
      <p:sp>
        <p:nvSpPr>
          <p:cNvPr id="7" name="Rectangle 6"/>
          <p:cNvSpPr/>
          <p:nvPr/>
        </p:nvSpPr>
        <p:spPr>
          <a:xfrm>
            <a:off x="304800" y="4262497"/>
            <a:ext cx="8382000" cy="2062103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pPr marL="285750" indent="-285750">
              <a:buSzPct val="70000"/>
              <a:buBlip>
                <a:blip r:embed="rId4"/>
              </a:buBlip>
            </a:pPr>
            <a:r>
              <a:rPr lang="en-US" sz="1600" dirty="0" smtClean="0">
                <a:latin typeface="Comic Sans MS"/>
                <a:cs typeface="Comic Sans MS"/>
              </a:rPr>
              <a:t>The </a:t>
            </a:r>
            <a:r>
              <a:rPr lang="en-US" sz="1600" dirty="0">
                <a:latin typeface="Comic Sans MS"/>
                <a:cs typeface="Comic Sans MS"/>
              </a:rPr>
              <a:t>ATLAS data on multi-particle production with the beam energy 2.76 </a:t>
            </a:r>
            <a:r>
              <a:rPr lang="en-US" sz="1600" dirty="0" err="1">
                <a:latin typeface="Comic Sans MS"/>
                <a:cs typeface="Comic Sans MS"/>
              </a:rPr>
              <a:t>TeV</a:t>
            </a:r>
            <a:r>
              <a:rPr lang="en-US" sz="1600" dirty="0">
                <a:latin typeface="Comic Sans MS"/>
                <a:cs typeface="Comic Sans MS"/>
              </a:rPr>
              <a:t> and 7.0 </a:t>
            </a:r>
            <a:r>
              <a:rPr lang="en-US" sz="1600" dirty="0" err="1">
                <a:latin typeface="Comic Sans MS"/>
                <a:cs typeface="Comic Sans MS"/>
              </a:rPr>
              <a:t>TeV</a:t>
            </a:r>
            <a:r>
              <a:rPr lang="en-US" sz="1600" dirty="0">
                <a:latin typeface="Comic Sans MS"/>
                <a:cs typeface="Comic Sans MS"/>
              </a:rPr>
              <a:t> analyzed  </a:t>
            </a:r>
            <a:r>
              <a:rPr lang="en-US" sz="1600" dirty="0" smtClean="0">
                <a:latin typeface="Comic Sans MS"/>
                <a:cs typeface="Comic Sans MS"/>
              </a:rPr>
              <a:t>with the </a:t>
            </a:r>
            <a:r>
              <a:rPr lang="en-US" sz="1600" dirty="0">
                <a:latin typeface="Comic Sans MS"/>
                <a:cs typeface="Comic Sans MS"/>
              </a:rPr>
              <a:t>selected reference </a:t>
            </a:r>
            <a:r>
              <a:rPr lang="en-US" sz="1600" dirty="0" smtClean="0">
                <a:latin typeface="Comic Sans MS"/>
                <a:cs typeface="Comic Sans MS"/>
              </a:rPr>
              <a:t>samples.</a:t>
            </a:r>
          </a:p>
          <a:p>
            <a:pPr marL="285750" indent="-285750">
              <a:buSzPct val="70000"/>
              <a:buBlip>
                <a:blip r:embed="rId4"/>
              </a:buBlip>
            </a:pPr>
            <a:r>
              <a:rPr lang="en-US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For </a:t>
            </a:r>
            <a:r>
              <a:rPr lang="en-US" sz="1600" dirty="0">
                <a:solidFill>
                  <a:srgbClr val="FF0000"/>
                </a:solidFill>
                <a:latin typeface="Comic Sans MS"/>
                <a:cs typeface="Comic Sans MS"/>
              </a:rPr>
              <a:t>the first time it is established that the radii of the particles radiation area is not </a:t>
            </a:r>
            <a:r>
              <a:rPr lang="en-US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dependent on </a:t>
            </a:r>
            <a:r>
              <a:rPr lang="en-US" sz="1600" dirty="0">
                <a:solidFill>
                  <a:srgbClr val="FF0000"/>
                </a:solidFill>
                <a:latin typeface="Comic Sans MS"/>
                <a:cs typeface="Comic Sans MS"/>
              </a:rPr>
              <a:t>the multiplicity , i.e. the value is saturated.</a:t>
            </a:r>
            <a:r>
              <a:rPr lang="en-US" sz="1600" dirty="0">
                <a:latin typeface="Comic Sans MS"/>
                <a:cs typeface="Comic Sans MS"/>
              </a:rPr>
              <a:t> The value of such radii has to be dependent on the beam energy. To make it more convincing</a:t>
            </a:r>
            <a:r>
              <a:rPr lang="en-US" sz="1600" dirty="0" smtClean="0">
                <a:latin typeface="Comic Sans MS"/>
                <a:cs typeface="Comic Sans MS"/>
              </a:rPr>
              <a:t>, the </a:t>
            </a:r>
            <a:r>
              <a:rPr lang="en-US" sz="1600" dirty="0">
                <a:latin typeface="Comic Sans MS"/>
                <a:cs typeface="Comic Sans MS"/>
              </a:rPr>
              <a:t>data with a special trigger  on high multiplicity has to be investigated with different beam energy. This is already done for the 2.76 </a:t>
            </a:r>
            <a:r>
              <a:rPr lang="en-US" sz="1600" dirty="0" err="1">
                <a:latin typeface="Comic Sans MS"/>
                <a:cs typeface="Comic Sans MS"/>
              </a:rPr>
              <a:t>TeV</a:t>
            </a:r>
            <a:r>
              <a:rPr lang="en-US" sz="1600" dirty="0">
                <a:latin typeface="Comic Sans MS"/>
                <a:cs typeface="Comic Sans MS"/>
              </a:rPr>
              <a:t> data. Such special sample </a:t>
            </a:r>
            <a:r>
              <a:rPr lang="en-US" sz="1600" dirty="0" smtClean="0">
                <a:latin typeface="Comic Sans MS"/>
                <a:cs typeface="Comic Sans MS"/>
              </a:rPr>
              <a:t> is </a:t>
            </a:r>
            <a:r>
              <a:rPr lang="en-US" sz="1600" dirty="0">
                <a:latin typeface="Comic Sans MS"/>
                <a:cs typeface="Comic Sans MS"/>
              </a:rPr>
              <a:t>also collected with the beam energy 7 </a:t>
            </a:r>
            <a:r>
              <a:rPr lang="en-US" sz="1600" dirty="0" err="1">
                <a:latin typeface="Comic Sans MS"/>
                <a:cs typeface="Comic Sans MS"/>
              </a:rPr>
              <a:t>TeV</a:t>
            </a:r>
            <a:r>
              <a:rPr lang="en-US" sz="1600" dirty="0">
                <a:latin typeface="Comic Sans MS"/>
                <a:cs typeface="Comic Sans MS"/>
              </a:rPr>
              <a:t>. The analysis is under way. </a:t>
            </a:r>
          </a:p>
        </p:txBody>
      </p:sp>
    </p:spTree>
    <p:extLst>
      <p:ext uri="{BB962C8B-B14F-4D97-AF65-F5344CB8AC3E}">
        <p14:creationId xmlns:p14="http://schemas.microsoft.com/office/powerpoint/2010/main" val="5953864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TRT performance </a:t>
            </a:r>
            <a:endParaRPr lang="en-US" sz="3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Научная сессия ученого совета ОФВЭ ПИЯФ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762000"/>
            <a:ext cx="4267200" cy="2724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3886200"/>
            <a:ext cx="3673098" cy="24909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762000"/>
            <a:ext cx="3733800" cy="26830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3036" y="3581400"/>
            <a:ext cx="3673764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091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TRT performance </a:t>
            </a:r>
            <a:endParaRPr lang="en-US" sz="3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Научная сессия ученого совета ОФВЭ ПИЯФ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762000"/>
            <a:ext cx="4188631" cy="2755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505199"/>
            <a:ext cx="3810000" cy="29110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4800" y="1447800"/>
            <a:ext cx="3657599" cy="1077218"/>
          </a:xfrm>
          <a:prstGeom prst="rect">
            <a:avLst/>
          </a:prstGeom>
          <a:solidFill>
            <a:srgbClr val="CCFF99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omic Sans MS"/>
                <a:cs typeface="Comic Sans MS"/>
              </a:rPr>
              <a:t>The TRT  significantly improves the momentum resolution compared to tracks reconstructed with silicon hits only </a:t>
            </a:r>
            <a:endParaRPr lang="en-US" sz="1600" baseline="30000" dirty="0" smtClean="0">
              <a:effectLst/>
              <a:latin typeface="Comic Sans MS"/>
              <a:cs typeface="Comic Sans M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24400" y="4876800"/>
            <a:ext cx="4191000" cy="1241365"/>
          </a:xfrm>
          <a:prstGeom prst="rect">
            <a:avLst/>
          </a:prstGeom>
          <a:solidFill>
            <a:srgbClr val="CCFF99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Comic Sans MS"/>
                <a:cs typeface="Comic Sans MS"/>
              </a:rPr>
              <a:t>Z mass resolution  in the Inner Detector shows good performance </a:t>
            </a:r>
            <a:r>
              <a:rPr lang="en-US" sz="1600" dirty="0" err="1" smtClean="0">
                <a:latin typeface="Lucida Grande"/>
                <a:ea typeface="Lucida Grande"/>
                <a:cs typeface="Lucida Grande"/>
              </a:rPr>
              <a:t>σ</a:t>
            </a:r>
            <a:r>
              <a:rPr lang="en-US" sz="1600" dirty="0">
                <a:latin typeface="Comic Sans MS"/>
                <a:cs typeface="Comic Sans MS"/>
              </a:rPr>
              <a:t> </a:t>
            </a:r>
            <a:r>
              <a:rPr lang="en-US" sz="1600" dirty="0" smtClean="0">
                <a:latin typeface="Comic Sans MS"/>
                <a:cs typeface="Comic Sans MS"/>
              </a:rPr>
              <a:t>~ 2.36 </a:t>
            </a:r>
            <a:r>
              <a:rPr lang="en-US" sz="1600" dirty="0" err="1" smtClean="0">
                <a:latin typeface="Comic Sans MS"/>
                <a:cs typeface="Comic Sans MS"/>
              </a:rPr>
              <a:t>GeV</a:t>
            </a:r>
            <a:r>
              <a:rPr lang="en-US" sz="1600" dirty="0" smtClean="0">
                <a:latin typeface="Comic Sans MS"/>
                <a:cs typeface="Comic Sans MS"/>
              </a:rPr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Comic Sans MS"/>
                <a:cs typeface="Comic Sans MS"/>
              </a:rPr>
              <a:t>Good agreement data/MC </a:t>
            </a:r>
          </a:p>
          <a:p>
            <a:endParaRPr lang="en-US" sz="1600" baseline="30000" dirty="0" smtClean="0">
              <a:effectLst/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7666630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Научная сессия ученого совета ОФВЭ ПИЯФ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527050"/>
            <a:ext cx="9144000" cy="4635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000" kern="1200" baseline="0">
                <a:solidFill>
                  <a:srgbClr val="558ED5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mtClean="0"/>
              <a:t>Preliminary HE-LHC - parameters</a:t>
            </a:r>
            <a:endParaRPr lang="en-US" dirty="0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79488"/>
            <a:ext cx="8642350" cy="549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76850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Научная сессия ученого совета ОФВЭ ПИЯФ</a:t>
            </a:r>
            <a:endParaRPr lang="en-US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4" y="1288416"/>
            <a:ext cx="6285811" cy="4924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68558" y="1792897"/>
            <a:ext cx="2703242" cy="3693319"/>
          </a:xfrm>
          <a:prstGeom prst="rect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b="1" kern="0" dirty="0">
                <a:solidFill>
                  <a:sysClr val="window" lastClr="FFFFFF"/>
                </a:solidFill>
                <a:latin typeface="Calibri"/>
                <a:ea typeface="+mn-ea"/>
                <a:cs typeface="+mn-cs"/>
              </a:rPr>
              <a:t>Efficiency is defined as the ratio between the annual luminosity target of 250 fb</a:t>
            </a:r>
            <a:r>
              <a:rPr lang="en-GB" sz="1800" b="1" kern="0" baseline="30000" dirty="0">
                <a:solidFill>
                  <a:sysClr val="window" lastClr="FFFFFF"/>
                </a:solidFill>
                <a:latin typeface="Calibri"/>
                <a:ea typeface="+mn-ea"/>
                <a:cs typeface="+mn-cs"/>
              </a:rPr>
              <a:t>-1</a:t>
            </a:r>
            <a:r>
              <a:rPr lang="en-GB" sz="1800" b="1" kern="0" dirty="0">
                <a:solidFill>
                  <a:sysClr val="window" lastClr="FFFFFF"/>
                </a:solidFill>
                <a:latin typeface="Calibri"/>
                <a:ea typeface="+mn-ea"/>
                <a:cs typeface="+mn-cs"/>
              </a:rPr>
              <a:t> over the potential luminosity that can be reached with an ideal cycle run time with no stop for 150 days: </a:t>
            </a:r>
            <a:r>
              <a:rPr lang="en-GB" sz="1800" b="1" kern="0" dirty="0" err="1">
                <a:solidFill>
                  <a:sysClr val="window" lastClr="FFFFFF"/>
                </a:solidFill>
                <a:latin typeface="Calibri"/>
                <a:ea typeface="+mn-ea"/>
                <a:cs typeface="+mn-cs"/>
              </a:rPr>
              <a:t>t</a:t>
            </a:r>
            <a:r>
              <a:rPr lang="en-GB" sz="1800" b="1" kern="0" baseline="-25000" dirty="0" err="1">
                <a:solidFill>
                  <a:sysClr val="window" lastClr="FFFFFF"/>
                </a:solidFill>
                <a:latin typeface="Calibri"/>
                <a:ea typeface="+mn-ea"/>
                <a:cs typeface="+mn-cs"/>
              </a:rPr>
              <a:t>run</a:t>
            </a:r>
            <a:r>
              <a:rPr lang="en-GB" sz="1800" b="1" kern="0" dirty="0">
                <a:solidFill>
                  <a:sysClr val="window" lastClr="FFFFFF"/>
                </a:solidFill>
                <a:latin typeface="Calibri"/>
                <a:ea typeface="+mn-ea"/>
                <a:cs typeface="+mn-cs"/>
              </a:rPr>
              <a:t>= </a:t>
            </a:r>
            <a:r>
              <a:rPr lang="en-GB" sz="1800" b="1" kern="0" dirty="0" err="1">
                <a:solidFill>
                  <a:sysClr val="window" lastClr="FFFFFF"/>
                </a:solidFill>
                <a:latin typeface="Calibri"/>
                <a:ea typeface="+mn-ea"/>
                <a:cs typeface="+mn-cs"/>
              </a:rPr>
              <a:t>t</a:t>
            </a:r>
            <a:r>
              <a:rPr lang="en-GB" sz="1800" b="1" kern="0" baseline="-25000" dirty="0" err="1">
                <a:solidFill>
                  <a:sysClr val="window" lastClr="FFFFFF"/>
                </a:solidFill>
                <a:latin typeface="Calibri"/>
                <a:ea typeface="+mn-ea"/>
                <a:cs typeface="+mn-cs"/>
              </a:rPr>
              <a:t>lev</a:t>
            </a:r>
            <a:r>
              <a:rPr lang="en-GB" sz="1800" b="1" kern="0" dirty="0" err="1">
                <a:solidFill>
                  <a:sysClr val="window" lastClr="FFFFFF"/>
                </a:solidFill>
                <a:latin typeface="Calibri"/>
                <a:ea typeface="+mn-ea"/>
                <a:cs typeface="+mn-cs"/>
              </a:rPr>
              <a:t>+t</a:t>
            </a:r>
            <a:r>
              <a:rPr lang="en-GB" sz="1800" b="1" kern="0" baseline="-25000" dirty="0" err="1">
                <a:solidFill>
                  <a:sysClr val="window" lastClr="FFFFFF"/>
                </a:solidFill>
                <a:latin typeface="Calibri"/>
                <a:ea typeface="+mn-ea"/>
                <a:cs typeface="+mn-cs"/>
              </a:rPr>
              <a:t>dec</a:t>
            </a:r>
            <a:r>
              <a:rPr lang="en-GB" sz="1800" b="1" kern="0" dirty="0" err="1">
                <a:solidFill>
                  <a:sysClr val="window" lastClr="FFFFFF"/>
                </a:solidFill>
                <a:latin typeface="Calibri"/>
                <a:ea typeface="+mn-ea"/>
                <a:cs typeface="+mn-cs"/>
              </a:rPr>
              <a:t>+t</a:t>
            </a:r>
            <a:r>
              <a:rPr lang="en-GB" sz="1800" b="1" kern="0" baseline="-25000" dirty="0" err="1">
                <a:solidFill>
                  <a:sysClr val="window" lastClr="FFFFFF"/>
                </a:solidFill>
                <a:latin typeface="Calibri"/>
                <a:ea typeface="+mn-ea"/>
                <a:cs typeface="+mn-cs"/>
              </a:rPr>
              <a:t>turn</a:t>
            </a:r>
            <a:r>
              <a:rPr lang="en-GB" sz="1800" b="1" kern="0" dirty="0">
                <a:solidFill>
                  <a:sysClr val="window" lastClr="FFFFFF"/>
                </a:solidFill>
                <a:latin typeface="Calibri"/>
                <a:ea typeface="+mn-ea"/>
                <a:cs typeface="+mn-cs"/>
              </a:rPr>
              <a:t>. The turnaround time after a beam dump is taken as 5 hours, </a:t>
            </a:r>
            <a:r>
              <a:rPr lang="en-GB" sz="1800" b="1" kern="0" dirty="0" err="1">
                <a:solidFill>
                  <a:sysClr val="window" lastClr="FFFFFF"/>
                </a:solidFill>
                <a:latin typeface="Calibri"/>
                <a:ea typeface="+mn-ea"/>
                <a:cs typeface="+mn-cs"/>
              </a:rPr>
              <a:t>t</a:t>
            </a:r>
            <a:r>
              <a:rPr lang="en-GB" sz="1800" b="1" kern="0" baseline="-25000" dirty="0" err="1">
                <a:solidFill>
                  <a:sysClr val="window" lastClr="FFFFFF"/>
                </a:solidFill>
                <a:latin typeface="Calibri"/>
                <a:ea typeface="+mn-ea"/>
                <a:cs typeface="+mn-cs"/>
              </a:rPr>
              <a:t>decay</a:t>
            </a:r>
            <a:r>
              <a:rPr lang="en-GB" sz="1800" b="1" kern="0" dirty="0">
                <a:solidFill>
                  <a:sysClr val="window" lastClr="FFFFFF"/>
                </a:solidFill>
                <a:latin typeface="Calibri"/>
                <a:ea typeface="+mn-ea"/>
                <a:cs typeface="+mn-cs"/>
              </a:rPr>
              <a:t> is 3 h while </a:t>
            </a:r>
            <a:r>
              <a:rPr lang="en-GB" sz="1800" b="1" kern="0" dirty="0" err="1">
                <a:solidFill>
                  <a:sysClr val="window" lastClr="FFFFFF"/>
                </a:solidFill>
                <a:latin typeface="Calibri"/>
                <a:ea typeface="+mn-ea"/>
                <a:cs typeface="+mn-cs"/>
              </a:rPr>
              <a:t>t</a:t>
            </a:r>
            <a:r>
              <a:rPr lang="en-GB" sz="1800" b="1" kern="0" baseline="-25000" dirty="0" err="1">
                <a:solidFill>
                  <a:sysClr val="window" lastClr="FFFFFF"/>
                </a:solidFill>
                <a:latin typeface="Calibri"/>
                <a:ea typeface="+mn-ea"/>
                <a:cs typeface="+mn-cs"/>
              </a:rPr>
              <a:t>lev</a:t>
            </a:r>
            <a:r>
              <a:rPr lang="en-GB" sz="1800" b="1" kern="0" dirty="0">
                <a:solidFill>
                  <a:sysClr val="window" lastClr="FFFFFF"/>
                </a:solidFill>
                <a:latin typeface="Calibri"/>
                <a:ea typeface="+mn-ea"/>
                <a:cs typeface="+mn-cs"/>
              </a:rPr>
              <a:t> depends on the total beam </a:t>
            </a:r>
            <a:r>
              <a:rPr lang="en-GB" sz="1800" b="1" kern="0" dirty="0" smtClean="0">
                <a:solidFill>
                  <a:sysClr val="window" lastClr="FFFFFF"/>
                </a:solidFill>
                <a:latin typeface="Calibri"/>
                <a:ea typeface="+mn-ea"/>
                <a:cs typeface="+mn-cs"/>
              </a:rPr>
              <a:t>current</a:t>
            </a:r>
            <a:endParaRPr lang="en-GB" sz="1800" b="1" kern="0" dirty="0">
              <a:solidFill>
                <a:sysClr val="window" lastClr="FFFF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020272" y="1268760"/>
            <a:ext cx="1944216" cy="4877553"/>
          </a:xfrm>
          <a:prstGeom prst="round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36831" y="6110744"/>
            <a:ext cx="895397" cy="3385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CH" sz="1600" b="1" dirty="0" err="1" smtClean="0">
                <a:solidFill>
                  <a:prstClr val="black"/>
                </a:solidFill>
                <a:latin typeface="Calibri"/>
              </a:rPr>
              <a:t>baseline</a:t>
            </a:r>
            <a:endParaRPr lang="en-GB" sz="16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828605" y="2276872"/>
            <a:ext cx="633319" cy="288032"/>
          </a:xfrm>
          <a:prstGeom prst="ellipse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828609" y="2780928"/>
            <a:ext cx="716923" cy="576064"/>
          </a:xfrm>
          <a:prstGeom prst="ellipse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28604" y="5085184"/>
            <a:ext cx="610649" cy="288032"/>
          </a:xfrm>
          <a:prstGeom prst="ellipse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828604" y="1792897"/>
            <a:ext cx="610649" cy="288032"/>
          </a:xfrm>
          <a:prstGeom prst="ellipse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304800" y="533400"/>
            <a:ext cx="9067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000" kern="1200" baseline="0">
                <a:solidFill>
                  <a:srgbClr val="558ED5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r>
              <a:rPr lang="fr-CH" smtClean="0"/>
              <a:t>Target parameters for </a:t>
            </a:r>
            <a:br>
              <a:rPr lang="fr-CH" smtClean="0"/>
            </a:br>
            <a:r>
              <a:rPr lang="fr-CH" smtClean="0"/>
              <a:t>HL-LHC run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02019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33400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Содержание</a:t>
            </a:r>
            <a:endParaRPr lang="en-US" sz="3600" b="1" dirty="0">
              <a:solidFill>
                <a:srgbClr val="558ED5"/>
              </a:solidFill>
              <a:latin typeface="Trebuchet MS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00CC"/>
                </a:solidFill>
              </a:rPr>
              <a:t>Status of the ATLAS detector.</a:t>
            </a:r>
            <a:endParaRPr lang="ru-RU" dirty="0">
              <a:solidFill>
                <a:srgbClr val="0000CC"/>
              </a:solidFill>
            </a:endParaRPr>
          </a:p>
          <a:p>
            <a:r>
              <a:rPr lang="en-US" dirty="0" smtClean="0">
                <a:solidFill>
                  <a:srgbClr val="0000CC"/>
                </a:solidFill>
              </a:rPr>
              <a:t>Performance of the ATLAS detector: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to highlight the PNPI’s participation for the further improvement and control of the ATLAS performance. </a:t>
            </a:r>
          </a:p>
          <a:p>
            <a:r>
              <a:rPr lang="en-US" dirty="0" smtClean="0">
                <a:solidFill>
                  <a:srgbClr val="0000CC"/>
                </a:solidFill>
              </a:rPr>
              <a:t>PNPI participation in ATLAS:</a:t>
            </a:r>
          </a:p>
          <a:p>
            <a:pPr lvl="1"/>
            <a:r>
              <a:rPr lang="en-US" dirty="0" smtClean="0"/>
              <a:t>physics program;</a:t>
            </a:r>
          </a:p>
          <a:p>
            <a:pPr lvl="1"/>
            <a:r>
              <a:rPr lang="en-US" dirty="0" smtClean="0"/>
              <a:t>detector development;</a:t>
            </a:r>
          </a:p>
          <a:p>
            <a:pPr lvl="1"/>
            <a:r>
              <a:rPr lang="en-US" dirty="0" smtClean="0"/>
              <a:t>TDAQ/DCS.</a:t>
            </a:r>
          </a:p>
          <a:p>
            <a:r>
              <a:rPr lang="en-US" dirty="0" smtClean="0">
                <a:solidFill>
                  <a:srgbClr val="0000CC"/>
                </a:solidFill>
              </a:rPr>
              <a:t>PNPI plans for ATLAS upgrade. </a:t>
            </a:r>
            <a:endParaRPr lang="ru-RU" dirty="0">
              <a:solidFill>
                <a:srgbClr val="0000CC"/>
              </a:solidFill>
            </a:endParaRPr>
          </a:p>
          <a:p>
            <a:endParaRPr lang="en-US" dirty="0" smtClean="0">
              <a:solidFill>
                <a:srgbClr val="0000CC"/>
              </a:solidFill>
            </a:endParaRPr>
          </a:p>
          <a:p>
            <a:pPr marL="0" indent="0">
              <a:buNone/>
            </a:pPr>
            <a:endParaRPr lang="ru-RU" dirty="0">
              <a:solidFill>
                <a:srgbClr val="0000C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Научная сессия ученого совета ОФВЭ ПИЯФ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29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/>
              <a:t>p-p integrated luminosity </a:t>
            </a:r>
            <a:r>
              <a:rPr lang="en-US" sz="3200" b="1" dirty="0" err="1"/>
              <a:t>vs</a:t>
            </a:r>
            <a:r>
              <a:rPr lang="en-US" sz="3200" b="1" dirty="0"/>
              <a:t> time </a:t>
            </a:r>
            <a:endParaRPr lang="en-US" sz="3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Научная сессия ученого совета ОФВЭ ПИЯФ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1" y="762000"/>
            <a:ext cx="4347663" cy="3124200"/>
          </a:xfrm>
          <a:prstGeom prst="rect">
            <a:avLst/>
          </a:prstGeom>
          <a:ln w="63500">
            <a:solidFill>
              <a:srgbClr val="800080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4800600" y="609600"/>
            <a:ext cx="3962400" cy="276999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effectLst/>
                <a:latin typeface="Comic Sans MS"/>
                <a:cs typeface="Comic Sans MS"/>
              </a:rPr>
              <a:t>Peak luminosity seen by ATLAS: ~ </a:t>
            </a:r>
            <a:r>
              <a:rPr lang="en-US" sz="1200" dirty="0" smtClean="0">
                <a:latin typeface="Comic Sans MS"/>
                <a:cs typeface="Comic Sans MS"/>
              </a:rPr>
              <a:t>7</a:t>
            </a:r>
            <a:r>
              <a:rPr lang="en-US" sz="1200" dirty="0" smtClean="0">
                <a:effectLst/>
                <a:latin typeface="Comic Sans MS"/>
                <a:cs typeface="Comic Sans MS"/>
              </a:rPr>
              <a:t>.73 x10</a:t>
            </a:r>
            <a:r>
              <a:rPr lang="en-US" sz="1200" baseline="30000" dirty="0" smtClean="0">
                <a:effectLst/>
                <a:latin typeface="Comic Sans MS"/>
                <a:cs typeface="Comic Sans MS"/>
              </a:rPr>
              <a:t>33</a:t>
            </a:r>
            <a:r>
              <a:rPr lang="en-US" sz="1200" dirty="0" smtClean="0">
                <a:effectLst/>
                <a:latin typeface="Comic Sans MS"/>
                <a:cs typeface="Comic Sans MS"/>
              </a:rPr>
              <a:t> cm</a:t>
            </a:r>
            <a:r>
              <a:rPr lang="en-US" sz="1200" baseline="30000" dirty="0" smtClean="0">
                <a:effectLst/>
                <a:latin typeface="Comic Sans MS"/>
                <a:cs typeface="Comic Sans MS"/>
              </a:rPr>
              <a:t>-2</a:t>
            </a:r>
            <a:r>
              <a:rPr lang="en-US" sz="1200" dirty="0" smtClean="0">
                <a:effectLst/>
                <a:latin typeface="Comic Sans MS"/>
                <a:cs typeface="Comic Sans MS"/>
              </a:rPr>
              <a:t> s</a:t>
            </a:r>
            <a:r>
              <a:rPr lang="en-US" sz="1200" baseline="30000" dirty="0" smtClean="0">
                <a:effectLst/>
                <a:latin typeface="Comic Sans MS"/>
                <a:cs typeface="Comic Sans MS"/>
              </a:rPr>
              <a:t>-1 </a:t>
            </a:r>
          </a:p>
        </p:txBody>
      </p:sp>
      <p:sp>
        <p:nvSpPr>
          <p:cNvPr id="23" name="TextBox 6"/>
          <p:cNvSpPr txBox="1">
            <a:spLocks noChangeArrowheads="1"/>
          </p:cNvSpPr>
          <p:nvPr/>
        </p:nvSpPr>
        <p:spPr bwMode="auto">
          <a:xfrm>
            <a:off x="14516" y="4538008"/>
            <a:ext cx="6233884" cy="1938992"/>
          </a:xfrm>
          <a:prstGeom prst="rect">
            <a:avLst/>
          </a:prstGeom>
          <a:solidFill>
            <a:srgbClr val="CC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500" dirty="0" smtClean="0">
                <a:solidFill>
                  <a:schemeClr val="bg1"/>
                </a:solidFill>
                <a:effectLst/>
              </a:rPr>
              <a:t>LHC  records in 2012 (in brackets </a:t>
            </a:r>
            <a:r>
              <a:rPr lang="en-US" sz="1500" dirty="0" smtClean="0">
                <a:solidFill>
                  <a:schemeClr val="bg1"/>
                </a:solidFill>
              </a:rPr>
              <a:t>results for 2011</a:t>
            </a:r>
            <a:r>
              <a:rPr lang="en-US" sz="1500" dirty="0" smtClean="0">
                <a:solidFill>
                  <a:schemeClr val="bg1"/>
                </a:solidFill>
                <a:effectLst/>
              </a:rPr>
              <a:t>)</a:t>
            </a:r>
          </a:p>
          <a:p>
            <a:pPr marL="285750" indent="-107950">
              <a:buFont typeface="Arial"/>
              <a:buChar char="•"/>
            </a:pPr>
            <a:r>
              <a:rPr lang="en-US" sz="1500" dirty="0" smtClean="0">
                <a:solidFill>
                  <a:schemeClr val="bg1"/>
                </a:solidFill>
              </a:rPr>
              <a:t>Maximum luminosity delivered in one fill    </a:t>
            </a:r>
            <a:r>
              <a:rPr lang="en-US" sz="1400" dirty="0" smtClean="0">
                <a:solidFill>
                  <a:schemeClr val="bg1"/>
                </a:solidFill>
              </a:rPr>
              <a:t>237.32</a:t>
            </a:r>
            <a:r>
              <a:rPr lang="en-US" sz="1400" dirty="0" smtClean="0"/>
              <a:t> </a:t>
            </a:r>
            <a:r>
              <a:rPr lang="en-US" sz="1500" dirty="0">
                <a:solidFill>
                  <a:schemeClr val="bg1"/>
                </a:solidFill>
              </a:rPr>
              <a:t>pb</a:t>
            </a:r>
            <a:r>
              <a:rPr lang="en-US" sz="1500" baseline="30000" dirty="0">
                <a:solidFill>
                  <a:schemeClr val="bg1"/>
                </a:solidFill>
              </a:rPr>
              <a:t>-1 </a:t>
            </a:r>
            <a:r>
              <a:rPr lang="en-US" sz="1500" baseline="30000" dirty="0" smtClean="0">
                <a:solidFill>
                  <a:schemeClr val="bg1"/>
                </a:solidFill>
              </a:rPr>
              <a:t> (</a:t>
            </a:r>
            <a:r>
              <a:rPr lang="en-US" sz="1500" dirty="0" smtClean="0">
                <a:solidFill>
                  <a:schemeClr val="bg1"/>
                </a:solidFill>
              </a:rPr>
              <a:t>122.44)</a:t>
            </a:r>
            <a:endParaRPr lang="en-US" sz="1500" baseline="30000" dirty="0" smtClean="0">
              <a:solidFill>
                <a:schemeClr val="bg1"/>
              </a:solidFill>
            </a:endParaRPr>
          </a:p>
          <a:p>
            <a:pPr marL="285750" indent="-107950">
              <a:buFont typeface="Arial"/>
              <a:buChar char="•"/>
            </a:pPr>
            <a:r>
              <a:rPr lang="en-US" sz="1500" dirty="0" smtClean="0">
                <a:solidFill>
                  <a:schemeClr val="bg1"/>
                </a:solidFill>
              </a:rPr>
              <a:t>Maximum luminosity delivered in one day   </a:t>
            </a:r>
            <a:r>
              <a:rPr lang="en-US" sz="1500" dirty="0" smtClean="0">
                <a:solidFill>
                  <a:schemeClr val="bg1"/>
                </a:solidFill>
                <a:effectLst/>
              </a:rPr>
              <a:t> </a:t>
            </a:r>
            <a:r>
              <a:rPr lang="en-US" sz="1400" dirty="0" smtClean="0">
                <a:solidFill>
                  <a:srgbClr val="FFFFFF"/>
                </a:solidFill>
              </a:rPr>
              <a:t>286.33</a:t>
            </a:r>
            <a:r>
              <a:rPr lang="en-US" sz="1400" dirty="0" smtClean="0"/>
              <a:t> </a:t>
            </a:r>
            <a:r>
              <a:rPr lang="en-US" sz="1500" dirty="0" smtClean="0">
                <a:solidFill>
                  <a:schemeClr val="bg1"/>
                </a:solidFill>
              </a:rPr>
              <a:t>pb</a:t>
            </a:r>
            <a:r>
              <a:rPr lang="en-US" sz="1500" baseline="30000" dirty="0" smtClean="0">
                <a:solidFill>
                  <a:schemeClr val="bg1"/>
                </a:solidFill>
              </a:rPr>
              <a:t>-1</a:t>
            </a:r>
            <a:r>
              <a:rPr lang="en-US" sz="1500" dirty="0" smtClean="0">
                <a:solidFill>
                  <a:schemeClr val="bg1"/>
                </a:solidFill>
              </a:rPr>
              <a:t> (</a:t>
            </a:r>
            <a:r>
              <a:rPr lang="en-US" sz="1500" dirty="0" smtClean="0">
                <a:solidFill>
                  <a:schemeClr val="bg1"/>
                </a:solidFill>
                <a:effectLst/>
              </a:rPr>
              <a:t>135.45) </a:t>
            </a:r>
          </a:p>
          <a:p>
            <a:pPr marL="285750" indent="-107950">
              <a:buFont typeface="Arial"/>
              <a:buChar char="•"/>
            </a:pPr>
            <a:r>
              <a:rPr lang="en-US" sz="1500" dirty="0" smtClean="0">
                <a:solidFill>
                  <a:schemeClr val="bg1"/>
                </a:solidFill>
              </a:rPr>
              <a:t>Maximum colliding bunches  (design 2808)  1380  (1854)</a:t>
            </a:r>
          </a:p>
          <a:p>
            <a:pPr marL="285750" indent="-107950">
              <a:buFont typeface="Arial"/>
              <a:buChar char="•"/>
            </a:pPr>
            <a:r>
              <a:rPr lang="en-US" sz="1500" dirty="0" smtClean="0">
                <a:solidFill>
                  <a:schemeClr val="bg1"/>
                </a:solidFill>
              </a:rPr>
              <a:t> Maximum bunch population  </a:t>
            </a:r>
            <a:r>
              <a:rPr lang="en-US" sz="1500" dirty="0">
                <a:solidFill>
                  <a:schemeClr val="bg1"/>
                </a:solidFill>
              </a:rPr>
              <a:t>(design </a:t>
            </a:r>
            <a:r>
              <a:rPr lang="ru-RU" sz="1500" dirty="0" smtClean="0">
                <a:solidFill>
                  <a:schemeClr val="bg1"/>
                </a:solidFill>
              </a:rPr>
              <a:t>1.15 </a:t>
            </a:r>
            <a:r>
              <a:rPr lang="en-US" sz="1500" dirty="0">
                <a:solidFill>
                  <a:schemeClr val="bg1"/>
                </a:solidFill>
                <a:latin typeface="Comic Sans MS"/>
                <a:cs typeface="Comic Sans MS"/>
              </a:rPr>
              <a:t>10</a:t>
            </a:r>
            <a:r>
              <a:rPr lang="en-US" sz="1500" baseline="30000" dirty="0">
                <a:solidFill>
                  <a:schemeClr val="bg1"/>
                </a:solidFill>
                <a:latin typeface="Comic Sans MS"/>
                <a:cs typeface="Comic Sans MS"/>
              </a:rPr>
              <a:t>11</a:t>
            </a:r>
            <a:r>
              <a:rPr lang="en-US" sz="1500" dirty="0" smtClean="0">
                <a:solidFill>
                  <a:schemeClr val="bg1"/>
                </a:solidFill>
              </a:rPr>
              <a:t>)  ~2.</a:t>
            </a:r>
            <a:r>
              <a:rPr lang="ru-RU" sz="1500" dirty="0" smtClean="0">
                <a:solidFill>
                  <a:schemeClr val="bg1"/>
                </a:solidFill>
              </a:rPr>
              <a:t>0</a:t>
            </a:r>
            <a:r>
              <a:rPr lang="en-US" sz="1500" dirty="0" smtClean="0">
                <a:solidFill>
                  <a:schemeClr val="bg1"/>
                </a:solidFill>
              </a:rPr>
              <a:t> </a:t>
            </a:r>
            <a:r>
              <a:rPr lang="en-US" sz="1500" dirty="0" smtClean="0">
                <a:solidFill>
                  <a:schemeClr val="bg1"/>
                </a:solidFill>
                <a:latin typeface="Comic Sans MS"/>
                <a:cs typeface="Comic Sans MS"/>
              </a:rPr>
              <a:t>10</a:t>
            </a:r>
            <a:r>
              <a:rPr lang="en-US" sz="1500" baseline="30000" dirty="0" smtClean="0">
                <a:solidFill>
                  <a:schemeClr val="bg1"/>
                </a:solidFill>
                <a:latin typeface="Comic Sans MS"/>
                <a:cs typeface="Comic Sans MS"/>
              </a:rPr>
              <a:t>1</a:t>
            </a:r>
            <a:r>
              <a:rPr lang="ru-RU" sz="1500" baseline="30000" dirty="0" smtClean="0">
                <a:solidFill>
                  <a:schemeClr val="bg1"/>
                </a:solidFill>
                <a:latin typeface="Comic Sans MS"/>
                <a:cs typeface="Comic Sans MS"/>
              </a:rPr>
              <a:t>1</a:t>
            </a:r>
            <a:r>
              <a:rPr lang="en-US" sz="1500" baseline="30000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en-US" sz="1500" dirty="0" smtClean="0">
                <a:solidFill>
                  <a:schemeClr val="bg1"/>
                </a:solidFill>
              </a:rPr>
              <a:t> </a:t>
            </a:r>
            <a:r>
              <a:rPr lang="en-US" sz="1500" baseline="30000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en-US" sz="1500" dirty="0" smtClean="0">
                <a:solidFill>
                  <a:schemeClr val="bg1"/>
                </a:solidFill>
                <a:latin typeface="Comic Sans MS"/>
                <a:cs typeface="Comic Sans MS"/>
              </a:rPr>
              <a:t>(</a:t>
            </a:r>
            <a:r>
              <a:rPr lang="en-US" sz="1500" dirty="0">
                <a:solidFill>
                  <a:schemeClr val="bg1"/>
                </a:solidFill>
                <a:latin typeface="Comic Sans MS"/>
                <a:cs typeface="Comic Sans MS"/>
              </a:rPr>
              <a:t>1</a:t>
            </a:r>
            <a:r>
              <a:rPr lang="en-US" sz="1500" dirty="0" smtClean="0">
                <a:solidFill>
                  <a:schemeClr val="bg1"/>
                </a:solidFill>
                <a:latin typeface="Comic Sans MS"/>
                <a:cs typeface="Comic Sans MS"/>
              </a:rPr>
              <a:t>. 10</a:t>
            </a:r>
            <a:r>
              <a:rPr lang="en-US" sz="1500" baseline="30000" dirty="0" smtClean="0">
                <a:solidFill>
                  <a:schemeClr val="bg1"/>
                </a:solidFill>
                <a:latin typeface="Comic Sans MS"/>
                <a:cs typeface="Comic Sans MS"/>
              </a:rPr>
              <a:t>11</a:t>
            </a:r>
            <a:r>
              <a:rPr lang="en-US" sz="1500" dirty="0" smtClean="0">
                <a:solidFill>
                  <a:schemeClr val="bg1"/>
                </a:solidFill>
                <a:latin typeface="Comic Sans MS"/>
                <a:cs typeface="Comic Sans MS"/>
              </a:rPr>
              <a:t>)</a:t>
            </a:r>
            <a:endParaRPr lang="en-US" sz="1500" dirty="0" smtClean="0">
              <a:solidFill>
                <a:schemeClr val="bg1"/>
              </a:solidFill>
            </a:endParaRPr>
          </a:p>
          <a:p>
            <a:pPr marL="285750" indent="-107950">
              <a:buFont typeface="Arial"/>
              <a:buChar char="•"/>
            </a:pP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smtClean="0">
                <a:solidFill>
                  <a:schemeClr val="bg1"/>
                </a:solidFill>
              </a:rPr>
              <a:t>Bunch spacing </a:t>
            </a:r>
            <a:r>
              <a:rPr lang="en-US" sz="1500" dirty="0">
                <a:solidFill>
                  <a:schemeClr val="bg1"/>
                </a:solidFill>
              </a:rPr>
              <a:t>(design </a:t>
            </a:r>
            <a:r>
              <a:rPr lang="en-US" sz="1500" dirty="0" smtClean="0">
                <a:solidFill>
                  <a:schemeClr val="bg1"/>
                </a:solidFill>
              </a:rPr>
              <a:t>25 ns)                       50  ns</a:t>
            </a:r>
            <a:endParaRPr lang="en-US" sz="1500" dirty="0">
              <a:solidFill>
                <a:schemeClr val="bg1"/>
              </a:solidFill>
            </a:endParaRPr>
          </a:p>
          <a:p>
            <a:pPr marL="285750" indent="-107950">
              <a:buFont typeface="Arial"/>
              <a:buChar char="•"/>
            </a:pPr>
            <a:r>
              <a:rPr lang="en-US" sz="1500" dirty="0" smtClean="0">
                <a:solidFill>
                  <a:schemeClr val="bg1"/>
                </a:solidFill>
              </a:rPr>
              <a:t> Maximum peak events per bunch crossing    71.55 (33.96)</a:t>
            </a:r>
          </a:p>
          <a:p>
            <a:pPr marL="285750" indent="-107950">
              <a:buFont typeface="Arial"/>
              <a:buChar char="•"/>
            </a:pPr>
            <a:r>
              <a:rPr lang="en-US" sz="1500" dirty="0" smtClean="0">
                <a:solidFill>
                  <a:schemeClr val="bg1"/>
                </a:solidFill>
              </a:rPr>
              <a:t> Longest time in stable beam foe one fill      </a:t>
            </a:r>
            <a:r>
              <a:rPr lang="en-US" sz="1500" dirty="0">
                <a:solidFill>
                  <a:schemeClr val="bg1"/>
                </a:solidFill>
              </a:rPr>
              <a:t>22.8 </a:t>
            </a:r>
            <a:r>
              <a:rPr lang="en-US" sz="1500" dirty="0" smtClean="0">
                <a:solidFill>
                  <a:schemeClr val="bg1"/>
                </a:solidFill>
              </a:rPr>
              <a:t>hours  (</a:t>
            </a:r>
            <a:r>
              <a:rPr lang="en-US" sz="1500" dirty="0">
                <a:solidFill>
                  <a:schemeClr val="bg1"/>
                </a:solidFill>
              </a:rPr>
              <a:t>26</a:t>
            </a:r>
            <a:r>
              <a:rPr lang="en-US" sz="1500" dirty="0" smtClean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67200" y="3972580"/>
            <a:ext cx="4800600" cy="523220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effectLst/>
                <a:latin typeface="Comic Sans MS"/>
                <a:cs typeface="Comic Sans MS"/>
              </a:rPr>
              <a:t>Time </a:t>
            </a:r>
            <a:r>
              <a:rPr lang="en-US" sz="1400" dirty="0" smtClean="0">
                <a:latin typeface="Comic Sans MS"/>
                <a:cs typeface="Comic Sans MS"/>
              </a:rPr>
              <a:t>in stable beam 7</a:t>
            </a:r>
            <a:r>
              <a:rPr lang="ru-RU" sz="1400" dirty="0" smtClean="0">
                <a:latin typeface="Comic Sans MS"/>
                <a:cs typeface="Comic Sans MS"/>
              </a:rPr>
              <a:t>3</a:t>
            </a:r>
            <a:r>
              <a:rPr lang="en-US" sz="1400" dirty="0" smtClean="0">
                <a:latin typeface="Comic Sans MS"/>
                <a:cs typeface="Comic Sans MS"/>
              </a:rPr>
              <a:t> days out of 2</a:t>
            </a:r>
            <a:r>
              <a:rPr lang="ru-RU" sz="1400" dirty="0" smtClean="0">
                <a:latin typeface="Comic Sans MS"/>
                <a:cs typeface="Comic Sans MS"/>
              </a:rPr>
              <a:t>59</a:t>
            </a:r>
            <a:r>
              <a:rPr lang="en-US" sz="1400" dirty="0" smtClean="0">
                <a:latin typeface="Comic Sans MS"/>
                <a:cs typeface="Comic Sans MS"/>
              </a:rPr>
              <a:t> days of LHC works (2</a:t>
            </a:r>
            <a:r>
              <a:rPr lang="ru-RU" sz="1400" dirty="0" smtClean="0">
                <a:latin typeface="Comic Sans MS"/>
                <a:cs typeface="Comic Sans MS"/>
              </a:rPr>
              <a:t>8</a:t>
            </a:r>
            <a:r>
              <a:rPr lang="en-US" sz="1400" dirty="0" smtClean="0">
                <a:latin typeface="Comic Sans MS"/>
                <a:cs typeface="Comic Sans MS"/>
              </a:rPr>
              <a:t>.4%)  (2011 23.5%)</a:t>
            </a:r>
            <a:endParaRPr lang="en-US" sz="1400" baseline="30000" dirty="0">
              <a:effectLst/>
              <a:latin typeface="Comic Sans MS"/>
              <a:cs typeface="Comic Sans MS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844" y="765927"/>
            <a:ext cx="4346956" cy="3123692"/>
          </a:xfrm>
          <a:prstGeom prst="rect">
            <a:avLst/>
          </a:prstGeom>
          <a:ln w="63500">
            <a:solidFill>
              <a:srgbClr val="800080"/>
            </a:solidFill>
          </a:ln>
        </p:spPr>
      </p:pic>
      <p:cxnSp>
        <p:nvCxnSpPr>
          <p:cNvPr id="20" name="Straight Connector 19"/>
          <p:cNvCxnSpPr/>
          <p:nvPr/>
        </p:nvCxnSpPr>
        <p:spPr>
          <a:xfrm>
            <a:off x="772555" y="2918176"/>
            <a:ext cx="3158067" cy="268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78200" y="589844"/>
            <a:ext cx="2895600" cy="276999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omic Sans MS"/>
                <a:cs typeface="Comic Sans MS"/>
              </a:rPr>
              <a:t>Total integrated luminosity in 2012</a:t>
            </a:r>
            <a:r>
              <a:rPr lang="en-US" sz="1200" baseline="30000" dirty="0" smtClean="0">
                <a:effectLst/>
                <a:latin typeface="Comic Sans MS"/>
                <a:cs typeface="Comic Sans MS"/>
              </a:rPr>
              <a:t> </a:t>
            </a:r>
          </a:p>
        </p:txBody>
      </p:sp>
      <p:cxnSp>
        <p:nvCxnSpPr>
          <p:cNvPr id="22" name="Straight Arrow Connector 21"/>
          <p:cNvCxnSpPr/>
          <p:nvPr/>
        </p:nvCxnSpPr>
        <p:spPr bwMode="auto">
          <a:xfrm>
            <a:off x="1825244" y="2511636"/>
            <a:ext cx="0" cy="3810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1006800" y="2266243"/>
            <a:ext cx="1676400" cy="400110"/>
          </a:xfrm>
          <a:prstGeom prst="rect">
            <a:avLst/>
          </a:prstGeom>
          <a:solidFill>
            <a:srgbClr val="FFCC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Comic Sans MS"/>
                <a:cs typeface="Comic Sans MS"/>
              </a:rPr>
              <a:t>ICHEP</a:t>
            </a:r>
            <a:r>
              <a:rPr lang="en-US" sz="1000" dirty="0" smtClean="0">
                <a:effectLst/>
                <a:latin typeface="Comic Sans MS"/>
                <a:cs typeface="Comic Sans MS"/>
              </a:rPr>
              <a:t>,4 of July ~ </a:t>
            </a:r>
            <a:r>
              <a:rPr lang="en-US" sz="1000" dirty="0">
                <a:latin typeface="Comic Sans MS"/>
                <a:cs typeface="Comic Sans MS"/>
              </a:rPr>
              <a:t>5</a:t>
            </a:r>
            <a:r>
              <a:rPr lang="en-US" sz="1000" dirty="0" smtClean="0">
                <a:effectLst/>
                <a:latin typeface="Comic Sans MS"/>
                <a:cs typeface="Comic Sans MS"/>
              </a:rPr>
              <a:t> fb</a:t>
            </a:r>
            <a:r>
              <a:rPr lang="en-US" sz="1000" baseline="30000" dirty="0" smtClean="0">
                <a:effectLst/>
                <a:latin typeface="Comic Sans MS"/>
                <a:cs typeface="Comic Sans MS"/>
              </a:rPr>
              <a:t>-1</a:t>
            </a:r>
            <a:endParaRPr lang="ru-RU" sz="1000" baseline="30000" dirty="0" smtClean="0">
              <a:effectLst/>
              <a:latin typeface="Comic Sans MS"/>
              <a:cs typeface="Comic Sans MS"/>
            </a:endParaRPr>
          </a:p>
          <a:p>
            <a:r>
              <a:rPr lang="en-US" sz="1000" dirty="0" smtClean="0">
                <a:latin typeface="Comic Sans MS"/>
                <a:cs typeface="Comic Sans MS"/>
              </a:rPr>
              <a:t>Higgs discovery</a:t>
            </a:r>
            <a:endParaRPr lang="en-US" sz="1000" dirty="0">
              <a:effectLst/>
              <a:latin typeface="Comic Sans MS"/>
              <a:cs typeface="Comic Sans MS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834644" y="1673436"/>
            <a:ext cx="16002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2332" y="4495800"/>
            <a:ext cx="2931668" cy="2106676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2057400" y="1905000"/>
            <a:ext cx="5638800" cy="2554546"/>
            <a:chOff x="4716016" y="4293096"/>
            <a:chExt cx="5638800" cy="2554546"/>
          </a:xfrm>
        </p:grpSpPr>
        <p:sp>
          <p:nvSpPr>
            <p:cNvPr id="28" name="Text Box 5"/>
            <p:cNvSpPr txBox="1">
              <a:spLocks noChangeArrowheads="1"/>
            </p:cNvSpPr>
            <p:nvPr/>
          </p:nvSpPr>
          <p:spPr bwMode="auto">
            <a:xfrm>
              <a:off x="4716016" y="4293096"/>
              <a:ext cx="5638800" cy="2554546"/>
            </a:xfrm>
            <a:prstGeom prst="rect">
              <a:avLst/>
            </a:prstGeom>
            <a:solidFill>
              <a:srgbClr val="00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dirty="0" smtClean="0">
                  <a:solidFill>
                    <a:schemeClr val="bg1"/>
                  </a:solidFill>
                  <a:effectLst/>
                </a:rPr>
                <a:t>Number of events in full 2010-2012 dataset (~ 25 fb</a:t>
              </a:r>
              <a:r>
                <a:rPr lang="en-US" sz="1800" baseline="30000" dirty="0" smtClean="0">
                  <a:solidFill>
                    <a:schemeClr val="bg1"/>
                  </a:solidFill>
                  <a:effectLst/>
                </a:rPr>
                <a:t>-1</a:t>
              </a:r>
              <a:r>
                <a:rPr lang="en-US" sz="1800" dirty="0" smtClean="0">
                  <a:solidFill>
                    <a:schemeClr val="bg1"/>
                  </a:solidFill>
                  <a:effectLst/>
                </a:rPr>
                <a:t>) after all </a:t>
              </a:r>
              <a:r>
                <a:rPr lang="en-US" sz="1800" dirty="0">
                  <a:solidFill>
                    <a:schemeClr val="bg1"/>
                  </a:solidFill>
                  <a:effectLst/>
                </a:rPr>
                <a:t>s</a:t>
              </a:r>
              <a:r>
                <a:rPr lang="en-US" sz="1800" dirty="0" smtClean="0">
                  <a:solidFill>
                    <a:schemeClr val="bg1"/>
                  </a:solidFill>
                  <a:effectLst/>
                </a:rPr>
                <a:t>election cuts:</a:t>
              </a:r>
            </a:p>
            <a:p>
              <a:endParaRPr lang="en-US" sz="1800" dirty="0">
                <a:solidFill>
                  <a:schemeClr val="bg1"/>
                </a:solidFill>
                <a:effectLst/>
              </a:endParaRPr>
            </a:p>
            <a:p>
              <a:r>
                <a:rPr lang="en-US" sz="1800" dirty="0" smtClean="0">
                  <a:solidFill>
                    <a:schemeClr val="bg1"/>
                  </a:solidFill>
                  <a:effectLst/>
                </a:rPr>
                <a:t>W </a:t>
              </a:r>
              <a:r>
                <a:rPr lang="en-US" sz="1800" dirty="0" smtClean="0">
                  <a:solidFill>
                    <a:schemeClr val="bg1"/>
                  </a:solidFill>
                  <a:effectLst/>
                  <a:sym typeface="Wingdings"/>
                </a:rPr>
                <a:t> </a:t>
              </a:r>
              <a:r>
                <a:rPr lang="en-US" sz="1800" dirty="0" err="1" smtClean="0">
                  <a:solidFill>
                    <a:schemeClr val="bg1"/>
                  </a:solidFill>
                  <a:effectLst/>
                  <a:sym typeface="Wingdings"/>
                </a:rPr>
                <a:t>l</a:t>
              </a:r>
              <a:r>
                <a:rPr lang="en-US" sz="1800" dirty="0" err="1" smtClean="0">
                  <a:solidFill>
                    <a:schemeClr val="bg1"/>
                  </a:solidFill>
                  <a:effectLst/>
                  <a:latin typeface="Lucida Grande"/>
                  <a:ea typeface="Lucida Grande"/>
                  <a:cs typeface="Lucida Grande"/>
                  <a:sym typeface="Wingdings"/>
                </a:rPr>
                <a:t>ν</a:t>
              </a:r>
              <a:r>
                <a:rPr lang="en-US" sz="1800" dirty="0" smtClean="0">
                  <a:solidFill>
                    <a:schemeClr val="bg1"/>
                  </a:solidFill>
                  <a:effectLst/>
                  <a:sym typeface="Wingdings"/>
                </a:rPr>
                <a:t>    ~ 100 M   (</a:t>
              </a:r>
              <a:r>
                <a:rPr lang="en-US" sz="1800" dirty="0" smtClean="0">
                  <a:solidFill>
                    <a:schemeClr val="bg1"/>
                  </a:solidFill>
                  <a:sym typeface="Wingdings"/>
                </a:rPr>
                <a:t>LEP2: </a:t>
              </a:r>
              <a:r>
                <a:rPr lang="en-US" sz="1800" dirty="0" smtClean="0">
                  <a:solidFill>
                    <a:schemeClr val="bg1"/>
                  </a:solidFill>
                  <a:effectLst/>
                  <a:sym typeface="Wingdings"/>
                </a:rPr>
                <a:t>0.2M pair W</a:t>
              </a:r>
              <a:r>
                <a:rPr lang="en-US" sz="1800" baseline="30000" dirty="0" smtClean="0">
                  <a:solidFill>
                    <a:schemeClr val="bg1"/>
                  </a:solidFill>
                  <a:effectLst/>
                  <a:sym typeface="Wingdings"/>
                </a:rPr>
                <a:t>+</a:t>
              </a:r>
              <a:r>
                <a:rPr lang="en-US" sz="1800" dirty="0" smtClean="0">
                  <a:solidFill>
                    <a:schemeClr val="bg1"/>
                  </a:solidFill>
                  <a:effectLst/>
                  <a:sym typeface="Wingdings"/>
                </a:rPr>
                <a:t>/W</a:t>
              </a:r>
              <a:r>
                <a:rPr lang="en-US" sz="1800" baseline="30000" dirty="0" smtClean="0">
                  <a:solidFill>
                    <a:schemeClr val="bg1"/>
                  </a:solidFill>
                  <a:effectLst/>
                  <a:sym typeface="Wingdings"/>
                </a:rPr>
                <a:t>-</a:t>
              </a:r>
              <a:r>
                <a:rPr lang="en-US" sz="1800" dirty="0" smtClean="0">
                  <a:solidFill>
                    <a:schemeClr val="bg1"/>
                  </a:solidFill>
                  <a:effectLst/>
                  <a:sym typeface="Wingdings"/>
                </a:rPr>
                <a:t>)</a:t>
              </a:r>
            </a:p>
            <a:p>
              <a:r>
                <a:rPr lang="en-US" sz="1800" dirty="0" smtClean="0">
                  <a:solidFill>
                    <a:schemeClr val="bg1"/>
                  </a:solidFill>
                  <a:effectLst/>
                  <a:sym typeface="Wingdings"/>
                </a:rPr>
                <a:t>Z </a:t>
              </a:r>
              <a:r>
                <a:rPr lang="en-US" sz="1800" dirty="0" err="1" smtClean="0">
                  <a:solidFill>
                    <a:schemeClr val="bg1"/>
                  </a:solidFill>
                  <a:effectLst/>
                  <a:sym typeface="Wingdings"/>
                </a:rPr>
                <a:t>ll</a:t>
              </a:r>
              <a:r>
                <a:rPr lang="en-US" sz="1800" dirty="0" smtClean="0">
                  <a:solidFill>
                    <a:schemeClr val="bg1"/>
                  </a:solidFill>
                  <a:effectLst/>
                  <a:sym typeface="Wingdings"/>
                </a:rPr>
                <a:t>       ~  10 M    (LEP 16M</a:t>
              </a:r>
              <a:r>
                <a:rPr lang="ru-RU" sz="1800" dirty="0" smtClean="0">
                  <a:solidFill>
                    <a:schemeClr val="bg1"/>
                  </a:solidFill>
                  <a:effectLst/>
                  <a:sym typeface="Wingdings"/>
                </a:rPr>
                <a:t> </a:t>
              </a:r>
              <a:r>
                <a:rPr lang="en-US" sz="1800" dirty="0" smtClean="0">
                  <a:solidFill>
                    <a:schemeClr val="bg1"/>
                  </a:solidFill>
                  <a:sym typeface="Wingdings"/>
                </a:rPr>
                <a:t>)</a:t>
              </a:r>
              <a:endParaRPr lang="en-US" sz="1800" dirty="0">
                <a:solidFill>
                  <a:schemeClr val="bg1"/>
                </a:solidFill>
                <a:effectLst/>
                <a:sym typeface="Wingdings"/>
              </a:endParaRPr>
            </a:p>
            <a:p>
              <a:r>
                <a:rPr lang="en-US" sz="1800" dirty="0" err="1" smtClean="0">
                  <a:solidFill>
                    <a:schemeClr val="bg1"/>
                  </a:solidFill>
                  <a:effectLst/>
                </a:rPr>
                <a:t>tt</a:t>
              </a:r>
              <a:r>
                <a:rPr lang="en-US" sz="1800" dirty="0" smtClean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1800" dirty="0" smtClean="0">
                  <a:solidFill>
                    <a:schemeClr val="bg1"/>
                  </a:solidFill>
                  <a:effectLst/>
                  <a:sym typeface="Wingdings"/>
                </a:rPr>
                <a:t> </a:t>
              </a:r>
              <a:r>
                <a:rPr lang="en-US" sz="1800" dirty="0" err="1" smtClean="0">
                  <a:solidFill>
                    <a:schemeClr val="bg1"/>
                  </a:solidFill>
                  <a:effectLst/>
                  <a:sym typeface="Wingdings"/>
                </a:rPr>
                <a:t>l+X</a:t>
              </a:r>
              <a:r>
                <a:rPr lang="en-US" sz="1800" dirty="0" smtClean="0">
                  <a:solidFill>
                    <a:schemeClr val="bg1"/>
                  </a:solidFill>
                  <a:effectLst/>
                  <a:sym typeface="Wingdings"/>
                </a:rPr>
                <a:t>   ~  0.4 M</a:t>
              </a:r>
              <a:endParaRPr lang="en-US" sz="1800" dirty="0" smtClean="0">
                <a:solidFill>
                  <a:schemeClr val="bg1"/>
                </a:solidFill>
                <a:effectLst/>
              </a:endParaRPr>
            </a:p>
            <a:p>
              <a:r>
                <a:rPr lang="en-US" sz="1800" dirty="0" smtClean="0">
                  <a:solidFill>
                    <a:schemeClr val="bg1"/>
                  </a:solidFill>
                  <a:effectLst/>
                </a:rPr>
                <a:t>SM Higgs  ~  400 </a:t>
              </a:r>
            </a:p>
            <a:p>
              <a:r>
                <a:rPr lang="en-US" sz="1800" dirty="0" smtClean="0">
                  <a:solidFill>
                    <a:schemeClr val="bg1"/>
                  </a:solidFill>
                  <a:effectLst/>
                </a:rPr>
                <a:t>[~</a:t>
              </a:r>
              <a:r>
                <a:rPr lang="en-US" dirty="0" smtClean="0">
                  <a:solidFill>
                    <a:schemeClr val="bg1"/>
                  </a:solidFill>
                  <a:effectLst/>
                </a:rPr>
                <a:t>1 H</a:t>
              </a:r>
              <a:r>
                <a:rPr lang="en-US" dirty="0" smtClean="0">
                  <a:solidFill>
                    <a:schemeClr val="bg1"/>
                  </a:solidFill>
                  <a:effectLst/>
                  <a:sym typeface="Wingdings"/>
                </a:rPr>
                <a:t> </a:t>
              </a:r>
              <a:r>
                <a:rPr lang="en-US" dirty="0" err="1" smtClean="0">
                  <a:solidFill>
                    <a:schemeClr val="bg1"/>
                  </a:solidFill>
                  <a:effectLst/>
                  <a:latin typeface="Lucida Grande"/>
                  <a:ea typeface="Lucida Grande"/>
                  <a:cs typeface="Lucida Grande"/>
                  <a:sym typeface="Wingdings"/>
                </a:rPr>
                <a:t>γγ</a:t>
              </a:r>
              <a:r>
                <a:rPr lang="en-US" dirty="0" smtClean="0">
                  <a:solidFill>
                    <a:schemeClr val="bg1"/>
                  </a:solidFill>
                  <a:effectLst/>
                  <a:sym typeface="Wingdings"/>
                </a:rPr>
                <a:t> (~1 H 4l) produced</a:t>
              </a:r>
              <a:r>
                <a:rPr lang="en-US" dirty="0" smtClean="0">
                  <a:solidFill>
                    <a:schemeClr val="bg1"/>
                  </a:solidFill>
                  <a:effectLst/>
                </a:rPr>
                <a:t> every 50’ (14h)</a:t>
              </a:r>
            </a:p>
            <a:p>
              <a:r>
                <a:rPr lang="en-US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dirty="0" smtClean="0">
                  <a:solidFill>
                    <a:schemeClr val="bg1"/>
                  </a:solidFill>
                  <a:effectLst/>
                </a:rPr>
                <a:t>at 7x 10</a:t>
              </a:r>
              <a:r>
                <a:rPr lang="en-US" baseline="30000" dirty="0" smtClean="0">
                  <a:solidFill>
                    <a:schemeClr val="bg1"/>
                  </a:solidFill>
                  <a:effectLst/>
                </a:rPr>
                <a:t>33</a:t>
              </a:r>
              <a:r>
                <a:rPr lang="en-US" dirty="0" smtClean="0">
                  <a:solidFill>
                    <a:schemeClr val="bg1"/>
                  </a:solidFill>
                  <a:effectLst/>
                </a:rPr>
                <a:t> ]</a:t>
              </a:r>
              <a:endParaRPr lang="en-US" dirty="0" smtClean="0">
                <a:solidFill>
                  <a:schemeClr val="bg1"/>
                </a:solidFill>
                <a:effectLst/>
                <a:sym typeface="Wingdings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 bwMode="auto">
            <a:xfrm>
              <a:off x="4716016" y="5013176"/>
              <a:ext cx="478802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4" name="Oval 3"/>
          <p:cNvSpPr/>
          <p:nvPr/>
        </p:nvSpPr>
        <p:spPr>
          <a:xfrm>
            <a:off x="5283198" y="1385711"/>
            <a:ext cx="20574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75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/>
              <a:t>Multiple </a:t>
            </a:r>
            <a:r>
              <a:rPr lang="en-US" sz="3200" b="1" dirty="0" err="1"/>
              <a:t>pp</a:t>
            </a:r>
            <a:r>
              <a:rPr lang="en-US" sz="3200" b="1" dirty="0"/>
              <a:t>-collisions per bunch crossing </a:t>
            </a:r>
            <a:endParaRPr lang="en-US" sz="3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Научная сессия ученого совета ОФВЭ ПИЯФ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4209491"/>
            <a:ext cx="7086600" cy="23437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67000" y="4214859"/>
            <a:ext cx="5410200" cy="569387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500" dirty="0" err="1" smtClean="0">
                <a:latin typeface="Comic Sans MS"/>
                <a:cs typeface="Comic Sans MS"/>
              </a:rPr>
              <a:t>Z</a:t>
            </a:r>
            <a:r>
              <a:rPr lang="en-US" sz="1600" dirty="0" err="1" smtClean="0">
                <a:latin typeface="Symbol Tiger" charset="2"/>
                <a:cs typeface="Symbol Tiger" charset="2"/>
                <a:sym typeface="Symbol"/>
              </a:rPr>
              <a:t></a:t>
            </a:r>
            <a:r>
              <a:rPr lang="en-US" sz="1500" dirty="0" err="1" smtClean="0">
                <a:latin typeface="Comic Sans MS"/>
                <a:ea typeface="Lucida Grande"/>
                <a:cs typeface="Comic Sans MS"/>
                <a:sym typeface="Wingdings"/>
              </a:rPr>
              <a:t>μμ</a:t>
            </a:r>
            <a:r>
              <a:rPr lang="en-US" sz="1500" dirty="0" smtClean="0">
                <a:latin typeface="Comic Sans MS"/>
                <a:ea typeface="Lucida Grande"/>
                <a:cs typeface="Comic Sans MS"/>
                <a:sym typeface="Wingdings"/>
              </a:rPr>
              <a:t> from 2012 data with 25 reconstructed vertex</a:t>
            </a:r>
            <a:r>
              <a:rPr lang="ru-RU" sz="1500" dirty="0" smtClean="0">
                <a:latin typeface="Comic Sans MS"/>
                <a:ea typeface="Lucida Grande"/>
                <a:cs typeface="Comic Sans MS"/>
                <a:sym typeface="Wingdings"/>
              </a:rPr>
              <a:t> </a:t>
            </a:r>
            <a:endParaRPr lang="en-US" sz="1500" dirty="0" smtClean="0">
              <a:latin typeface="Comic Sans MS"/>
              <a:ea typeface="Lucida Grande"/>
              <a:cs typeface="Comic Sans MS"/>
              <a:sym typeface="Wingdings"/>
            </a:endParaRPr>
          </a:p>
          <a:p>
            <a:r>
              <a:rPr lang="en-US" sz="1500" dirty="0" smtClean="0">
                <a:latin typeface="Comic Sans MS"/>
                <a:ea typeface="Lucida Grande"/>
                <a:cs typeface="Comic Sans MS"/>
                <a:sym typeface="Wingdings"/>
              </a:rPr>
              <a:t>(only tracks with </a:t>
            </a:r>
            <a:r>
              <a:rPr lang="en-US" sz="1500" dirty="0" err="1" smtClean="0">
                <a:latin typeface="Comic Sans MS"/>
                <a:ea typeface="Lucida Grande"/>
                <a:cs typeface="Comic Sans MS"/>
                <a:sym typeface="Wingdings"/>
              </a:rPr>
              <a:t>pT</a:t>
            </a:r>
            <a:r>
              <a:rPr lang="en-US" sz="1500" dirty="0" smtClean="0">
                <a:latin typeface="Comic Sans MS"/>
                <a:ea typeface="Lucida Grande"/>
                <a:cs typeface="Comic Sans MS"/>
                <a:sym typeface="Wingdings"/>
              </a:rPr>
              <a:t>&gt;20 </a:t>
            </a:r>
            <a:r>
              <a:rPr lang="en-US" sz="1500" dirty="0" err="1" smtClean="0">
                <a:latin typeface="Comic Sans MS"/>
                <a:ea typeface="Lucida Grande"/>
                <a:cs typeface="Comic Sans MS"/>
                <a:sym typeface="Wingdings"/>
              </a:rPr>
              <a:t>GeV</a:t>
            </a:r>
            <a:r>
              <a:rPr lang="en-US" sz="1500" dirty="0" smtClean="0">
                <a:latin typeface="Comic Sans MS"/>
                <a:ea typeface="Lucida Grande"/>
                <a:cs typeface="Comic Sans MS"/>
                <a:sym typeface="Wingdings"/>
              </a:rPr>
              <a:t> and #Si hits &gt;9 shown)</a:t>
            </a:r>
            <a:endParaRPr lang="en-US" sz="1500" dirty="0">
              <a:effectLst/>
              <a:latin typeface="Comic Sans MS"/>
              <a:cs typeface="Comic Sans M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7295" y="1310277"/>
            <a:ext cx="3816394" cy="2742434"/>
          </a:xfrm>
          <a:prstGeom prst="rect">
            <a:avLst/>
          </a:prstGeom>
          <a:ln w="63500">
            <a:solidFill>
              <a:srgbClr val="B3A2C7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6600" y="609600"/>
            <a:ext cx="1885157" cy="304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89" y="1309511"/>
            <a:ext cx="5054600" cy="2743200"/>
          </a:xfrm>
          <a:prstGeom prst="rect">
            <a:avLst/>
          </a:prstGeom>
          <a:ln w="63500">
            <a:solidFill>
              <a:srgbClr val="B3A2C7"/>
            </a:solidFill>
          </a:ln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28600" y="609600"/>
            <a:ext cx="5341877" cy="461665"/>
          </a:xfrm>
          <a:prstGeom prst="rect">
            <a:avLst/>
          </a:prstGeom>
          <a:solidFill>
            <a:srgbClr val="CCFF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400" dirty="0" smtClean="0">
                <a:effectLst/>
                <a:sym typeface="Wingdings"/>
              </a:rPr>
              <a:t>The BIG challenge in </a:t>
            </a:r>
            <a:r>
              <a:rPr lang="en-US" sz="2400" dirty="0">
                <a:effectLst/>
                <a:sym typeface="Wingdings"/>
              </a:rPr>
              <a:t>2012: </a:t>
            </a:r>
            <a:r>
              <a:rPr lang="en-US" sz="2400" dirty="0" smtClean="0">
                <a:effectLst/>
                <a:sym typeface="Wingdings"/>
              </a:rPr>
              <a:t>PILE</a:t>
            </a:r>
            <a:r>
              <a:rPr lang="en-US" sz="2400" dirty="0">
                <a:effectLst/>
                <a:sym typeface="Wingdings"/>
              </a:rPr>
              <a:t>-</a:t>
            </a:r>
            <a:r>
              <a:rPr lang="en-US" sz="2400" dirty="0" smtClean="0">
                <a:effectLst/>
                <a:sym typeface="Wingdings"/>
              </a:rPr>
              <a:t>UP</a:t>
            </a:r>
            <a:endParaRPr lang="en-US" sz="2400" dirty="0">
              <a:effectLst/>
              <a:sym typeface="Wingdings"/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519289" y="2681111"/>
            <a:ext cx="4572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684597" y="2184204"/>
            <a:ext cx="1815892" cy="954107"/>
          </a:xfrm>
          <a:prstGeom prst="rect">
            <a:avLst/>
          </a:prstGeom>
          <a:solidFill>
            <a:srgbClr val="FFCC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effectLst/>
                <a:latin typeface="Comic Sans MS"/>
                <a:cs typeface="Comic Sans MS"/>
              </a:rPr>
              <a:t>Experiment’s </a:t>
            </a:r>
          </a:p>
          <a:p>
            <a:r>
              <a:rPr lang="en-US" sz="1400" dirty="0" smtClean="0">
                <a:effectLst/>
                <a:latin typeface="Comic Sans MS"/>
                <a:cs typeface="Comic Sans MS"/>
              </a:rPr>
              <a:t>design value </a:t>
            </a:r>
          </a:p>
          <a:p>
            <a:r>
              <a:rPr lang="en-US" sz="1400" dirty="0" smtClean="0">
                <a:effectLst/>
                <a:latin typeface="Comic Sans MS"/>
                <a:cs typeface="Comic Sans MS"/>
              </a:rPr>
              <a:t>(expected to be</a:t>
            </a:r>
          </a:p>
          <a:p>
            <a:r>
              <a:rPr lang="en-US" sz="1400" dirty="0">
                <a:effectLst/>
                <a:latin typeface="Comic Sans MS"/>
                <a:cs typeface="Comic Sans MS"/>
              </a:rPr>
              <a:t>r</a:t>
            </a:r>
            <a:r>
              <a:rPr lang="en-US" sz="1400" dirty="0" smtClean="0">
                <a:effectLst/>
                <a:latin typeface="Comic Sans MS"/>
                <a:cs typeface="Comic Sans MS"/>
              </a:rPr>
              <a:t>eached at L=10</a:t>
            </a:r>
            <a:r>
              <a:rPr lang="en-US" sz="1400" baseline="30000" dirty="0" smtClean="0">
                <a:effectLst/>
                <a:latin typeface="Comic Sans MS"/>
                <a:cs typeface="Comic Sans MS"/>
              </a:rPr>
              <a:t>34 </a:t>
            </a:r>
            <a:r>
              <a:rPr lang="en-US" sz="1400" dirty="0" smtClean="0">
                <a:effectLst/>
                <a:latin typeface="Comic Sans MS"/>
                <a:cs typeface="Comic Sans MS"/>
              </a:rPr>
              <a:t>!) </a:t>
            </a:r>
          </a:p>
        </p:txBody>
      </p:sp>
      <p:sp>
        <p:nvSpPr>
          <p:cNvPr id="18" name="TextBox 5"/>
          <p:cNvSpPr txBox="1">
            <a:spLocks noChangeArrowheads="1"/>
          </p:cNvSpPr>
          <p:nvPr/>
        </p:nvSpPr>
        <p:spPr bwMode="auto">
          <a:xfrm>
            <a:off x="1828800" y="5434059"/>
            <a:ext cx="657456" cy="307777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400" dirty="0" err="1">
                <a:latin typeface="Comic Sans MS"/>
                <a:cs typeface="Comic Sans MS"/>
              </a:rPr>
              <a:t>Z</a:t>
            </a:r>
            <a:r>
              <a:rPr lang="en-US" sz="1400" dirty="0" err="1">
                <a:latin typeface="Symbol Tiger" charset="2"/>
                <a:cs typeface="Symbol Tiger" charset="2"/>
                <a:sym typeface="Symbol"/>
              </a:rPr>
              <a:t></a:t>
            </a:r>
            <a:r>
              <a:rPr lang="en-US" sz="1400" dirty="0" err="1">
                <a:latin typeface="Comic Sans MS"/>
                <a:ea typeface="Lucida Grande"/>
                <a:cs typeface="Comic Sans MS"/>
                <a:sym typeface="Wingdings"/>
              </a:rPr>
              <a:t>μμ</a:t>
            </a:r>
            <a:r>
              <a:rPr lang="en-US" sz="1400" dirty="0">
                <a:latin typeface="Comic Sans MS"/>
                <a:ea typeface="Lucida Grande"/>
                <a:cs typeface="Comic Sans MS"/>
                <a:sym typeface="Wingdings"/>
              </a:rPr>
              <a:t> </a:t>
            </a:r>
            <a:endParaRPr lang="en-US" sz="1400" dirty="0" smtClean="0">
              <a:effectLst/>
              <a:sym typeface="Wingding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05089" y="1184912"/>
            <a:ext cx="3200400" cy="307777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omic Sans MS"/>
                <a:cs typeface="Comic Sans MS"/>
              </a:rPr>
              <a:t>Peak interaction per bunch crossing</a:t>
            </a:r>
            <a:endParaRPr lang="en-US" sz="1400" dirty="0" smtClean="0">
              <a:effectLst/>
              <a:latin typeface="Comic Sans MS"/>
              <a:cs typeface="Comic Sans M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6539089" y="2528711"/>
            <a:ext cx="0" cy="1143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377289" y="2300111"/>
            <a:ext cx="0" cy="1295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777089" y="2223911"/>
            <a:ext cx="1123374" cy="307777"/>
          </a:xfrm>
          <a:prstGeom prst="rect">
            <a:avLst/>
          </a:prstGeom>
          <a:solidFill>
            <a:srgbClr val="FFCC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  <a:cs typeface="Comic Sans MS"/>
              </a:rPr>
              <a:t>2011: &lt;</a:t>
            </a:r>
            <a:r>
              <a:rPr lang="en-US" sz="1400" dirty="0" smtClean="0">
                <a:latin typeface="Lucida Grande"/>
                <a:ea typeface="Lucida Grande"/>
                <a:cs typeface="Lucida Grande"/>
              </a:rPr>
              <a:t>μ</a:t>
            </a:r>
            <a:r>
              <a:rPr lang="en-US" sz="1400" dirty="0" smtClean="0">
                <a:latin typeface="Comic Sans MS"/>
                <a:cs typeface="Comic Sans MS"/>
              </a:rPr>
              <a:t>&gt;=9</a:t>
            </a:r>
            <a:r>
              <a:rPr lang="en-US" sz="1400" dirty="0" smtClean="0">
                <a:effectLst/>
                <a:latin typeface="Comic Sans MS"/>
                <a:cs typeface="Comic Sans MS"/>
              </a:rPr>
              <a:t>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377289" y="2147711"/>
            <a:ext cx="1261709" cy="307777"/>
          </a:xfrm>
          <a:prstGeom prst="rect">
            <a:avLst/>
          </a:prstGeom>
          <a:solidFill>
            <a:srgbClr val="FFCC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  <a:cs typeface="Comic Sans MS"/>
              </a:rPr>
              <a:t>2012: &lt;</a:t>
            </a:r>
            <a:r>
              <a:rPr lang="en-US" sz="1400" dirty="0" smtClean="0">
                <a:latin typeface="Lucida Grande"/>
                <a:ea typeface="Lucida Grande"/>
                <a:cs typeface="Lucida Grande"/>
              </a:rPr>
              <a:t>μ</a:t>
            </a:r>
            <a:r>
              <a:rPr lang="en-US" sz="1400" dirty="0" smtClean="0">
                <a:latin typeface="Comic Sans MS"/>
                <a:cs typeface="Comic Sans MS"/>
              </a:rPr>
              <a:t>&gt;=20</a:t>
            </a:r>
            <a:r>
              <a:rPr lang="en-US" sz="1400" dirty="0" smtClean="0">
                <a:effectLst/>
                <a:latin typeface="Comic Sans MS"/>
                <a:cs typeface="Comic Sans MS"/>
              </a:rPr>
              <a:t>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853289" y="1157111"/>
            <a:ext cx="3124200" cy="307777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omic Sans MS"/>
                <a:cs typeface="Comic Sans MS"/>
              </a:rPr>
              <a:t>Mean # of interaction per crossing</a:t>
            </a:r>
            <a:endParaRPr lang="en-US" sz="1400" dirty="0" smtClean="0">
              <a:effectLst/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488908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Detectors </a:t>
            </a:r>
            <a:r>
              <a:rPr lang="en-US" sz="3200" dirty="0" smtClean="0"/>
              <a:t>operation</a:t>
            </a:r>
            <a:endParaRPr lang="en-US" sz="3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Научная сессия ученого совета ОФВЭ ПИЯФ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4419600"/>
            <a:ext cx="5791200" cy="22121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061886"/>
            <a:ext cx="4142420" cy="2976714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747889" y="2209800"/>
            <a:ext cx="2971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800" y="1054100"/>
            <a:ext cx="4572000" cy="2973247"/>
          </a:xfrm>
          <a:prstGeom prst="rect">
            <a:avLst/>
          </a:prstGeom>
        </p:spPr>
      </p:pic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4495800" y="581378"/>
            <a:ext cx="4380276" cy="523220"/>
          </a:xfrm>
          <a:prstGeom prst="rect">
            <a:avLst/>
          </a:prstGeom>
          <a:solidFill>
            <a:srgbClr val="CC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400" dirty="0" smtClean="0">
                <a:solidFill>
                  <a:schemeClr val="bg1"/>
                </a:solidFill>
                <a:effectLst/>
              </a:rPr>
              <a:t>Fraction of non-operational detector channels:</a:t>
            </a:r>
          </a:p>
          <a:p>
            <a:r>
              <a:rPr lang="en-US" sz="1400" dirty="0">
                <a:solidFill>
                  <a:schemeClr val="bg1"/>
                </a:solidFill>
                <a:effectLst/>
                <a:sym typeface="Wingdings"/>
              </a:rPr>
              <a:t>(depends on the </a:t>
            </a:r>
            <a:r>
              <a:rPr lang="en-US" sz="1400" dirty="0" smtClean="0">
                <a:solidFill>
                  <a:schemeClr val="bg1"/>
                </a:solidFill>
                <a:effectLst/>
                <a:sym typeface="Wingdings"/>
              </a:rPr>
              <a:t>sub-detector) </a:t>
            </a:r>
            <a:r>
              <a:rPr lang="en-US" sz="1400" dirty="0">
                <a:solidFill>
                  <a:schemeClr val="bg1"/>
                </a:solidFill>
              </a:rPr>
              <a:t>few </a:t>
            </a:r>
            <a:r>
              <a:rPr lang="en-US" sz="1400" dirty="0" err="1">
                <a:solidFill>
                  <a:schemeClr val="bg1"/>
                </a:solidFill>
              </a:rPr>
              <a:t>permil</a:t>
            </a:r>
            <a:r>
              <a:rPr lang="en-US" sz="1400" dirty="0">
                <a:solidFill>
                  <a:schemeClr val="bg1"/>
                </a:solidFill>
              </a:rPr>
              <a:t> to 3.5</a:t>
            </a:r>
            <a:r>
              <a:rPr lang="en-US" sz="1400" dirty="0" smtClean="0">
                <a:solidFill>
                  <a:schemeClr val="bg1"/>
                </a:solidFill>
              </a:rPr>
              <a:t>%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110067" y="577447"/>
            <a:ext cx="3962400" cy="523220"/>
          </a:xfrm>
          <a:prstGeom prst="rect">
            <a:avLst/>
          </a:prstGeom>
          <a:solidFill>
            <a:srgbClr val="CC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400" dirty="0" smtClean="0">
                <a:solidFill>
                  <a:schemeClr val="bg1"/>
                </a:solidFill>
                <a:effectLst/>
              </a:rPr>
              <a:t>Data-taking efficiency = (recorded </a:t>
            </a:r>
            <a:r>
              <a:rPr lang="en-US" sz="1400" dirty="0" err="1" smtClean="0">
                <a:solidFill>
                  <a:schemeClr val="bg1"/>
                </a:solidFill>
                <a:effectLst/>
              </a:rPr>
              <a:t>lumi</a:t>
            </a:r>
            <a:r>
              <a:rPr lang="en-US" sz="1400" dirty="0" smtClean="0">
                <a:solidFill>
                  <a:schemeClr val="bg1"/>
                </a:solidFill>
                <a:effectLst/>
              </a:rPr>
              <a:t>)/(delivered </a:t>
            </a:r>
            <a:r>
              <a:rPr lang="en-US" sz="1400" dirty="0" err="1" smtClean="0">
                <a:solidFill>
                  <a:schemeClr val="bg1"/>
                </a:solidFill>
                <a:effectLst/>
              </a:rPr>
              <a:t>lumi</a:t>
            </a:r>
            <a:r>
              <a:rPr lang="en-US" sz="1400" dirty="0" smtClean="0">
                <a:solidFill>
                  <a:schemeClr val="bg1"/>
                </a:solidFill>
                <a:effectLst/>
              </a:rPr>
              <a:t>): 93.7% (2011 -93.5%) </a:t>
            </a:r>
            <a:endParaRPr lang="en-US" sz="1400" dirty="0">
              <a:solidFill>
                <a:schemeClr val="bg1"/>
              </a:solidFill>
              <a:effectLst/>
            </a:endParaRP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533400" y="4111823"/>
            <a:ext cx="7696200" cy="307777"/>
          </a:xfrm>
          <a:prstGeom prst="rect">
            <a:avLst/>
          </a:prstGeom>
          <a:solidFill>
            <a:srgbClr val="CC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400" dirty="0">
                <a:solidFill>
                  <a:schemeClr val="bg1"/>
                </a:solidFill>
                <a:effectLst/>
              </a:rPr>
              <a:t>G</a:t>
            </a:r>
            <a:r>
              <a:rPr lang="en-US" sz="1400" dirty="0" smtClean="0">
                <a:solidFill>
                  <a:schemeClr val="bg1"/>
                </a:solidFill>
                <a:effectLst/>
              </a:rPr>
              <a:t>ood-quality data fraction, used for analysis : </a:t>
            </a:r>
            <a:r>
              <a:rPr lang="en-US" sz="1400" dirty="0" smtClean="0">
                <a:solidFill>
                  <a:schemeClr val="bg1"/>
                </a:solidFill>
                <a:effectLst/>
                <a:sym typeface="Wingdings"/>
              </a:rPr>
              <a:t>(depends on the analysis) : </a:t>
            </a:r>
            <a:r>
              <a:rPr lang="en-US" sz="1400" dirty="0" smtClean="0">
                <a:solidFill>
                  <a:schemeClr val="bg1"/>
                </a:solidFill>
              </a:rPr>
              <a:t>90</a:t>
            </a:r>
            <a:r>
              <a:rPr lang="en-US" sz="1400" dirty="0">
                <a:solidFill>
                  <a:schemeClr val="bg1"/>
                </a:solidFill>
              </a:rPr>
              <a:t>-96</a:t>
            </a:r>
            <a:r>
              <a:rPr lang="en-US" sz="1400" dirty="0" smtClean="0">
                <a:solidFill>
                  <a:schemeClr val="bg1"/>
                </a:solidFill>
              </a:rPr>
              <a:t>%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343400" y="1611207"/>
            <a:ext cx="4419600" cy="25146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276600" y="2057400"/>
            <a:ext cx="705391" cy="307777"/>
          </a:xfrm>
          <a:prstGeom prst="rect">
            <a:avLst/>
          </a:prstGeom>
          <a:solidFill>
            <a:srgbClr val="CC0000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Comic Sans MS"/>
                <a:cs typeface="Comic Sans MS"/>
              </a:rPr>
              <a:t>93.7</a:t>
            </a:r>
            <a:r>
              <a:rPr lang="en-US" sz="1400" dirty="0" smtClean="0">
                <a:solidFill>
                  <a:schemeClr val="bg1"/>
                </a:solidFill>
                <a:effectLst/>
                <a:latin typeface="Comic Sans MS"/>
                <a:cs typeface="Comic Sans MS"/>
              </a:rPr>
              <a:t>%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07565" y="1371600"/>
            <a:ext cx="705391" cy="523220"/>
          </a:xfrm>
          <a:prstGeom prst="rect">
            <a:avLst/>
          </a:prstGeom>
          <a:solidFill>
            <a:srgbClr val="CC0000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Comic Sans MS"/>
                <a:cs typeface="Comic Sans MS"/>
              </a:rPr>
              <a:t>TRT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Comic Sans MS"/>
                <a:cs typeface="Comic Sans MS"/>
              </a:rPr>
              <a:t>97</a:t>
            </a:r>
            <a:r>
              <a:rPr lang="en-US" sz="1400" dirty="0" smtClean="0">
                <a:solidFill>
                  <a:schemeClr val="bg1"/>
                </a:solidFill>
                <a:latin typeface="Comic Sans MS"/>
                <a:cs typeface="Comic Sans MS"/>
              </a:rPr>
              <a:t>.5</a:t>
            </a:r>
            <a:r>
              <a:rPr lang="en-US" sz="1400" dirty="0" smtClean="0">
                <a:solidFill>
                  <a:schemeClr val="bg1"/>
                </a:solidFill>
                <a:effectLst/>
                <a:latin typeface="Comic Sans MS"/>
                <a:cs typeface="Comic Sans MS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2065700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Trigger operation</a:t>
            </a:r>
            <a:endParaRPr lang="en-US" sz="3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Научная сессия ученого совета ОФВЭ ПИЯФ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52400" y="1930400"/>
            <a:ext cx="3276600" cy="2641600"/>
            <a:chOff x="63500" y="685800"/>
            <a:chExt cx="4889500" cy="34036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500" y="685800"/>
              <a:ext cx="4889500" cy="3403600"/>
            </a:xfrm>
            <a:prstGeom prst="rect">
              <a:avLst/>
            </a:prstGeom>
            <a:ln w="127000">
              <a:solidFill>
                <a:srgbClr val="800080"/>
              </a:solidFill>
            </a:ln>
          </p:spPr>
        </p:pic>
        <p:sp>
          <p:nvSpPr>
            <p:cNvPr id="6" name="TextBox 10"/>
            <p:cNvSpPr txBox="1">
              <a:spLocks noChangeArrowheads="1"/>
            </p:cNvSpPr>
            <p:nvPr/>
          </p:nvSpPr>
          <p:spPr bwMode="auto">
            <a:xfrm>
              <a:off x="1719021" y="987534"/>
              <a:ext cx="2210595" cy="39655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dirty="0">
                  <a:solidFill>
                    <a:schemeClr val="bg1"/>
                  </a:solidFill>
                </a:rPr>
                <a:t>L1: up to ~ 65 kHz</a:t>
              </a:r>
            </a:p>
          </p:txBody>
        </p:sp>
        <p:sp>
          <p:nvSpPr>
            <p:cNvPr id="7" name="TextBox 11"/>
            <p:cNvSpPr txBox="1">
              <a:spLocks noChangeArrowheads="1"/>
            </p:cNvSpPr>
            <p:nvPr/>
          </p:nvSpPr>
          <p:spPr bwMode="auto">
            <a:xfrm>
              <a:off x="1749078" y="1600201"/>
              <a:ext cx="2180539" cy="396559"/>
            </a:xfrm>
            <a:prstGeom prst="rect">
              <a:avLst/>
            </a:prstGeom>
            <a:solidFill>
              <a:srgbClr val="00009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dirty="0">
                  <a:solidFill>
                    <a:srgbClr val="FFFFFF"/>
                  </a:solidFill>
                </a:rPr>
                <a:t>L2: up to ~ 5 kHz</a:t>
              </a:r>
            </a:p>
          </p:txBody>
        </p:sp>
        <p:sp>
          <p:nvSpPr>
            <p:cNvPr id="8" name="TextBox 12"/>
            <p:cNvSpPr txBox="1">
              <a:spLocks noChangeArrowheads="1"/>
            </p:cNvSpPr>
            <p:nvPr/>
          </p:nvSpPr>
          <p:spPr bwMode="auto">
            <a:xfrm>
              <a:off x="1893092" y="2145930"/>
              <a:ext cx="1581687" cy="376731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300" dirty="0">
                  <a:solidFill>
                    <a:srgbClr val="FFFFFF"/>
                  </a:solidFill>
                </a:rPr>
                <a:t>EF: ~ 400Hz</a:t>
              </a: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2895600" y="2971800"/>
              <a:ext cx="1368425" cy="252412"/>
            </a:xfrm>
            <a:prstGeom prst="rect">
              <a:avLst/>
            </a:prstGeom>
            <a:noFill/>
            <a:ln w="28575" cap="flat" cmpd="sng" algn="ctr">
              <a:solidFill>
                <a:srgbClr val="CC33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1" charset="0"/>
                <a:ea typeface="+mn-ea"/>
                <a:cs typeface="+mn-cs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828800" y="4648200"/>
            <a:ext cx="3200400" cy="323165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500" dirty="0" smtClean="0">
                <a:effectLst/>
                <a:latin typeface="Comic Sans MS"/>
                <a:cs typeface="Comic Sans MS"/>
              </a:rPr>
              <a:t>Note  &gt; 550 items in trigger menu </a:t>
            </a:r>
            <a:endParaRPr lang="en-US" sz="1500" baseline="30000" dirty="0">
              <a:effectLst/>
              <a:latin typeface="Comic Sans MS"/>
              <a:cs typeface="Comic Sans M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0" y="691515"/>
            <a:ext cx="5867400" cy="984885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Comic Sans MS"/>
                <a:cs typeface="Comic Sans MS"/>
              </a:rPr>
              <a:t>Managed </a:t>
            </a:r>
            <a:r>
              <a:rPr lang="en-US" sz="1600" dirty="0">
                <a:solidFill>
                  <a:srgbClr val="000000"/>
                </a:solidFill>
                <a:latin typeface="Comic Sans MS"/>
                <a:cs typeface="Comic Sans MS"/>
              </a:rPr>
              <a:t>to keep inclusive un-</a:t>
            </a:r>
            <a:r>
              <a:rPr lang="en-US" sz="1600" dirty="0" err="1">
                <a:solidFill>
                  <a:srgbClr val="000000"/>
                </a:solidFill>
                <a:latin typeface="Comic Sans MS"/>
                <a:cs typeface="Comic Sans MS"/>
              </a:rPr>
              <a:t>prescaled</a:t>
            </a:r>
            <a:r>
              <a:rPr lang="en-US" sz="1600" dirty="0">
                <a:solidFill>
                  <a:srgbClr val="000000"/>
                </a:solidFill>
                <a:latin typeface="Comic Sans MS"/>
                <a:cs typeface="Comic Sans MS"/>
              </a:rPr>
              <a:t> lepton thresholds within ~ 5 </a:t>
            </a:r>
            <a:r>
              <a:rPr lang="en-US" sz="1600" dirty="0" err="1">
                <a:solidFill>
                  <a:srgbClr val="000000"/>
                </a:solidFill>
                <a:latin typeface="Comic Sans MS"/>
                <a:cs typeface="Comic Sans MS"/>
              </a:rPr>
              <a:t>GeV</a:t>
            </a:r>
            <a:r>
              <a:rPr lang="en-US" sz="1600" dirty="0">
                <a:solidFill>
                  <a:srgbClr val="000000"/>
                </a:solidFill>
                <a:latin typeface="Comic Sans MS"/>
                <a:cs typeface="Comic Sans MS"/>
              </a:rPr>
              <a:t> over last two years in spite of the factor ~70 peak luminosity increase</a:t>
            </a:r>
          </a:p>
          <a:p>
            <a:endParaRPr lang="en-US" sz="1500" baseline="30000" dirty="0">
              <a:effectLst/>
              <a:latin typeface="Comic Sans MS"/>
              <a:cs typeface="Comic Sans MS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228600" y="5181600"/>
            <a:ext cx="8686800" cy="13716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anchor="ctr">
            <a:normAutofit fontScale="4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latin typeface="Comic Sans MS"/>
                <a:cs typeface="Comic Sans MS"/>
              </a:rPr>
              <a:t>Optimization of selections (e.g. object isolation) to maintain low un-</a:t>
            </a:r>
            <a:r>
              <a:rPr lang="en-US" dirty="0" err="1" smtClean="0">
                <a:latin typeface="Comic Sans MS"/>
                <a:cs typeface="Comic Sans MS"/>
              </a:rPr>
              <a:t>prescaled</a:t>
            </a:r>
            <a:r>
              <a:rPr lang="en-US" dirty="0" smtClean="0">
                <a:latin typeface="Comic Sans MS"/>
                <a:cs typeface="Comic Sans MS"/>
              </a:rPr>
              <a:t> thresholds (e.g. for inclusive leptons) in spite of x2 higher luminosity and pile-up than in 2011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latin typeface="Comic Sans MS"/>
                <a:cs typeface="Comic Sans MS"/>
              </a:rPr>
              <a:t>Pile-up robust algorithms developed (~flat performance </a:t>
            </a:r>
            <a:r>
              <a:rPr lang="en-US" dirty="0" err="1" smtClean="0">
                <a:latin typeface="Comic Sans MS"/>
                <a:cs typeface="Comic Sans MS"/>
              </a:rPr>
              <a:t>vs</a:t>
            </a:r>
            <a:r>
              <a:rPr lang="en-US" dirty="0" smtClean="0">
                <a:latin typeface="Comic Sans MS"/>
                <a:cs typeface="Comic Sans MS"/>
              </a:rPr>
              <a:t> pile-up, minimize CPU usage, ...)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latin typeface="Comic Sans MS"/>
                <a:cs typeface="Comic Sans MS"/>
              </a:rPr>
              <a:t>Results from 2012 operation show trigger is coping very well (in terms of rates, efficiencies, robustness, ..) with harsh conditions while meeting physics requirements</a:t>
            </a:r>
            <a:endParaRPr lang="en-US" dirty="0">
              <a:latin typeface="Comic Sans MS"/>
              <a:cs typeface="Comic Sans MS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993585"/>
              </p:ext>
            </p:extLst>
          </p:nvPr>
        </p:nvGraphicFramePr>
        <p:xfrm>
          <a:off x="6705600" y="1447800"/>
          <a:ext cx="2362200" cy="3231829"/>
        </p:xfrm>
        <a:graphic>
          <a:graphicData uri="http://schemas.openxmlformats.org/drawingml/2006/table">
            <a:tbl>
              <a:tblPr/>
              <a:tblGrid>
                <a:gridCol w="762000"/>
                <a:gridCol w="914400"/>
                <a:gridCol w="685800"/>
              </a:tblGrid>
              <a:tr h="35718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Item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3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p</a:t>
                      </a:r>
                      <a:r>
                        <a:rPr kumimoji="0" lang="en-US" sz="1400" b="1" i="0" u="none" strike="noStrike" cap="none" normalizeH="0" baseline="-250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T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 threshold (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GeV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3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Rate (Hz) at 5x10</a:t>
                      </a:r>
                      <a:r>
                        <a:rPr kumimoji="0" lang="en-US" sz="14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33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3E3"/>
                    </a:solidFill>
                  </a:tcPr>
                </a:tc>
              </a:tr>
              <a:tr h="35718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Incl. e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3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3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3E3"/>
                    </a:solidFill>
                  </a:tcPr>
                </a:tc>
              </a:tr>
              <a:tr h="35718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Incl. µ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3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3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45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3E3"/>
                    </a:solidFill>
                  </a:tcPr>
                </a:tc>
              </a:tr>
              <a:tr h="35718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ee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charset="0"/>
                        <a:ea typeface="ＭＳ Ｐゴシック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3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3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3E3"/>
                    </a:solidFill>
                  </a:tcPr>
                </a:tc>
              </a:tr>
              <a:tr h="35718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µµ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3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3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3E3"/>
                    </a:solidFill>
                  </a:tcPr>
                </a:tc>
              </a:tr>
              <a:tr h="35718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ττ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800080"/>
                        </a:solidFill>
                        <a:effectLst/>
                        <a:latin typeface="Calibri" charset="0"/>
                        <a:ea typeface="ＭＳ Ｐゴシック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3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29,20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3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3E3"/>
                    </a:solidFill>
                  </a:tcPr>
                </a:tc>
              </a:tr>
              <a:tr h="35718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A1A5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γγ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A1A500"/>
                        </a:solidFill>
                        <a:effectLst/>
                        <a:latin typeface="Calibri" charset="0"/>
                        <a:ea typeface="ＭＳ Ｐゴシック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3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A1A5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35,25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3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A1A5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3E3"/>
                    </a:solidFill>
                  </a:tcPr>
                </a:tc>
              </a:tr>
              <a:tr h="35718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E</a:t>
                      </a:r>
                      <a:r>
                        <a:rPr kumimoji="0" lang="en-US" sz="1600" b="0" i="0" u="none" strike="noStrike" cap="none" normalizeH="0" baseline="-250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T</a:t>
                      </a:r>
                      <a:r>
                        <a:rPr kumimoji="0" lang="en-US" sz="1600" b="0" i="0" u="none" strike="noStrike" cap="none" normalizeH="0" baseline="300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miss</a:t>
                      </a:r>
                      <a:endParaRPr kumimoji="0" lang="en-US" sz="1600" b="0" i="0" u="none" strike="noStrike" cap="none" normalizeH="0" baseline="30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3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3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3E3"/>
                    </a:solidFill>
                  </a:tcPr>
                </a:tc>
              </a:tr>
            </a:tbl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0" y="1919111"/>
            <a:ext cx="3037880" cy="2590800"/>
          </a:xfrm>
          <a:prstGeom prst="rect">
            <a:avLst/>
          </a:prstGeom>
          <a:ln w="127000">
            <a:solidFill>
              <a:srgbClr val="800080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6096001" y="762000"/>
            <a:ext cx="3047999" cy="492443"/>
          </a:xfrm>
          <a:prstGeom prst="rect">
            <a:avLst/>
          </a:prstGeom>
          <a:solidFill>
            <a:srgbClr val="663333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FF00"/>
                </a:solidFill>
                <a:effectLst/>
                <a:latin typeface="Comic Sans MS"/>
                <a:cs typeface="Comic Sans MS"/>
              </a:rPr>
              <a:t>L</a:t>
            </a:r>
            <a:r>
              <a:rPr lang="en-US" sz="1400" dirty="0" smtClean="0">
                <a:solidFill>
                  <a:srgbClr val="FFFF00"/>
                </a:solidFill>
                <a:effectLst/>
                <a:latin typeface="Comic Sans MS"/>
                <a:cs typeface="Comic Sans MS"/>
              </a:rPr>
              <a:t>owest un-</a:t>
            </a:r>
            <a:r>
              <a:rPr lang="en-US" sz="1400" dirty="0" err="1" smtClean="0">
                <a:solidFill>
                  <a:srgbClr val="FFFF00"/>
                </a:solidFill>
                <a:effectLst/>
                <a:latin typeface="Comic Sans MS"/>
                <a:cs typeface="Comic Sans MS"/>
              </a:rPr>
              <a:t>prescaled</a:t>
            </a:r>
            <a:r>
              <a:rPr lang="en-US" sz="1400" dirty="0" smtClean="0">
                <a:solidFill>
                  <a:srgbClr val="FFFF00"/>
                </a:solidFill>
                <a:effectLst/>
                <a:latin typeface="Comic Sans MS"/>
                <a:cs typeface="Comic Sans MS"/>
              </a:rPr>
              <a:t> thresholds </a:t>
            </a:r>
          </a:p>
          <a:p>
            <a:pPr algn="ctr"/>
            <a:r>
              <a:rPr lang="en-US" sz="1200" dirty="0" smtClean="0">
                <a:solidFill>
                  <a:srgbClr val="FFFF00"/>
                </a:solidFill>
                <a:effectLst/>
                <a:latin typeface="Comic Sans MS"/>
                <a:cs typeface="Comic Sans MS"/>
              </a:rPr>
              <a:t>(examples)</a:t>
            </a:r>
            <a:endParaRPr lang="en-US" sz="1200" dirty="0">
              <a:solidFill>
                <a:srgbClr val="FFFF00"/>
              </a:solidFill>
              <a:effectLst/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883725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Electrons</a:t>
            </a:r>
            <a:endParaRPr lang="en-US" sz="3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Научная сессия ученого совета ОФВЭ ПИЯФ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986388"/>
            <a:ext cx="3505200" cy="251881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676400" y="1752600"/>
            <a:ext cx="1676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1200" dirty="0">
                <a:latin typeface="Comic Sans MS"/>
                <a:cs typeface="Comic Sans MS"/>
              </a:rPr>
              <a:t>e24vhi_medium1 OR e60_medium1</a:t>
            </a:r>
            <a:endParaRPr lang="en-US" sz="1200" dirty="0">
              <a:latin typeface="Comic Sans MS"/>
              <a:cs typeface="Comic Sans M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0" y="1236431"/>
            <a:ext cx="3581400" cy="257356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562600" y="632936"/>
            <a:ext cx="3429000" cy="738664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effectLst/>
                <a:latin typeface="Comic Sans MS"/>
                <a:cs typeface="Comic Sans MS"/>
              </a:rPr>
              <a:t>Efficiency of inclusive electron  trigger (E</a:t>
            </a:r>
            <a:r>
              <a:rPr lang="en-US" sz="1400" baseline="-25000" dirty="0" smtClean="0">
                <a:effectLst/>
                <a:latin typeface="Comic Sans MS"/>
                <a:cs typeface="Comic Sans MS"/>
              </a:rPr>
              <a:t>T</a:t>
            </a:r>
            <a:r>
              <a:rPr lang="en-US" sz="1400" dirty="0" smtClean="0">
                <a:effectLst/>
                <a:latin typeface="Comic Sans MS"/>
                <a:cs typeface="Comic Sans MS"/>
              </a:rPr>
              <a:t> thresholds as low as 24)  as a function of  “pile-up”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581400" y="609600"/>
            <a:ext cx="1938733" cy="323165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500" dirty="0" smtClean="0">
                <a:effectLst/>
                <a:latin typeface="Comic Sans MS"/>
                <a:cs typeface="Comic Sans MS"/>
              </a:rPr>
              <a:t>From Z</a:t>
            </a:r>
            <a:r>
              <a:rPr lang="en-US" sz="1500" dirty="0" smtClean="0">
                <a:effectLst/>
                <a:latin typeface="Comic Sans MS"/>
                <a:cs typeface="Comic Sans MS"/>
                <a:sym typeface="Wingdings"/>
              </a:rPr>
              <a:t> </a:t>
            </a:r>
            <a:r>
              <a:rPr lang="en-US" sz="1500" dirty="0" err="1" smtClean="0">
                <a:effectLst/>
                <a:latin typeface="Comic Sans MS"/>
                <a:cs typeface="Comic Sans MS"/>
                <a:sym typeface="Wingdings"/>
              </a:rPr>
              <a:t>ee</a:t>
            </a:r>
            <a:r>
              <a:rPr lang="en-US" sz="1500" dirty="0" smtClean="0">
                <a:effectLst/>
                <a:latin typeface="Comic Sans MS"/>
                <a:cs typeface="Comic Sans MS"/>
                <a:sym typeface="Wingdings"/>
              </a:rPr>
              <a:t> events</a:t>
            </a:r>
            <a:endParaRPr lang="en-US" sz="1500" dirty="0" smtClean="0">
              <a:effectLst/>
              <a:latin typeface="Comic Sans MS"/>
              <a:cs typeface="Comic Sans MS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76200" y="4114800"/>
            <a:ext cx="3505200" cy="2286000"/>
            <a:chOff x="228600" y="3886200"/>
            <a:chExt cx="4090392" cy="277021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8600" y="3886200"/>
              <a:ext cx="4090392" cy="2770213"/>
            </a:xfrm>
            <a:prstGeom prst="rect">
              <a:avLst/>
            </a:prstGeom>
          </p:spPr>
        </p:pic>
        <p:cxnSp>
          <p:nvCxnSpPr>
            <p:cNvPr id="19" name="Straight Connector 18"/>
            <p:cNvCxnSpPr/>
            <p:nvPr/>
          </p:nvCxnSpPr>
          <p:spPr bwMode="auto">
            <a:xfrm>
              <a:off x="914400" y="4907378"/>
              <a:ext cx="3200400" cy="1740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CC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/>
            <p:cNvCxnSpPr/>
            <p:nvPr/>
          </p:nvCxnSpPr>
          <p:spPr bwMode="auto">
            <a:xfrm>
              <a:off x="914400" y="5334000"/>
              <a:ext cx="3200400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CC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2" name="TextBox 21"/>
          <p:cNvSpPr txBox="1"/>
          <p:nvPr/>
        </p:nvSpPr>
        <p:spPr>
          <a:xfrm>
            <a:off x="76200" y="3429000"/>
            <a:ext cx="4495800" cy="523220"/>
          </a:xfrm>
          <a:prstGeom prst="rect">
            <a:avLst/>
          </a:prstGeom>
          <a:solidFill>
            <a:srgbClr val="CC0000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ffectLst/>
                <a:latin typeface="Comic Sans MS"/>
                <a:cs typeface="Comic Sans MS"/>
              </a:rPr>
              <a:t>Stability of EM calorimeter response </a:t>
            </a:r>
            <a:r>
              <a:rPr lang="en-US" sz="1400" dirty="0" err="1" smtClean="0">
                <a:solidFill>
                  <a:schemeClr val="bg1"/>
                </a:solidFill>
                <a:effectLst/>
                <a:latin typeface="Comic Sans MS"/>
                <a:cs typeface="Comic Sans MS"/>
              </a:rPr>
              <a:t>vs</a:t>
            </a:r>
            <a:r>
              <a:rPr lang="en-US" sz="1400" dirty="0" smtClean="0">
                <a:solidFill>
                  <a:schemeClr val="bg1"/>
                </a:solidFill>
                <a:effectLst/>
                <a:latin typeface="Comic Sans MS"/>
                <a:cs typeface="Comic Sans MS"/>
              </a:rPr>
              <a:t> time</a:t>
            </a:r>
          </a:p>
          <a:p>
            <a:r>
              <a:rPr lang="en-US" sz="1400" dirty="0" smtClean="0">
                <a:solidFill>
                  <a:schemeClr val="bg1"/>
                </a:solidFill>
                <a:effectLst/>
                <a:latin typeface="Comic Sans MS"/>
                <a:cs typeface="Comic Sans MS"/>
              </a:rPr>
              <a:t>(and pile-up) during full 20</a:t>
            </a:r>
            <a:r>
              <a:rPr lang="ru-RU" sz="1400" dirty="0" smtClean="0">
                <a:solidFill>
                  <a:schemeClr val="bg1"/>
                </a:solidFill>
                <a:effectLst/>
                <a:latin typeface="Comic Sans MS"/>
                <a:cs typeface="Comic Sans MS"/>
              </a:rPr>
              <a:t>12</a:t>
            </a:r>
            <a:r>
              <a:rPr lang="en-US" sz="1400" dirty="0" smtClean="0">
                <a:solidFill>
                  <a:schemeClr val="bg1"/>
                </a:solidFill>
                <a:effectLst/>
                <a:latin typeface="Comic Sans MS"/>
                <a:cs typeface="Comic Sans MS"/>
              </a:rPr>
              <a:t> run better than 0.1%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3600" y="3962400"/>
            <a:ext cx="3126828" cy="25908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581400" y="4092476"/>
            <a:ext cx="2362200" cy="2123658"/>
          </a:xfrm>
          <a:prstGeom prst="rect">
            <a:avLst/>
          </a:prstGeom>
          <a:solidFill>
            <a:srgbClr val="CCFF99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effectLst/>
                <a:latin typeface="Comic Sans MS"/>
                <a:cs typeface="Comic Sans MS"/>
              </a:rPr>
              <a:t>Present understanding of calorimeter E response </a:t>
            </a:r>
          </a:p>
          <a:p>
            <a:r>
              <a:rPr lang="en-US" sz="1200" dirty="0" smtClean="0">
                <a:effectLst/>
                <a:latin typeface="Comic Sans MS"/>
                <a:cs typeface="Comic Sans MS"/>
              </a:rPr>
              <a:t>(from Z, J/</a:t>
            </a:r>
            <a:r>
              <a:rPr lang="en-US" sz="1200" dirty="0" err="1" smtClean="0">
                <a:effectLst/>
                <a:latin typeface="Comic Sans MS"/>
                <a:ea typeface="Lucida Grande"/>
                <a:cs typeface="Comic Sans MS"/>
              </a:rPr>
              <a:t>ψ</a:t>
            </a:r>
            <a:r>
              <a:rPr lang="en-US" sz="1200" dirty="0" smtClean="0">
                <a:effectLst/>
                <a:latin typeface="Comic Sans MS"/>
                <a:cs typeface="Comic Sans MS"/>
              </a:rPr>
              <a:t> </a:t>
            </a:r>
            <a:r>
              <a:rPr lang="en-US" sz="1200" dirty="0" smtClean="0">
                <a:effectLst/>
                <a:latin typeface="Comic Sans MS"/>
                <a:cs typeface="Comic Sans MS"/>
                <a:sym typeface="Wingdings"/>
              </a:rPr>
              <a:t> </a:t>
            </a:r>
            <a:r>
              <a:rPr lang="en-US" sz="1200" dirty="0" err="1" smtClean="0">
                <a:effectLst/>
                <a:latin typeface="Comic Sans MS"/>
                <a:cs typeface="Comic Sans MS"/>
                <a:sym typeface="Wingdings"/>
              </a:rPr>
              <a:t>ee</a:t>
            </a:r>
            <a:r>
              <a:rPr lang="en-US" sz="1200" dirty="0" smtClean="0">
                <a:effectLst/>
                <a:latin typeface="Comic Sans MS"/>
                <a:cs typeface="Comic Sans MS"/>
                <a:sym typeface="Wingdings"/>
              </a:rPr>
              <a:t>, W </a:t>
            </a:r>
            <a:r>
              <a:rPr lang="en-US" sz="1200" dirty="0" err="1" smtClean="0">
                <a:effectLst/>
                <a:latin typeface="Comic Sans MS"/>
                <a:cs typeface="Comic Sans MS"/>
                <a:sym typeface="Wingdings"/>
              </a:rPr>
              <a:t>e</a:t>
            </a:r>
            <a:r>
              <a:rPr lang="en-US" sz="1200" dirty="0" err="1" smtClean="0">
                <a:effectLst/>
                <a:latin typeface="Comic Sans MS"/>
                <a:ea typeface="Lucida Grande"/>
                <a:cs typeface="Comic Sans MS"/>
                <a:sym typeface="Wingdings"/>
              </a:rPr>
              <a:t>ν</a:t>
            </a:r>
            <a:r>
              <a:rPr lang="en-US" sz="1200" dirty="0" smtClean="0">
                <a:effectLst/>
                <a:latin typeface="Comic Sans MS"/>
                <a:cs typeface="Comic Sans MS"/>
                <a:sym typeface="Wingdings"/>
              </a:rPr>
              <a:t> </a:t>
            </a:r>
          </a:p>
          <a:p>
            <a:r>
              <a:rPr lang="en-US" sz="1200" dirty="0" smtClean="0">
                <a:effectLst/>
                <a:latin typeface="Comic Sans MS"/>
                <a:cs typeface="Comic Sans MS"/>
                <a:sym typeface="Wingdings"/>
              </a:rPr>
              <a:t>data and MC)</a:t>
            </a:r>
            <a:r>
              <a:rPr lang="en-US" sz="1200" dirty="0" smtClean="0">
                <a:effectLst/>
                <a:latin typeface="Comic Sans MS"/>
                <a:cs typeface="Comic Sans MS"/>
              </a:rPr>
              <a:t>:</a:t>
            </a:r>
            <a:endParaRPr lang="en-US" sz="1200" dirty="0">
              <a:effectLst/>
              <a:latin typeface="Comic Sans MS"/>
              <a:cs typeface="Comic Sans MS"/>
            </a:endParaRPr>
          </a:p>
          <a:p>
            <a:pPr marL="285750" indent="-285750">
              <a:buFont typeface="Wingdings" charset="2"/>
              <a:buChar char="q"/>
            </a:pPr>
            <a:r>
              <a:rPr lang="en-US" sz="1200" dirty="0" smtClean="0">
                <a:effectLst/>
                <a:latin typeface="Comic Sans MS"/>
                <a:cs typeface="Comic Sans MS"/>
              </a:rPr>
              <a:t>E-scale at </a:t>
            </a:r>
            <a:r>
              <a:rPr lang="en-US" sz="1200" dirty="0" err="1" smtClean="0">
                <a:effectLst/>
                <a:latin typeface="Comic Sans MS"/>
                <a:cs typeface="Comic Sans MS"/>
              </a:rPr>
              <a:t>m</a:t>
            </a:r>
            <a:r>
              <a:rPr lang="en-US" sz="1200" baseline="-25000" dirty="0" err="1" smtClean="0">
                <a:effectLst/>
                <a:latin typeface="Comic Sans MS"/>
                <a:cs typeface="Comic Sans MS"/>
              </a:rPr>
              <a:t>Z</a:t>
            </a:r>
            <a:r>
              <a:rPr lang="en-US" sz="1200" dirty="0" smtClean="0">
                <a:effectLst/>
                <a:latin typeface="Comic Sans MS"/>
                <a:cs typeface="Comic Sans MS"/>
              </a:rPr>
              <a:t> </a:t>
            </a:r>
            <a:r>
              <a:rPr lang="en-US" sz="1200" dirty="0">
                <a:effectLst/>
                <a:latin typeface="Comic Sans MS"/>
                <a:cs typeface="Comic Sans MS"/>
              </a:rPr>
              <a:t>known to </a:t>
            </a:r>
            <a:r>
              <a:rPr lang="en-US" sz="1200" dirty="0" smtClean="0">
                <a:effectLst/>
                <a:latin typeface="Comic Sans MS"/>
                <a:cs typeface="Comic Sans MS"/>
              </a:rPr>
              <a:t>~ 0.3%</a:t>
            </a:r>
          </a:p>
          <a:p>
            <a:pPr marL="285750" indent="-285750">
              <a:buFont typeface="Wingdings" charset="2"/>
              <a:buChar char="q"/>
            </a:pPr>
            <a:r>
              <a:rPr lang="en-US" sz="1200" dirty="0" smtClean="0">
                <a:effectLst/>
                <a:latin typeface="Comic Sans MS"/>
                <a:cs typeface="Comic Sans MS"/>
              </a:rPr>
              <a:t>Linearity</a:t>
            </a:r>
            <a:r>
              <a:rPr lang="en-US" sz="1200" dirty="0">
                <a:effectLst/>
                <a:latin typeface="Comic Sans MS"/>
                <a:cs typeface="Comic Sans MS"/>
              </a:rPr>
              <a:t> </a:t>
            </a:r>
            <a:r>
              <a:rPr lang="en-US" sz="1200" dirty="0" smtClean="0">
                <a:effectLst/>
                <a:latin typeface="Comic Sans MS"/>
                <a:cs typeface="Comic Sans MS"/>
              </a:rPr>
              <a:t>better than 1% (few-100 </a:t>
            </a:r>
            <a:r>
              <a:rPr lang="en-US" sz="1200" dirty="0" err="1" smtClean="0">
                <a:effectLst/>
                <a:latin typeface="Comic Sans MS"/>
                <a:cs typeface="Comic Sans MS"/>
              </a:rPr>
              <a:t>GeV</a:t>
            </a:r>
            <a:r>
              <a:rPr lang="en-US" sz="1200" dirty="0" smtClean="0">
                <a:effectLst/>
                <a:latin typeface="Comic Sans MS"/>
                <a:cs typeface="Comic Sans MS"/>
                <a:sym typeface="Wingdings"/>
              </a:rPr>
              <a:t>)</a:t>
            </a:r>
            <a:endParaRPr lang="en-US" sz="1200" dirty="0" smtClean="0">
              <a:effectLst/>
              <a:latin typeface="Comic Sans MS"/>
              <a:cs typeface="Comic Sans MS"/>
            </a:endParaRPr>
          </a:p>
          <a:p>
            <a:pPr marL="285750" indent="-285750">
              <a:buFont typeface="Wingdings" charset="2"/>
              <a:buChar char="q"/>
            </a:pPr>
            <a:r>
              <a:rPr lang="en-US" sz="1200" dirty="0" smtClean="0">
                <a:effectLst/>
                <a:latin typeface="Comic Sans MS"/>
                <a:cs typeface="Comic Sans MS"/>
              </a:rPr>
              <a:t>“Uniformity” (constant term of resolution): ~ 1% (2.5% for 1.37&lt;|</a:t>
            </a:r>
            <a:r>
              <a:rPr lang="en-US" sz="1200" dirty="0" err="1" smtClean="0">
                <a:effectLst/>
                <a:latin typeface="Comic Sans MS"/>
                <a:ea typeface="Lucida Grande"/>
                <a:cs typeface="Comic Sans MS"/>
              </a:rPr>
              <a:t>η</a:t>
            </a:r>
            <a:r>
              <a:rPr lang="en-US" sz="1200" dirty="0" smtClean="0">
                <a:effectLst/>
                <a:latin typeface="Comic Sans MS"/>
                <a:cs typeface="Comic Sans MS"/>
              </a:rPr>
              <a:t>|&lt;1.8)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9600" y="609601"/>
            <a:ext cx="2819400" cy="523220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effectLst/>
                <a:latin typeface="Comic Sans MS"/>
                <a:cs typeface="Comic Sans MS"/>
              </a:rPr>
              <a:t>Efficiency of inclusive electron  trigger as a function of</a:t>
            </a:r>
            <a:r>
              <a:rPr lang="ru-RU" sz="1400" dirty="0" smtClean="0">
                <a:effectLst/>
                <a:latin typeface="Comic Sans MS"/>
                <a:cs typeface="Comic Sans MS"/>
              </a:rPr>
              <a:t> </a:t>
            </a:r>
            <a:r>
              <a:rPr lang="en-US" sz="1400" dirty="0" smtClean="0">
                <a:effectLst/>
                <a:latin typeface="Comic Sans MS"/>
                <a:cs typeface="Comic Sans MS"/>
              </a:rPr>
              <a:t>E</a:t>
            </a:r>
            <a:r>
              <a:rPr lang="en-US" sz="1400" baseline="-25000" dirty="0" smtClean="0">
                <a:effectLst/>
                <a:latin typeface="Comic Sans MS"/>
                <a:cs typeface="Comic Sans MS"/>
              </a:rPr>
              <a:t>T</a:t>
            </a:r>
            <a:endParaRPr lang="en-US" sz="1400" dirty="0" smtClean="0">
              <a:effectLst/>
              <a:latin typeface="Comic Sans MS"/>
              <a:cs typeface="Comic Sans M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96000" y="5029200"/>
            <a:ext cx="1066800" cy="954107"/>
          </a:xfrm>
          <a:prstGeom prst="rect">
            <a:avLst/>
          </a:prstGeom>
          <a:solidFill>
            <a:srgbClr val="FFCC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omic Sans MS"/>
                <a:cs typeface="Comic Sans MS"/>
              </a:rPr>
              <a:t>Mas resolution ~ 1.83 </a:t>
            </a:r>
            <a:r>
              <a:rPr lang="en-US" sz="1400" dirty="0" err="1" smtClean="0">
                <a:latin typeface="Comic Sans MS"/>
                <a:cs typeface="Comic Sans MS"/>
              </a:rPr>
              <a:t>GeV</a:t>
            </a:r>
            <a:r>
              <a:rPr lang="en-US" sz="1400" dirty="0" smtClean="0">
                <a:latin typeface="Comic Sans MS"/>
                <a:cs typeface="Comic Sans MS"/>
              </a:rPr>
              <a:t> (2%)</a:t>
            </a:r>
            <a:endParaRPr lang="en-US" sz="1400" dirty="0" smtClean="0">
              <a:effectLst/>
              <a:latin typeface="Comic Sans MS"/>
              <a:cs typeface="Comic Sans M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400800" y="3733800"/>
            <a:ext cx="2170574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effectLst/>
                <a:latin typeface="Comic Sans MS"/>
                <a:cs typeface="Comic Sans MS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effectLst/>
                <a:latin typeface="Comic Sans MS"/>
                <a:cs typeface="Comic Sans MS"/>
              </a:rPr>
              <a:t>2012 </a:t>
            </a:r>
            <a:r>
              <a:rPr lang="en-US" sz="1400" dirty="0" err="1" smtClean="0">
                <a:solidFill>
                  <a:srgbClr val="000000"/>
                </a:solidFill>
                <a:effectLst/>
                <a:latin typeface="Comic Sans MS"/>
                <a:cs typeface="Comic Sans MS"/>
              </a:rPr>
              <a:t>Z</a:t>
            </a:r>
            <a:r>
              <a:rPr lang="en-US" sz="1400" dirty="0" err="1" smtClean="0">
                <a:solidFill>
                  <a:srgbClr val="000000"/>
                </a:solidFill>
                <a:effectLst/>
                <a:latin typeface="Comic Sans MS"/>
                <a:cs typeface="Comic Sans MS"/>
                <a:sym typeface="Wingdings"/>
              </a:rPr>
              <a:t></a:t>
            </a:r>
            <a:r>
              <a:rPr lang="en-US" sz="1400" dirty="0" err="1" smtClean="0">
                <a:solidFill>
                  <a:srgbClr val="000000"/>
                </a:solidFill>
                <a:latin typeface="Comic Sans MS"/>
                <a:cs typeface="Comic Sans MS"/>
                <a:sym typeface="Wingdings"/>
              </a:rPr>
              <a:t>ee</a:t>
            </a:r>
            <a:r>
              <a:rPr lang="en-US" sz="1400" dirty="0" smtClean="0">
                <a:solidFill>
                  <a:srgbClr val="000000"/>
                </a:solidFill>
                <a:effectLst/>
                <a:latin typeface="Comic Sans MS"/>
                <a:ea typeface="Lucida Grande"/>
                <a:cs typeface="Comic Sans MS"/>
                <a:sym typeface="Wingdings"/>
              </a:rPr>
              <a:t> mass peak</a:t>
            </a:r>
            <a:endParaRPr lang="en-US" sz="1400" dirty="0" smtClean="0">
              <a:solidFill>
                <a:srgbClr val="000000"/>
              </a:solidFill>
              <a:effectLst/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65047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609600"/>
          </a:xfrm>
        </p:spPr>
        <p:txBody>
          <a:bodyPr>
            <a:normAutofit/>
          </a:bodyPr>
          <a:lstStyle/>
          <a:p>
            <a:r>
              <a:rPr lang="en-US" sz="3200" dirty="0"/>
              <a:t>Electrons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Научная сессия ученого совета ОФВЭ ПИЯФ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732455"/>
            <a:ext cx="3962400" cy="26871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4953" y="4343401"/>
            <a:ext cx="3966648" cy="2286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9200" y="1752600"/>
            <a:ext cx="3932695" cy="2667000"/>
          </a:xfrm>
          <a:prstGeom prst="rect">
            <a:avLst/>
          </a:prstGeom>
        </p:spPr>
      </p:pic>
      <p:sp>
        <p:nvSpPr>
          <p:cNvPr id="13" name="TextBox 19"/>
          <p:cNvSpPr txBox="1">
            <a:spLocks noChangeArrowheads="1"/>
          </p:cNvSpPr>
          <p:nvPr/>
        </p:nvSpPr>
        <p:spPr bwMode="auto">
          <a:xfrm>
            <a:off x="228600" y="609600"/>
            <a:ext cx="8763938" cy="353943"/>
          </a:xfrm>
          <a:prstGeom prst="rect">
            <a:avLst/>
          </a:prstGeom>
          <a:solidFill>
            <a:srgbClr val="99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700" dirty="0" smtClean="0">
                <a:solidFill>
                  <a:srgbClr val="FFFF00"/>
                </a:solidFill>
                <a:effectLst/>
                <a:latin typeface="Comic Sans MS"/>
                <a:cs typeface="Comic Sans MS"/>
              </a:rPr>
              <a:t>High efficiency for low-</a:t>
            </a:r>
            <a:r>
              <a:rPr lang="en-US" sz="1700" dirty="0" err="1" smtClean="0">
                <a:solidFill>
                  <a:srgbClr val="FFFF00"/>
                </a:solidFill>
                <a:effectLst/>
                <a:latin typeface="Comic Sans MS"/>
                <a:cs typeface="Comic Sans MS"/>
              </a:rPr>
              <a:t>p</a:t>
            </a:r>
            <a:r>
              <a:rPr lang="en-US" sz="1700" baseline="-25000" dirty="0" err="1" smtClean="0">
                <a:solidFill>
                  <a:srgbClr val="FFFF00"/>
                </a:solidFill>
                <a:effectLst/>
                <a:latin typeface="Comic Sans MS"/>
                <a:cs typeface="Comic Sans MS"/>
              </a:rPr>
              <a:t>T</a:t>
            </a:r>
            <a:r>
              <a:rPr lang="en-US" sz="1700" dirty="0" smtClean="0">
                <a:solidFill>
                  <a:srgbClr val="FFFF00"/>
                </a:solidFill>
                <a:effectLst/>
                <a:latin typeface="Comic Sans MS"/>
                <a:cs typeface="Comic Sans MS"/>
              </a:rPr>
              <a:t> electrons (affected by material) crucial for H</a:t>
            </a:r>
            <a:r>
              <a:rPr lang="en-US" sz="1700" dirty="0" smtClean="0">
                <a:solidFill>
                  <a:srgbClr val="FFFF00"/>
                </a:solidFill>
                <a:effectLst/>
                <a:latin typeface="Comic Sans MS"/>
                <a:cs typeface="Comic Sans MS"/>
                <a:sym typeface="Wingdings"/>
              </a:rPr>
              <a:t> 4e, 2</a:t>
            </a:r>
            <a:r>
              <a:rPr lang="en-US" sz="1700" dirty="0" smtClean="0">
                <a:solidFill>
                  <a:srgbClr val="FFFF00"/>
                </a:solidFill>
                <a:effectLst/>
                <a:latin typeface="Comic Sans MS"/>
                <a:ea typeface="Lucida Grande"/>
                <a:cs typeface="Comic Sans MS"/>
                <a:sym typeface="Wingdings"/>
              </a:rPr>
              <a:t>μ</a:t>
            </a:r>
            <a:r>
              <a:rPr lang="en-US" sz="1700" dirty="0" smtClean="0">
                <a:solidFill>
                  <a:srgbClr val="FFFF00"/>
                </a:solidFill>
                <a:effectLst/>
                <a:latin typeface="Comic Sans MS"/>
                <a:cs typeface="Comic Sans MS"/>
                <a:sym typeface="Wingdings"/>
              </a:rPr>
              <a:t>2e</a:t>
            </a:r>
            <a:r>
              <a:rPr lang="en-US" sz="1700" dirty="0" smtClean="0">
                <a:solidFill>
                  <a:srgbClr val="FFFF00"/>
                </a:solidFill>
                <a:effectLst/>
                <a:latin typeface="Comic Sans MS"/>
                <a:cs typeface="Comic Sans MS"/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3401" y="1066800"/>
            <a:ext cx="8153400" cy="646331"/>
          </a:xfrm>
          <a:prstGeom prst="rect">
            <a:avLst/>
          </a:prstGeom>
          <a:solidFill>
            <a:srgbClr val="CCFF99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effectLst/>
                <a:latin typeface="Comic Sans MS"/>
                <a:cs typeface="Comic Sans MS"/>
              </a:rPr>
              <a:t>Improved track reconstruction and fitting to recover e</a:t>
            </a:r>
            <a:r>
              <a:rPr lang="en-US" baseline="30000" dirty="0">
                <a:solidFill>
                  <a:srgbClr val="000000"/>
                </a:solidFill>
                <a:effectLst/>
                <a:latin typeface="Comic Sans MS"/>
                <a:cs typeface="Comic Sans MS"/>
              </a:rPr>
              <a:t>±</a:t>
            </a:r>
            <a:r>
              <a:rPr lang="en-US" dirty="0">
                <a:solidFill>
                  <a:srgbClr val="000000"/>
                </a:solidFill>
                <a:effectLst/>
                <a:latin typeface="Comic Sans MS"/>
                <a:cs typeface="Comic Sans MS"/>
              </a:rPr>
              <a:t> undergoing hard </a:t>
            </a:r>
            <a:r>
              <a:rPr lang="en-US" dirty="0" err="1" smtClean="0">
                <a:solidFill>
                  <a:srgbClr val="000000"/>
                </a:solidFill>
                <a:effectLst/>
                <a:latin typeface="Comic Sans MS"/>
                <a:cs typeface="Comic Sans MS"/>
              </a:rPr>
              <a:t>Brem</a:t>
            </a:r>
            <a:r>
              <a:rPr lang="en-US" dirty="0" smtClean="0">
                <a:solidFill>
                  <a:srgbClr val="000000"/>
                </a:solidFill>
                <a:effectLst/>
                <a:latin typeface="Comic Sans MS"/>
                <a:cs typeface="Comic Sans MS"/>
                <a:sym typeface="Wingdings"/>
              </a:rPr>
              <a:t> </a:t>
            </a:r>
            <a:r>
              <a:rPr lang="en-US" dirty="0">
                <a:solidFill>
                  <a:srgbClr val="000000"/>
                </a:solidFill>
                <a:effectLst/>
                <a:latin typeface="Comic Sans MS"/>
                <a:cs typeface="Comic Sans MS"/>
                <a:sym typeface="Wingdings"/>
              </a:rPr>
              <a:t>achieved ~ 98% reconstruction efficiency, flatter </a:t>
            </a:r>
            <a:r>
              <a:rPr lang="en-US" dirty="0" err="1">
                <a:solidFill>
                  <a:srgbClr val="000000"/>
                </a:solidFill>
                <a:effectLst/>
                <a:latin typeface="Comic Sans MS"/>
                <a:cs typeface="Comic Sans MS"/>
              </a:rPr>
              <a:t>vs</a:t>
            </a:r>
            <a:r>
              <a:rPr lang="en-US" dirty="0">
                <a:solidFill>
                  <a:srgbClr val="000000"/>
                </a:solidFill>
                <a:effectLst/>
                <a:latin typeface="Comic Sans MS"/>
                <a:cs typeface="Comic Sans MS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Comic Sans MS"/>
                <a:ea typeface="Lucida Grande"/>
                <a:cs typeface="Comic Sans MS"/>
              </a:rPr>
              <a:t>η</a:t>
            </a:r>
            <a:r>
              <a:rPr lang="en-US" dirty="0">
                <a:solidFill>
                  <a:srgbClr val="000000"/>
                </a:solidFill>
                <a:effectLst/>
                <a:latin typeface="Comic Sans MS"/>
                <a:cs typeface="Comic Sans MS"/>
              </a:rPr>
              <a:t> and </a:t>
            </a:r>
            <a:r>
              <a:rPr lang="en-US" dirty="0" smtClean="0">
                <a:solidFill>
                  <a:srgbClr val="000000"/>
                </a:solidFill>
                <a:effectLst/>
                <a:latin typeface="Comic Sans MS"/>
                <a:cs typeface="Comic Sans MS"/>
              </a:rPr>
              <a:t>E</a:t>
            </a:r>
            <a:r>
              <a:rPr lang="en-US" baseline="-25000" dirty="0" smtClean="0">
                <a:solidFill>
                  <a:srgbClr val="000000"/>
                </a:solidFill>
                <a:effectLst/>
                <a:latin typeface="Comic Sans MS"/>
                <a:cs typeface="Comic Sans MS"/>
              </a:rPr>
              <a:t>T</a:t>
            </a:r>
            <a:endParaRPr lang="en-US" dirty="0">
              <a:solidFill>
                <a:srgbClr val="000000"/>
              </a:solidFill>
              <a:effectLst/>
              <a:latin typeface="Comic Sans MS"/>
              <a:cs typeface="Comic Sans MS"/>
            </a:endParaRPr>
          </a:p>
        </p:txBody>
      </p:sp>
      <p:cxnSp>
        <p:nvCxnSpPr>
          <p:cNvPr id="15" name="Straight Connector 14"/>
          <p:cNvCxnSpPr/>
          <p:nvPr/>
        </p:nvCxnSpPr>
        <p:spPr bwMode="auto">
          <a:xfrm>
            <a:off x="912168" y="2362200"/>
            <a:ext cx="7850832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TextBox 19"/>
          <p:cNvSpPr txBox="1">
            <a:spLocks noChangeArrowheads="1"/>
          </p:cNvSpPr>
          <p:nvPr/>
        </p:nvSpPr>
        <p:spPr bwMode="auto">
          <a:xfrm>
            <a:off x="596117" y="5943600"/>
            <a:ext cx="3290083" cy="523220"/>
          </a:xfrm>
          <a:prstGeom prst="rect">
            <a:avLst/>
          </a:prstGeom>
          <a:solidFill>
            <a:srgbClr val="FFCC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400" dirty="0" smtClean="0">
                <a:solidFill>
                  <a:srgbClr val="000000"/>
                </a:solidFill>
                <a:effectLst/>
              </a:rPr>
              <a:t>Results are from Z</a:t>
            </a:r>
            <a:r>
              <a:rPr lang="en-US" sz="1400" dirty="0">
                <a:solidFill>
                  <a:srgbClr val="000000"/>
                </a:solidFill>
                <a:effectLst/>
                <a:sym typeface="Wingdings"/>
              </a:rPr>
              <a:t> </a:t>
            </a:r>
            <a:r>
              <a:rPr lang="en-US" sz="1400" dirty="0" err="1">
                <a:solidFill>
                  <a:srgbClr val="000000"/>
                </a:solidFill>
                <a:effectLst/>
                <a:sym typeface="Wingdings"/>
              </a:rPr>
              <a:t>ee</a:t>
            </a:r>
            <a:r>
              <a:rPr lang="en-US" sz="1400" dirty="0">
                <a:solidFill>
                  <a:srgbClr val="000000"/>
                </a:solidFill>
                <a:effectLst/>
                <a:sym typeface="Wingdings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effectLst/>
                <a:sym typeface="Wingdings"/>
              </a:rPr>
              <a:t>data and MC</a:t>
            </a:r>
          </a:p>
          <a:p>
            <a:r>
              <a:rPr lang="en-US" sz="1400" dirty="0" smtClean="0">
                <a:solidFill>
                  <a:srgbClr val="000000"/>
                </a:solidFill>
                <a:effectLst/>
                <a:sym typeface="Wingdings"/>
              </a:rPr>
              <a:t>tag-and-probe</a:t>
            </a:r>
            <a:endParaRPr lang="en-US" sz="1400" dirty="0">
              <a:solidFill>
                <a:srgbClr val="000000"/>
              </a:solidFill>
              <a:effectLst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254821" y="4409817"/>
            <a:ext cx="3957139" cy="1323439"/>
          </a:xfrm>
          <a:prstGeom prst="rect">
            <a:avLst/>
          </a:prstGeom>
          <a:solidFill>
            <a:srgbClr val="CCFF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  <a:effectLst/>
              </a:rPr>
              <a:t>Re-optimized e</a:t>
            </a:r>
            <a:r>
              <a:rPr lang="en-US" baseline="30000" dirty="0" smtClean="0">
                <a:solidFill>
                  <a:srgbClr val="000000"/>
                </a:solidFill>
                <a:effectLst/>
              </a:rPr>
              <a:t>±</a:t>
            </a:r>
            <a:r>
              <a:rPr lang="en-US" dirty="0" smtClean="0">
                <a:solidFill>
                  <a:srgbClr val="000000"/>
                </a:solidFill>
                <a:effectLst/>
              </a:rPr>
              <a:t> identification using</a:t>
            </a:r>
          </a:p>
          <a:p>
            <a:r>
              <a:rPr lang="en-US" dirty="0" smtClean="0">
                <a:solidFill>
                  <a:srgbClr val="000000"/>
                </a:solidFill>
                <a:effectLst/>
              </a:rPr>
              <a:t>pile-up robust variables (</a:t>
            </a:r>
            <a:r>
              <a:rPr lang="en-US" sz="1500" dirty="0" smtClean="0">
                <a:solidFill>
                  <a:srgbClr val="000000"/>
                </a:solidFill>
                <a:effectLst/>
              </a:rPr>
              <a:t>e.g. Transition</a:t>
            </a:r>
          </a:p>
          <a:p>
            <a:r>
              <a:rPr lang="en-US" sz="1500" dirty="0" smtClean="0">
                <a:solidFill>
                  <a:srgbClr val="000000"/>
                </a:solidFill>
                <a:effectLst/>
              </a:rPr>
              <a:t>Radiation, calorimeter strips) </a:t>
            </a:r>
            <a:r>
              <a:rPr lang="en-US" sz="1500" dirty="0" smtClean="0">
                <a:solidFill>
                  <a:srgbClr val="000000"/>
                </a:solidFill>
                <a:effectLst/>
                <a:sym typeface="Wingdings"/>
              </a:rPr>
              <a:t></a:t>
            </a:r>
            <a:r>
              <a:rPr lang="en-US" sz="1500" dirty="0" smtClean="0">
                <a:solidFill>
                  <a:srgbClr val="000000"/>
                </a:solidFill>
                <a:effectLst/>
              </a:rPr>
              <a:t> </a:t>
            </a:r>
            <a:r>
              <a:rPr lang="en-US" dirty="0" smtClean="0">
                <a:solidFill>
                  <a:srgbClr val="000000"/>
                </a:solidFill>
                <a:effectLst/>
                <a:sym typeface="Wingdings"/>
              </a:rPr>
              <a:t>achieved </a:t>
            </a:r>
          </a:p>
          <a:p>
            <a:r>
              <a:rPr lang="en-US" dirty="0" smtClean="0">
                <a:solidFill>
                  <a:srgbClr val="000000"/>
                </a:solidFill>
                <a:effectLst/>
                <a:sym typeface="Wingdings"/>
              </a:rPr>
              <a:t>~ 95%</a:t>
            </a:r>
            <a:r>
              <a:rPr lang="en-US" dirty="0">
                <a:solidFill>
                  <a:srgbClr val="000000"/>
                </a:solidFill>
                <a:effectLst/>
                <a:sym typeface="Wingdings"/>
              </a:rPr>
              <a:t> </a:t>
            </a:r>
            <a:r>
              <a:rPr lang="en-US" dirty="0" smtClean="0">
                <a:solidFill>
                  <a:srgbClr val="000000"/>
                </a:solidFill>
                <a:effectLst/>
                <a:sym typeface="Wingdings"/>
              </a:rPr>
              <a:t>identification efficiency, ~ </a:t>
            </a:r>
            <a:r>
              <a:rPr lang="en-US" dirty="0">
                <a:solidFill>
                  <a:srgbClr val="000000"/>
                </a:solidFill>
                <a:effectLst/>
                <a:sym typeface="Wingdings"/>
              </a:rPr>
              <a:t>flat </a:t>
            </a:r>
            <a:endParaRPr lang="en-US" dirty="0" smtClean="0">
              <a:solidFill>
                <a:srgbClr val="000000"/>
              </a:solidFill>
              <a:effectLst/>
              <a:sym typeface="Wingdings"/>
            </a:endParaRPr>
          </a:p>
          <a:p>
            <a:r>
              <a:rPr lang="en-US" dirty="0" err="1" smtClean="0">
                <a:solidFill>
                  <a:srgbClr val="000000"/>
                </a:solidFill>
                <a:effectLst/>
              </a:rPr>
              <a:t>vs</a:t>
            </a:r>
            <a:r>
              <a:rPr lang="en-US" dirty="0" smtClean="0">
                <a:solidFill>
                  <a:srgbClr val="000000"/>
                </a:solidFill>
                <a:effectLst/>
              </a:rPr>
              <a:t> pile-up; higher rejections of fakes</a:t>
            </a:r>
          </a:p>
        </p:txBody>
      </p:sp>
      <p:sp>
        <p:nvSpPr>
          <p:cNvPr id="23" name="TextBox 19"/>
          <p:cNvSpPr txBox="1">
            <a:spLocks noChangeArrowheads="1"/>
          </p:cNvSpPr>
          <p:nvPr/>
        </p:nvSpPr>
        <p:spPr bwMode="auto">
          <a:xfrm>
            <a:off x="1447800" y="2667000"/>
            <a:ext cx="7010400" cy="1477328"/>
          </a:xfrm>
          <a:prstGeom prst="rect">
            <a:avLst/>
          </a:prstGeom>
          <a:solidFill>
            <a:srgbClr val="99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dirty="0" smtClean="0">
                <a:solidFill>
                  <a:srgbClr val="FFFF00"/>
                </a:solidFill>
              </a:rPr>
              <a:t>PNPI  contribution: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solidFill>
                  <a:srgbClr val="FFFF00"/>
                </a:solidFill>
              </a:rPr>
              <a:t>software development for the tracks refit to account lost of the energy due to </a:t>
            </a:r>
            <a:r>
              <a:rPr lang="en-US" sz="1800" dirty="0" err="1">
                <a:solidFill>
                  <a:srgbClr val="FFFF00"/>
                </a:solidFill>
              </a:rPr>
              <a:t>brem</a:t>
            </a:r>
            <a:r>
              <a:rPr lang="en-US" sz="1800" dirty="0">
                <a:solidFill>
                  <a:srgbClr val="FFFF00"/>
                </a:solidFill>
              </a:rPr>
              <a:t> </a:t>
            </a:r>
            <a:endParaRPr lang="en-US" sz="1800" dirty="0" smtClean="0">
              <a:solidFill>
                <a:srgbClr val="FFFF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solidFill>
                  <a:srgbClr val="FFFF00"/>
                </a:solidFill>
                <a:effectLst/>
              </a:rPr>
              <a:t>validation of electron reconstruction and </a:t>
            </a:r>
            <a:r>
              <a:rPr lang="en-US" sz="1800" dirty="0" smtClean="0">
                <a:solidFill>
                  <a:srgbClr val="FFFF00"/>
                </a:solidFill>
              </a:rPr>
              <a:t>identification</a:t>
            </a:r>
            <a:r>
              <a:rPr lang="ru-RU" sz="1800" dirty="0" smtClean="0">
                <a:solidFill>
                  <a:srgbClr val="FFFF00"/>
                </a:solidFill>
              </a:rPr>
              <a:t> </a:t>
            </a:r>
            <a:r>
              <a:rPr lang="en-US" sz="1800" dirty="0" smtClean="0">
                <a:solidFill>
                  <a:srgbClr val="FFFF00"/>
                </a:solidFill>
              </a:rPr>
              <a:t>software </a:t>
            </a:r>
            <a:endParaRPr lang="en-US" sz="1800" dirty="0" smtClean="0">
              <a:solidFill>
                <a:srgbClr val="FFFF00"/>
              </a:solidFill>
              <a:effectLst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66800" y="1752601"/>
            <a:ext cx="2743200" cy="304800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omic Sans MS"/>
                <a:cs typeface="Comic Sans MS"/>
              </a:rPr>
              <a:t>Reconstruction efficiency </a:t>
            </a:r>
            <a:r>
              <a:rPr lang="en-US" sz="1400" dirty="0" err="1" smtClean="0">
                <a:latin typeface="Comic Sans MS"/>
                <a:cs typeface="Comic Sans MS"/>
              </a:rPr>
              <a:t>vs</a:t>
            </a:r>
            <a:r>
              <a:rPr lang="en-US" sz="1400" dirty="0" smtClean="0">
                <a:latin typeface="Comic Sans MS"/>
                <a:cs typeface="Comic Sans MS"/>
              </a:rPr>
              <a:t> </a:t>
            </a:r>
            <a:r>
              <a:rPr lang="en-US" sz="1400" dirty="0" err="1" smtClean="0">
                <a:latin typeface="Lucida Grande"/>
                <a:ea typeface="Lucida Grande"/>
                <a:cs typeface="Lucida Grande"/>
              </a:rPr>
              <a:t>η</a:t>
            </a:r>
            <a:endParaRPr lang="en-US" sz="1400" dirty="0" smtClean="0">
              <a:effectLst/>
              <a:latin typeface="Comic Sans MS"/>
              <a:cs typeface="Comic Sans M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91200" y="1752600"/>
            <a:ext cx="2819400" cy="307777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omic Sans MS"/>
                <a:cs typeface="Comic Sans MS"/>
              </a:rPr>
              <a:t>Reconstruction efficiency </a:t>
            </a:r>
            <a:r>
              <a:rPr lang="en-US" sz="1400" dirty="0" err="1" smtClean="0">
                <a:latin typeface="Comic Sans MS"/>
                <a:cs typeface="Comic Sans MS"/>
              </a:rPr>
              <a:t>vs</a:t>
            </a:r>
            <a:r>
              <a:rPr lang="en-US" sz="1400" dirty="0" smtClean="0">
                <a:latin typeface="Comic Sans MS"/>
                <a:cs typeface="Comic Sans MS"/>
              </a:rPr>
              <a:t> </a:t>
            </a:r>
            <a:r>
              <a:rPr lang="en-US" sz="1400" dirty="0" smtClean="0">
                <a:latin typeface="Lucida Grande"/>
                <a:ea typeface="Lucida Grande"/>
                <a:cs typeface="Lucida Grande"/>
              </a:rPr>
              <a:t>E</a:t>
            </a:r>
            <a:r>
              <a:rPr lang="en-US" sz="1400" baseline="-25000" dirty="0" smtClean="0">
                <a:latin typeface="Lucida Grande"/>
                <a:ea typeface="Lucida Grande"/>
                <a:cs typeface="Lucida Grande"/>
              </a:rPr>
              <a:t>T</a:t>
            </a:r>
            <a:endParaRPr lang="en-US" sz="1400" baseline="-25000" dirty="0" smtClean="0">
              <a:effectLst/>
              <a:latin typeface="Comic Sans MS"/>
              <a:cs typeface="Comic Sans M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038600" y="2209800"/>
            <a:ext cx="1066800" cy="307777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omic Sans MS"/>
                <a:cs typeface="Comic Sans MS"/>
              </a:rPr>
              <a:t>&lt;</a:t>
            </a:r>
            <a:r>
              <a:rPr lang="en-US" sz="1400" dirty="0" err="1" smtClean="0">
                <a:latin typeface="Lucida Grande"/>
                <a:ea typeface="Lucida Grande"/>
                <a:cs typeface="Lucida Grande"/>
              </a:rPr>
              <a:t>ε</a:t>
            </a:r>
            <a:r>
              <a:rPr lang="en-US" sz="1400" dirty="0" smtClean="0">
                <a:latin typeface="Comic Sans MS"/>
                <a:cs typeface="Comic Sans MS"/>
              </a:rPr>
              <a:t>&gt;~98%</a:t>
            </a:r>
            <a:endParaRPr lang="en-US" sz="1400" dirty="0" smtClean="0">
              <a:effectLst/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016385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131940</TotalTime>
  <Words>2595</Words>
  <Application>Microsoft Office PowerPoint</Application>
  <PresentationFormat>Экран (4:3)</PresentationFormat>
  <Paragraphs>352</Paragraphs>
  <Slides>29</Slides>
  <Notes>20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Office Theme</vt:lpstr>
      <vt:lpstr>Презентация PowerPoint</vt:lpstr>
      <vt:lpstr>Презентация PowerPoint</vt:lpstr>
      <vt:lpstr>Содержание</vt:lpstr>
      <vt:lpstr>p-p integrated luminosity vs time </vt:lpstr>
      <vt:lpstr>Multiple pp-collisions per bunch crossing </vt:lpstr>
      <vt:lpstr>Detectors operation</vt:lpstr>
      <vt:lpstr>Trigger operation</vt:lpstr>
      <vt:lpstr>Electrons</vt:lpstr>
      <vt:lpstr>Electrons</vt:lpstr>
      <vt:lpstr>Electrons</vt:lpstr>
      <vt:lpstr>Photon</vt:lpstr>
      <vt:lpstr>Muons</vt:lpstr>
      <vt:lpstr>Missing ET</vt:lpstr>
      <vt:lpstr>Search for high-mass resonances decaying to dileptons</vt:lpstr>
      <vt:lpstr>Search for high-mass resonances decaying to lepton and neutrino</vt:lpstr>
      <vt:lpstr>TRT eFastOR trigger </vt:lpstr>
      <vt:lpstr>Ultrasonic vapour analyzer/flowmeter for the ATLAS silicon tracker</vt:lpstr>
      <vt:lpstr>Pixel Service Quarter Panels (SQP)</vt:lpstr>
      <vt:lpstr>TDAQ/DCS</vt:lpstr>
      <vt:lpstr>Plans for LHC Upgrade</vt:lpstr>
      <vt:lpstr>ATLAS upgrade</vt:lpstr>
      <vt:lpstr>New Muon Small Wheels</vt:lpstr>
      <vt:lpstr>Презентация PowerPoint</vt:lpstr>
      <vt:lpstr>Презентация PowerPoint</vt:lpstr>
      <vt:lpstr>The MC toy model for BEC</vt:lpstr>
      <vt:lpstr>TRT performance </vt:lpstr>
      <vt:lpstr>TRT performance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oleg</dc:creator>
  <cp:lastModifiedBy>user</cp:lastModifiedBy>
  <cp:revision>1163</cp:revision>
  <cp:lastPrinted>2012-12-12T16:51:17Z</cp:lastPrinted>
  <dcterms:created xsi:type="dcterms:W3CDTF">2006-08-16T00:00:00Z</dcterms:created>
  <dcterms:modified xsi:type="dcterms:W3CDTF">2012-12-26T05:54:17Z</dcterms:modified>
</cp:coreProperties>
</file>