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6" r:id="rId1"/>
  </p:sldMasterIdLst>
  <p:notesMasterIdLst>
    <p:notesMasterId r:id="rId39"/>
  </p:notesMasterIdLst>
  <p:handoutMasterIdLst>
    <p:handoutMasterId r:id="rId40"/>
  </p:handoutMasterIdLst>
  <p:sldIdLst>
    <p:sldId id="256" r:id="rId2"/>
    <p:sldId id="305" r:id="rId3"/>
    <p:sldId id="365" r:id="rId4"/>
    <p:sldId id="398" r:id="rId5"/>
    <p:sldId id="405" r:id="rId6"/>
    <p:sldId id="399" r:id="rId7"/>
    <p:sldId id="415" r:id="rId8"/>
    <p:sldId id="393" r:id="rId9"/>
    <p:sldId id="413" r:id="rId10"/>
    <p:sldId id="351" r:id="rId11"/>
    <p:sldId id="379" r:id="rId12"/>
    <p:sldId id="370" r:id="rId13"/>
    <p:sldId id="377" r:id="rId14"/>
    <p:sldId id="378" r:id="rId15"/>
    <p:sldId id="401" r:id="rId16"/>
    <p:sldId id="376" r:id="rId17"/>
    <p:sldId id="375" r:id="rId18"/>
    <p:sldId id="369" r:id="rId19"/>
    <p:sldId id="414" r:id="rId20"/>
    <p:sldId id="387" r:id="rId21"/>
    <p:sldId id="404" r:id="rId22"/>
    <p:sldId id="403" r:id="rId23"/>
    <p:sldId id="371" r:id="rId24"/>
    <p:sldId id="381" r:id="rId25"/>
    <p:sldId id="382" r:id="rId26"/>
    <p:sldId id="383" r:id="rId27"/>
    <p:sldId id="408" r:id="rId28"/>
    <p:sldId id="294" r:id="rId29"/>
    <p:sldId id="406" r:id="rId30"/>
    <p:sldId id="360" r:id="rId31"/>
    <p:sldId id="361" r:id="rId32"/>
    <p:sldId id="390" r:id="rId33"/>
    <p:sldId id="295" r:id="rId34"/>
    <p:sldId id="410" r:id="rId35"/>
    <p:sldId id="372" r:id="rId36"/>
    <p:sldId id="391" r:id="rId37"/>
    <p:sldId id="409" r:id="rId38"/>
  </p:sldIdLst>
  <p:sldSz cx="9144000" cy="6858000" type="screen4x3"/>
  <p:notesSz cx="7010400" cy="92964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FF33CC"/>
    <a:srgbClr val="0000FF"/>
    <a:srgbClr val="FF3300"/>
    <a:srgbClr val="009900"/>
    <a:srgbClr val="69D54B"/>
    <a:srgbClr val="0070C0"/>
    <a:srgbClr val="FFFF66"/>
    <a:srgbClr val="FFFF00"/>
    <a:srgbClr val="675B4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2" autoAdjust="0"/>
    <p:restoredTop sz="88732" autoAdjust="0"/>
  </p:normalViewPr>
  <p:slideViewPr>
    <p:cSldViewPr>
      <p:cViewPr varScale="1">
        <p:scale>
          <a:sx n="58" d="100"/>
          <a:sy n="58" d="100"/>
        </p:scale>
        <p:origin x="-1440" y="-84"/>
      </p:cViewPr>
      <p:guideLst>
        <p:guide orient="horz" pos="2160"/>
        <p:guide pos="2880"/>
      </p:guideLst>
    </p:cSldViewPr>
  </p:slideViewPr>
  <p:outlineViewPr>
    <p:cViewPr>
      <p:scale>
        <a:sx n="33" d="100"/>
        <a:sy n="33" d="100"/>
      </p:scale>
      <p:origin x="0" y="1552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4" Type="http://schemas.openxmlformats.org/officeDocument/2006/relationships/image" Target="../media/image9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13E7880-97D7-418F-95F1-81A2B41E6241}" type="datetimeFigureOut">
              <a:rPr lang="fr-FR"/>
              <a:pPr>
                <a:defRPr/>
              </a:pPr>
              <a:t>10/07/2012</a:t>
            </a:fld>
            <a:endParaRPr lang="fr-FR"/>
          </a:p>
        </p:txBody>
      </p:sp>
      <p:sp>
        <p:nvSpPr>
          <p:cNvPr id="4" name="Espace réservé du pied de page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78C4626-4B30-485E-BBE5-7D91F0BF2D52}" type="slidenum">
              <a:rPr lang="fr-FR"/>
              <a:pPr>
                <a:defRPr/>
              </a:pPr>
              <a:t>‹N°›</a:t>
            </a:fld>
            <a:endParaRPr lang="fr-FR"/>
          </a:p>
        </p:txBody>
      </p:sp>
    </p:spTree>
    <p:extLst>
      <p:ext uri="{BB962C8B-B14F-4D97-AF65-F5344CB8AC3E}">
        <p14:creationId xmlns:p14="http://schemas.microsoft.com/office/powerpoint/2010/main" xmlns="" val="3719825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B1FD206-EFA3-4A76-9AF0-252B1E2A82F8}" type="datetimeFigureOut">
              <a:rPr lang="fr-FR"/>
              <a:pPr>
                <a:defRPr/>
              </a:pPr>
              <a:t>10/07/2012</a:t>
            </a:fld>
            <a:endParaRPr lang="fr-FR"/>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9E81C0F-4455-4114-8306-41E41FB9DF43}" type="slidenum">
              <a:rPr lang="fr-FR"/>
              <a:pPr>
                <a:defRPr/>
              </a:pPr>
              <a:t>‹N°›</a:t>
            </a:fld>
            <a:endParaRPr lang="fr-FR"/>
          </a:p>
        </p:txBody>
      </p:sp>
    </p:spTree>
    <p:extLst>
      <p:ext uri="{BB962C8B-B14F-4D97-AF65-F5344CB8AC3E}">
        <p14:creationId xmlns:p14="http://schemas.microsoft.com/office/powerpoint/2010/main" xmlns="" val="2805132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ED8828-E9F4-4C05-BCC2-FB96E1B4C65F}" type="slidenum">
              <a:rPr lang="fr-FR"/>
              <a:pPr fontAlgn="base">
                <a:spcBef>
                  <a:spcPct val="0"/>
                </a:spcBef>
                <a:spcAft>
                  <a:spcPct val="0"/>
                </a:spcAft>
                <a:defRPr/>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1168400" y="696913"/>
            <a:ext cx="4673600" cy="3487737"/>
          </a:xfrm>
          <a:prstGeom prst="rect">
            <a:avLst/>
          </a:prstGeom>
          <a:solidFill>
            <a:srgbClr val="FFFFFF"/>
          </a:solidFill>
          <a:ln w="9360">
            <a:solidFill>
              <a:srgbClr val="000000"/>
            </a:solidFill>
            <a:miter lim="800000"/>
            <a:headEnd/>
            <a:tailEnd/>
          </a:ln>
          <a:effectLst/>
        </p:spPr>
        <p:txBody>
          <a:bodyPr wrap="none" anchor="ctr"/>
          <a:lstStyle/>
          <a:p>
            <a:endParaRPr lang="fr-FR"/>
          </a:p>
        </p:txBody>
      </p:sp>
      <p:sp>
        <p:nvSpPr>
          <p:cNvPr id="143363" name="Text Box 3"/>
          <p:cNvSpPr txBox="1">
            <a:spLocks noGrp="1" noChangeArrowheads="1"/>
          </p:cNvSpPr>
          <p:nvPr>
            <p:ph type="body"/>
          </p:nvPr>
        </p:nvSpPr>
        <p:spPr bwMode="auto">
          <a:xfrm>
            <a:off x="700088" y="4414838"/>
            <a:ext cx="5611812" cy="4181475"/>
          </a:xfrm>
          <a:noFill/>
        </p:spPr>
        <p:txBody>
          <a:bodyPr wrap="square" lIns="80766" tIns="41998" rIns="80766" bIns="41998" numCol="1" anchor="t" anchorCtr="0" compatLnSpc="1">
            <a:prstTxWarp prst="textNoShape">
              <a:avLst/>
            </a:prstTxWarp>
          </a:bodyPr>
          <a:lstStyle/>
          <a:p>
            <a:pPr defTabSz="457200">
              <a:lnSpc>
                <a:spcPct val="81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smtClean="0"/>
              <a:t>Known cross-sections, two hypothesis, </a:t>
            </a:r>
          </a:p>
          <a:p>
            <a:pPr defTabSz="457200">
              <a:lnSpc>
                <a:spcPct val="81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smtClean="0"/>
              <a:t>No pb with statistics, horizontal cut of the detector</a:t>
            </a:r>
          </a:p>
          <a:p>
            <a:pPr defTabSz="457200">
              <a:lnSpc>
                <a:spcPct val="81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smtClean="0"/>
              <a:t>The aim of this slide is to show the different regions of detection which will be relevant for the study of ppbar…Vérifier les couleurs</a:t>
            </a:r>
          </a:p>
          <a:p>
            <a:pPr defTabSz="457200">
              <a:lnSpc>
                <a:spcPct val="81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smtClean="0"/>
              <a:t>Divide angular distribution in bins of  0.2 in cos(theta)‏</a:t>
            </a:r>
          </a:p>
          <a:p>
            <a:pPr defTabSz="457200">
              <a:lnSpc>
                <a:spcPct val="81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smtClean="0"/>
              <a:t>No acceptance problem_only identification problem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bwMode="auto">
          <a:xfrm>
            <a:off x="1181100" y="696913"/>
            <a:ext cx="4649788" cy="3487737"/>
          </a:xfrm>
          <a:noFill/>
          <a:ln>
            <a:solidFill>
              <a:srgbClr val="000000"/>
            </a:solidFill>
            <a:miter lim="800000"/>
            <a:headEnd/>
            <a:tailEnd/>
          </a:ln>
        </p:spPr>
      </p:sp>
      <p:sp>
        <p:nvSpPr>
          <p:cNvPr id="145411" name="Rectangle 3"/>
          <p:cNvSpPr>
            <a:spLocks noGrp="1"/>
          </p:cNvSpPr>
          <p:nvPr>
            <p:ph type="body" idx="1"/>
          </p:nvPr>
        </p:nvSpPr>
        <p:spPr bwMode="auto">
          <a:xfrm>
            <a:off x="700088" y="4416425"/>
            <a:ext cx="5610225" cy="4183063"/>
          </a:xfrm>
          <a:noFill/>
        </p:spPr>
        <p:txBody>
          <a:bodyPr wrap="square" numCol="1" anchor="t" anchorCtr="0" compatLnSpc="1">
            <a:prstTxWarp prst="textNoShape">
              <a:avLst/>
            </a:prstTxWarp>
          </a:bodyPr>
          <a:lstStyle/>
          <a:p>
            <a:endParaRPr lang="fr-F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bwMode="auto">
          <a:xfrm>
            <a:off x="1181100" y="696913"/>
            <a:ext cx="4649788" cy="3487737"/>
          </a:xfrm>
          <a:noFill/>
          <a:ln>
            <a:solidFill>
              <a:srgbClr val="000000"/>
            </a:solidFill>
            <a:miter lim="800000"/>
            <a:headEnd/>
            <a:tailEnd/>
          </a:ln>
        </p:spPr>
      </p:sp>
      <p:sp>
        <p:nvSpPr>
          <p:cNvPr id="145411" name="Rectangle 3"/>
          <p:cNvSpPr>
            <a:spLocks noGrp="1"/>
          </p:cNvSpPr>
          <p:nvPr>
            <p:ph type="body" idx="1"/>
          </p:nvPr>
        </p:nvSpPr>
        <p:spPr bwMode="auto">
          <a:xfrm>
            <a:off x="700088" y="4416425"/>
            <a:ext cx="5610225" cy="4183063"/>
          </a:xfrm>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970338" y="8829675"/>
            <a:ext cx="3038475" cy="465138"/>
          </a:xfrm>
          <a:prstGeom prst="rect">
            <a:avLst/>
          </a:prstGeom>
          <a:noFill/>
        </p:spPr>
        <p:txBody>
          <a:bodyPr anchor="b"/>
          <a:lstStyle/>
          <a:p>
            <a:pPr algn="r" fontAlgn="auto">
              <a:spcBef>
                <a:spcPts val="0"/>
              </a:spcBef>
              <a:spcAft>
                <a:spcPts val="0"/>
              </a:spcAft>
              <a:defRPr/>
            </a:pPr>
            <a:fld id="{FF42C4BA-6C01-41D7-A24A-826D5C939BBF}" type="slidenum">
              <a:rPr lang="fr-FR" sz="1200">
                <a:latin typeface="+mn-lt"/>
              </a:rPr>
              <a:pPr algn="r" fontAlgn="auto">
                <a:spcBef>
                  <a:spcPts val="0"/>
                </a:spcBef>
                <a:spcAft>
                  <a:spcPts val="0"/>
                </a:spcAft>
                <a:defRPr/>
              </a:pPr>
              <a:t>16</a:t>
            </a:fld>
            <a:endParaRPr lang="fr-FR" sz="1200">
              <a:latin typeface="+mn-lt"/>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fr-FR" dirty="0" smtClean="0"/>
              <a:t>To </a:t>
            </a:r>
            <a:r>
              <a:rPr lang="fr-FR" dirty="0" err="1" smtClean="0"/>
              <a:t>achieve</a:t>
            </a:r>
            <a:r>
              <a:rPr lang="fr-FR" dirty="0" smtClean="0"/>
              <a:t> </a:t>
            </a:r>
            <a:r>
              <a:rPr lang="fr-FR" dirty="0" err="1" smtClean="0"/>
              <a:t>such</a:t>
            </a:r>
            <a:r>
              <a:rPr lang="fr-FR" dirty="0" smtClean="0"/>
              <a:t> </a:t>
            </a:r>
            <a:r>
              <a:rPr lang="fr-FR" dirty="0" err="1" smtClean="0"/>
              <a:t>high</a:t>
            </a:r>
            <a:r>
              <a:rPr lang="fr-FR" dirty="0" smtClean="0"/>
              <a:t> rejection </a:t>
            </a:r>
            <a:r>
              <a:rPr lang="fr-FR" dirty="0" err="1" smtClean="0"/>
              <a:t>factors</a:t>
            </a:r>
            <a:r>
              <a:rPr lang="fr-FR" dirty="0" smtClean="0"/>
              <a:t>, the </a:t>
            </a:r>
            <a:r>
              <a:rPr lang="fr-FR" dirty="0" err="1" smtClean="0"/>
              <a:t>complementarity</a:t>
            </a:r>
            <a:r>
              <a:rPr lang="fr-FR" dirty="0" smtClean="0"/>
              <a:t> of the </a:t>
            </a:r>
            <a:r>
              <a:rPr lang="fr-FR" dirty="0" err="1" smtClean="0"/>
              <a:t>different</a:t>
            </a:r>
            <a:r>
              <a:rPr lang="fr-FR" dirty="0" smtClean="0"/>
              <a:t> detectors </a:t>
            </a:r>
            <a:r>
              <a:rPr lang="fr-FR" dirty="0" err="1" smtClean="0"/>
              <a:t>with</a:t>
            </a:r>
            <a:r>
              <a:rPr lang="fr-FR" dirty="0" smtClean="0"/>
              <a:t> respect to PID </a:t>
            </a:r>
            <a:r>
              <a:rPr lang="fr-FR" dirty="0" err="1" smtClean="0"/>
              <a:t>is</a:t>
            </a:r>
            <a:r>
              <a:rPr lang="fr-FR" dirty="0" smtClean="0"/>
              <a:t> </a:t>
            </a:r>
            <a:r>
              <a:rPr lang="fr-FR" dirty="0" err="1" smtClean="0"/>
              <a:t>exploited</a:t>
            </a:r>
            <a:r>
              <a:rPr lang="fr-FR" dirty="0" smtClean="0"/>
              <a:t>. The DIRC detector, </a:t>
            </a:r>
            <a:r>
              <a:rPr lang="fr-FR" dirty="0" err="1" smtClean="0"/>
              <a:t>which</a:t>
            </a:r>
            <a:r>
              <a:rPr lang="fr-FR" dirty="0" smtClean="0"/>
              <a:t> </a:t>
            </a:r>
            <a:r>
              <a:rPr lang="fr-FR" dirty="0" err="1" smtClean="0"/>
              <a:t>measures</a:t>
            </a:r>
            <a:r>
              <a:rPr lang="fr-FR" dirty="0" smtClean="0"/>
              <a:t> a  </a:t>
            </a:r>
            <a:r>
              <a:rPr lang="fr-FR" dirty="0" err="1" smtClean="0"/>
              <a:t>Cerenkov</a:t>
            </a:r>
            <a:r>
              <a:rPr lang="fr-FR" dirty="0" smtClean="0"/>
              <a:t> angle in a quartz </a:t>
            </a:r>
            <a:r>
              <a:rPr lang="fr-FR" dirty="0" err="1" smtClean="0"/>
              <a:t>rod</a:t>
            </a:r>
            <a:r>
              <a:rPr lang="fr-FR" dirty="0" smtClean="0"/>
              <a:t> </a:t>
            </a:r>
            <a:r>
              <a:rPr lang="fr-FR" dirty="0" err="1" smtClean="0"/>
              <a:t>provides</a:t>
            </a:r>
            <a:r>
              <a:rPr lang="fr-FR" dirty="0" smtClean="0"/>
              <a:t> an efficient e/pi discrimination </a:t>
            </a:r>
            <a:r>
              <a:rPr lang="fr-FR" dirty="0" err="1" smtClean="0"/>
              <a:t>at</a:t>
            </a:r>
            <a:r>
              <a:rPr lang="fr-FR" dirty="0" smtClean="0"/>
              <a:t> </a:t>
            </a:r>
            <a:r>
              <a:rPr lang="fr-FR" dirty="0" err="1" smtClean="0"/>
              <a:t>low</a:t>
            </a:r>
            <a:r>
              <a:rPr lang="fr-FR" dirty="0" smtClean="0"/>
              <a:t> </a:t>
            </a:r>
            <a:r>
              <a:rPr lang="fr-FR" dirty="0" err="1" smtClean="0"/>
              <a:t>momentum</a:t>
            </a:r>
            <a:r>
              <a:rPr lang="fr-FR" dirty="0" smtClean="0"/>
              <a:t>, but  the discrimination power </a:t>
            </a:r>
            <a:r>
              <a:rPr lang="fr-FR" dirty="0" err="1" smtClean="0"/>
              <a:t>vanishes</a:t>
            </a:r>
            <a:r>
              <a:rPr lang="fr-FR" dirty="0" smtClean="0"/>
              <a:t> </a:t>
            </a:r>
            <a:r>
              <a:rPr lang="fr-FR" dirty="0" err="1" smtClean="0"/>
              <a:t>above</a:t>
            </a:r>
            <a:r>
              <a:rPr lang="fr-FR" dirty="0" smtClean="0"/>
              <a:t> 1-1.5 </a:t>
            </a:r>
            <a:r>
              <a:rPr lang="fr-FR" dirty="0" err="1" smtClean="0"/>
              <a:t>GeV</a:t>
            </a:r>
            <a:r>
              <a:rPr lang="fr-FR" dirty="0" smtClean="0"/>
              <a:t>/c. The </a:t>
            </a:r>
            <a:r>
              <a:rPr lang="fr-FR" dirty="0" err="1" smtClean="0"/>
              <a:t>measurements</a:t>
            </a:r>
            <a:r>
              <a:rPr lang="fr-FR" dirty="0" smtClean="0"/>
              <a:t> of DE/</a:t>
            </a:r>
            <a:r>
              <a:rPr lang="fr-FR" dirty="0" err="1" smtClean="0"/>
              <a:t>dx</a:t>
            </a:r>
            <a:r>
              <a:rPr lang="fr-FR" dirty="0" smtClean="0"/>
              <a:t> in the central </a:t>
            </a:r>
            <a:r>
              <a:rPr lang="fr-FR" dirty="0" err="1" smtClean="0"/>
              <a:t>traker</a:t>
            </a:r>
            <a:r>
              <a:rPr lang="fr-FR" dirty="0" smtClean="0"/>
              <a:t> are </a:t>
            </a:r>
            <a:r>
              <a:rPr lang="fr-FR" dirty="0" err="1" smtClean="0"/>
              <a:t>rather</a:t>
            </a:r>
            <a:r>
              <a:rPr lang="fr-FR" dirty="0" smtClean="0"/>
              <a:t> </a:t>
            </a:r>
            <a:r>
              <a:rPr lang="fr-FR" dirty="0" err="1" smtClean="0"/>
              <a:t>powerful</a:t>
            </a:r>
            <a:r>
              <a:rPr lang="fr-FR" dirty="0" smtClean="0"/>
              <a:t> over a large range of </a:t>
            </a:r>
            <a:r>
              <a:rPr lang="fr-FR" dirty="0" err="1" smtClean="0"/>
              <a:t>momenta</a:t>
            </a:r>
            <a:r>
              <a:rPr lang="fr-FR" dirty="0" smtClean="0"/>
              <a:t>, </a:t>
            </a:r>
            <a:r>
              <a:rPr lang="fr-FR" dirty="0" err="1" smtClean="0"/>
              <a:t>while</a:t>
            </a:r>
            <a:r>
              <a:rPr lang="fr-FR" dirty="0" smtClean="0"/>
              <a:t> for the </a:t>
            </a:r>
            <a:r>
              <a:rPr lang="fr-FR" dirty="0" err="1" smtClean="0"/>
              <a:t>electromagnetic</a:t>
            </a:r>
            <a:r>
              <a:rPr lang="fr-FR" dirty="0" smtClean="0"/>
              <a:t> </a:t>
            </a:r>
            <a:r>
              <a:rPr lang="fr-FR" dirty="0" err="1" smtClean="0"/>
              <a:t>calorimeter</a:t>
            </a:r>
            <a:r>
              <a:rPr lang="fr-FR" dirty="0" smtClean="0"/>
              <a:t>, the discrimination power </a:t>
            </a:r>
            <a:r>
              <a:rPr lang="fr-FR" dirty="0" err="1" smtClean="0"/>
              <a:t>obtained</a:t>
            </a:r>
            <a:r>
              <a:rPr lang="fr-FR" dirty="0" smtClean="0"/>
              <a:t> by the ratio of E/p </a:t>
            </a:r>
            <a:r>
              <a:rPr lang="fr-FR" dirty="0" err="1" smtClean="0"/>
              <a:t>is</a:t>
            </a:r>
            <a:r>
              <a:rPr lang="fr-FR" dirty="0" smtClean="0"/>
              <a:t> </a:t>
            </a:r>
            <a:r>
              <a:rPr lang="fr-FR" dirty="0" err="1" smtClean="0"/>
              <a:t>much</a:t>
            </a:r>
            <a:r>
              <a:rPr lang="fr-FR" dirty="0" smtClean="0"/>
              <a:t> </a:t>
            </a:r>
            <a:r>
              <a:rPr lang="fr-FR" dirty="0" err="1" smtClean="0"/>
              <a:t>better</a:t>
            </a:r>
            <a:r>
              <a:rPr lang="fr-FR" dirty="0" smtClean="0"/>
              <a:t> </a:t>
            </a:r>
            <a:r>
              <a:rPr lang="fr-FR" dirty="0" err="1" smtClean="0"/>
              <a:t>at</a:t>
            </a:r>
            <a:r>
              <a:rPr lang="fr-FR" dirty="0" smtClean="0"/>
              <a:t> </a:t>
            </a:r>
            <a:r>
              <a:rPr lang="fr-FR" dirty="0" err="1" smtClean="0"/>
              <a:t>higher</a:t>
            </a:r>
            <a:r>
              <a:rPr lang="fr-FR" dirty="0" smtClean="0"/>
              <a:t> </a:t>
            </a:r>
            <a:r>
              <a:rPr lang="fr-FR" dirty="0" err="1" smtClean="0"/>
              <a:t>momenta</a:t>
            </a:r>
            <a:r>
              <a:rPr lang="fr-FR" dirty="0" smtClean="0"/>
              <a:t>. The </a:t>
            </a:r>
            <a:r>
              <a:rPr lang="fr-FR" dirty="0" err="1" smtClean="0"/>
              <a:t>electrons</a:t>
            </a:r>
            <a:r>
              <a:rPr lang="fr-FR" dirty="0" smtClean="0"/>
              <a:t> </a:t>
            </a:r>
            <a:r>
              <a:rPr lang="fr-FR" dirty="0" err="1" smtClean="0"/>
              <a:t>deposit</a:t>
            </a:r>
            <a:r>
              <a:rPr lang="fr-FR" dirty="0" smtClean="0"/>
              <a:t> all </a:t>
            </a:r>
            <a:r>
              <a:rPr lang="fr-FR" dirty="0" err="1" smtClean="0"/>
              <a:t>their</a:t>
            </a:r>
            <a:r>
              <a:rPr lang="fr-FR" dirty="0" smtClean="0"/>
              <a:t> </a:t>
            </a:r>
            <a:r>
              <a:rPr lang="fr-FR" dirty="0" err="1" smtClean="0"/>
              <a:t>energy</a:t>
            </a:r>
            <a:r>
              <a:rPr lang="fr-FR" dirty="0" smtClean="0"/>
              <a:t> in the </a:t>
            </a:r>
            <a:r>
              <a:rPr lang="fr-FR" dirty="0" err="1" smtClean="0"/>
              <a:t>calorimeter</a:t>
            </a:r>
            <a:r>
              <a:rPr lang="fr-FR" dirty="0" smtClean="0"/>
              <a:t>, </a:t>
            </a:r>
            <a:r>
              <a:rPr lang="fr-FR" dirty="0" err="1" smtClean="0"/>
              <a:t>so</a:t>
            </a:r>
            <a:r>
              <a:rPr lang="fr-FR" dirty="0" smtClean="0"/>
              <a:t> </a:t>
            </a:r>
            <a:r>
              <a:rPr lang="fr-FR" dirty="0" err="1" smtClean="0"/>
              <a:t>they</a:t>
            </a:r>
            <a:r>
              <a:rPr lang="fr-FR" dirty="0" smtClean="0"/>
              <a:t> have E/p close to 1. The pion line </a:t>
            </a:r>
            <a:r>
              <a:rPr lang="fr-FR" dirty="0" err="1" smtClean="0"/>
              <a:t>here</a:t>
            </a:r>
            <a:r>
              <a:rPr lang="fr-FR" dirty="0" smtClean="0"/>
              <a:t> </a:t>
            </a:r>
            <a:r>
              <a:rPr lang="fr-FR" dirty="0" err="1" smtClean="0"/>
              <a:t>is</a:t>
            </a:r>
            <a:r>
              <a:rPr lang="fr-FR" dirty="0" smtClean="0"/>
              <a:t> due to the </a:t>
            </a:r>
            <a:r>
              <a:rPr lang="fr-FR" dirty="0" err="1" smtClean="0"/>
              <a:t>energy</a:t>
            </a:r>
            <a:r>
              <a:rPr lang="fr-FR" dirty="0" smtClean="0"/>
              <a:t> </a:t>
            </a:r>
            <a:r>
              <a:rPr lang="fr-FR" dirty="0" err="1" smtClean="0"/>
              <a:t>loss</a:t>
            </a:r>
            <a:r>
              <a:rPr lang="fr-FR" dirty="0" smtClean="0"/>
              <a:t> by ionisation, but a large fraction of the pions </a:t>
            </a:r>
            <a:r>
              <a:rPr lang="fr-FR" dirty="0" err="1" smtClean="0"/>
              <a:t>undergo</a:t>
            </a:r>
            <a:r>
              <a:rPr lang="fr-FR" dirty="0" smtClean="0"/>
              <a:t> </a:t>
            </a:r>
            <a:r>
              <a:rPr lang="fr-FR" dirty="0" err="1" smtClean="0"/>
              <a:t>hadronic</a:t>
            </a:r>
            <a:r>
              <a:rPr lang="fr-FR" dirty="0" smtClean="0"/>
              <a:t> interactions. This </a:t>
            </a:r>
            <a:r>
              <a:rPr lang="fr-FR" dirty="0" err="1" smtClean="0"/>
              <a:t>is</a:t>
            </a:r>
            <a:r>
              <a:rPr lang="fr-FR" dirty="0" smtClean="0"/>
              <a:t> </a:t>
            </a:r>
            <a:r>
              <a:rPr lang="fr-FR" dirty="0" err="1" smtClean="0"/>
              <a:t>seen</a:t>
            </a:r>
            <a:r>
              <a:rPr lang="fr-FR" dirty="0" smtClean="0"/>
              <a:t> </a:t>
            </a:r>
            <a:r>
              <a:rPr lang="fr-FR" dirty="0" err="1" smtClean="0"/>
              <a:t>clearly</a:t>
            </a:r>
            <a:r>
              <a:rPr lang="fr-FR" dirty="0" smtClean="0"/>
              <a:t> on </a:t>
            </a:r>
            <a:r>
              <a:rPr lang="fr-FR" dirty="0" err="1" smtClean="0"/>
              <a:t>this</a:t>
            </a:r>
            <a:r>
              <a:rPr lang="fr-FR" dirty="0" smtClean="0"/>
              <a:t> </a:t>
            </a:r>
            <a:r>
              <a:rPr lang="fr-FR" dirty="0" err="1" smtClean="0"/>
              <a:t>spectrum</a:t>
            </a:r>
            <a:r>
              <a:rPr lang="fr-FR" dirty="0" smtClean="0"/>
              <a:t> </a:t>
            </a:r>
            <a:r>
              <a:rPr lang="fr-FR" dirty="0" err="1" smtClean="0"/>
              <a:t>which</a:t>
            </a:r>
            <a:r>
              <a:rPr lang="fr-FR" dirty="0" smtClean="0"/>
              <a:t> shows the </a:t>
            </a:r>
            <a:r>
              <a:rPr lang="fr-FR" dirty="0" err="1" smtClean="0"/>
              <a:t>energy</a:t>
            </a:r>
            <a:r>
              <a:rPr lang="fr-FR" dirty="0" smtClean="0"/>
              <a:t> </a:t>
            </a:r>
            <a:r>
              <a:rPr lang="fr-FR" dirty="0" err="1" smtClean="0"/>
              <a:t>deposit</a:t>
            </a:r>
            <a:r>
              <a:rPr lang="fr-FR" dirty="0" smtClean="0"/>
              <a:t> of a pion </a:t>
            </a:r>
            <a:r>
              <a:rPr lang="fr-FR" dirty="0" err="1" smtClean="0"/>
              <a:t>at</a:t>
            </a:r>
            <a:r>
              <a:rPr lang="fr-FR" dirty="0" smtClean="0"/>
              <a:t> a </a:t>
            </a:r>
            <a:r>
              <a:rPr lang="fr-FR" dirty="0" err="1" smtClean="0"/>
              <a:t>momentum</a:t>
            </a:r>
            <a:r>
              <a:rPr lang="fr-FR" dirty="0" smtClean="0"/>
              <a:t> p=1.5 </a:t>
            </a:r>
            <a:r>
              <a:rPr lang="fr-FR" dirty="0" err="1" smtClean="0"/>
              <a:t>GeV</a:t>
            </a:r>
            <a:r>
              <a:rPr lang="fr-FR" dirty="0" smtClean="0"/>
              <a:t>/c.  The </a:t>
            </a:r>
            <a:r>
              <a:rPr lang="fr-FR" dirty="0" err="1" smtClean="0"/>
              <a:t>peak</a:t>
            </a:r>
            <a:r>
              <a:rPr lang="fr-FR" dirty="0" smtClean="0"/>
              <a:t> </a:t>
            </a:r>
            <a:r>
              <a:rPr lang="fr-FR" dirty="0" err="1" smtClean="0"/>
              <a:t>is</a:t>
            </a:r>
            <a:r>
              <a:rPr lang="fr-FR" dirty="0" smtClean="0"/>
              <a:t> due  to </a:t>
            </a:r>
            <a:r>
              <a:rPr lang="fr-FR" dirty="0" err="1" smtClean="0"/>
              <a:t>energy</a:t>
            </a:r>
            <a:r>
              <a:rPr lang="fr-FR" dirty="0" smtClean="0"/>
              <a:t> </a:t>
            </a:r>
            <a:r>
              <a:rPr lang="fr-FR" dirty="0" err="1" smtClean="0"/>
              <a:t>loss</a:t>
            </a:r>
            <a:r>
              <a:rPr lang="fr-FR" dirty="0" smtClean="0"/>
              <a:t> by </a:t>
            </a:r>
            <a:r>
              <a:rPr lang="fr-FR" dirty="0" err="1" smtClean="0"/>
              <a:t>ionization</a:t>
            </a:r>
            <a:r>
              <a:rPr lang="fr-FR" dirty="0" smtClean="0"/>
              <a:t> and a </a:t>
            </a:r>
            <a:r>
              <a:rPr lang="fr-FR" dirty="0" err="1" smtClean="0"/>
              <a:t>broad</a:t>
            </a:r>
            <a:r>
              <a:rPr lang="fr-FR" dirty="0" smtClean="0"/>
              <a:t> </a:t>
            </a:r>
            <a:r>
              <a:rPr lang="fr-FR" dirty="0" err="1" smtClean="0"/>
              <a:t>bump</a:t>
            </a:r>
            <a:r>
              <a:rPr lang="fr-FR" dirty="0" smtClean="0"/>
              <a:t> due to the </a:t>
            </a:r>
            <a:r>
              <a:rPr lang="fr-FR" dirty="0" err="1" smtClean="0"/>
              <a:t>hadronic</a:t>
            </a:r>
            <a:r>
              <a:rPr lang="fr-FR" dirty="0" smtClean="0"/>
              <a:t> interactions. The </a:t>
            </a:r>
            <a:r>
              <a:rPr lang="fr-FR" dirty="0" err="1" smtClean="0"/>
              <a:t>highest</a:t>
            </a:r>
            <a:r>
              <a:rPr lang="fr-FR" dirty="0" smtClean="0"/>
              <a:t> </a:t>
            </a:r>
            <a:r>
              <a:rPr lang="fr-FR" dirty="0" err="1" smtClean="0"/>
              <a:t>energy</a:t>
            </a:r>
            <a:r>
              <a:rPr lang="fr-FR" dirty="0" smtClean="0"/>
              <a:t> </a:t>
            </a:r>
            <a:r>
              <a:rPr lang="fr-FR" dirty="0" err="1" smtClean="0"/>
              <a:t>deposit</a:t>
            </a:r>
            <a:r>
              <a:rPr lang="fr-FR" dirty="0" smtClean="0"/>
              <a:t> are due to the charge exchange </a:t>
            </a:r>
            <a:r>
              <a:rPr lang="fr-FR" dirty="0" err="1" smtClean="0"/>
              <a:t>process</a:t>
            </a:r>
            <a:r>
              <a:rPr lang="fr-FR" dirty="0" smtClean="0"/>
              <a:t>. </a:t>
            </a:r>
            <a:r>
              <a:rPr lang="fr-FR" dirty="0" err="1" smtClean="0"/>
              <a:t>Indeed</a:t>
            </a:r>
            <a:r>
              <a:rPr lang="fr-FR" dirty="0" smtClean="0"/>
              <a:t>, a </a:t>
            </a:r>
            <a:r>
              <a:rPr lang="fr-FR" dirty="0" err="1" smtClean="0"/>
              <a:t>high</a:t>
            </a:r>
            <a:r>
              <a:rPr lang="fr-FR" dirty="0" smtClean="0"/>
              <a:t> </a:t>
            </a:r>
            <a:r>
              <a:rPr lang="fr-FR" dirty="0" err="1" smtClean="0"/>
              <a:t>energy</a:t>
            </a:r>
            <a:r>
              <a:rPr lang="fr-FR" dirty="0" smtClean="0"/>
              <a:t> pi0 </a:t>
            </a:r>
            <a:r>
              <a:rPr lang="fr-FR" dirty="0" err="1" smtClean="0"/>
              <a:t>is</a:t>
            </a:r>
            <a:r>
              <a:rPr lang="fr-FR" dirty="0" smtClean="0"/>
              <a:t> </a:t>
            </a:r>
            <a:r>
              <a:rPr lang="fr-FR" dirty="0" err="1" smtClean="0"/>
              <a:t>created</a:t>
            </a:r>
            <a:r>
              <a:rPr lang="fr-FR" dirty="0" smtClean="0"/>
              <a:t> and the </a:t>
            </a:r>
            <a:r>
              <a:rPr lang="fr-FR" dirty="0" err="1" smtClean="0"/>
              <a:t>energy</a:t>
            </a:r>
            <a:r>
              <a:rPr lang="fr-FR" dirty="0" smtClean="0"/>
              <a:t> of the 2 gammas have a </a:t>
            </a:r>
            <a:r>
              <a:rPr lang="fr-FR" dirty="0" err="1" smtClean="0"/>
              <a:t>high</a:t>
            </a:r>
            <a:r>
              <a:rPr lang="fr-FR" dirty="0" smtClean="0"/>
              <a:t> </a:t>
            </a:r>
            <a:r>
              <a:rPr lang="fr-FR" dirty="0" err="1" smtClean="0"/>
              <a:t>probability</a:t>
            </a:r>
            <a:r>
              <a:rPr lang="fr-FR" dirty="0" smtClean="0"/>
              <a:t> to </a:t>
            </a:r>
            <a:r>
              <a:rPr lang="fr-FR" dirty="0" err="1" smtClean="0"/>
              <a:t>leave</a:t>
            </a:r>
            <a:r>
              <a:rPr lang="fr-FR" dirty="0" smtClean="0"/>
              <a:t> all </a:t>
            </a:r>
            <a:r>
              <a:rPr lang="fr-FR" dirty="0" err="1" smtClean="0"/>
              <a:t>their</a:t>
            </a:r>
            <a:r>
              <a:rPr lang="fr-FR" dirty="0" smtClean="0"/>
              <a:t> </a:t>
            </a:r>
            <a:r>
              <a:rPr lang="fr-FR" dirty="0" err="1" smtClean="0"/>
              <a:t>energy</a:t>
            </a:r>
            <a:r>
              <a:rPr lang="fr-FR" dirty="0" smtClean="0"/>
              <a:t> in the </a:t>
            </a:r>
            <a:r>
              <a:rPr lang="fr-FR" dirty="0" err="1" smtClean="0"/>
              <a:t>calorimeter</a:t>
            </a:r>
            <a:r>
              <a:rPr lang="fr-FR" dirty="0" smtClean="0"/>
              <a:t>. In </a:t>
            </a:r>
            <a:r>
              <a:rPr lang="fr-FR" dirty="0" err="1" smtClean="0"/>
              <a:t>order</a:t>
            </a:r>
            <a:r>
              <a:rPr lang="fr-FR" dirty="0" smtClean="0"/>
              <a:t> to </a:t>
            </a:r>
            <a:r>
              <a:rPr lang="fr-FR" dirty="0" err="1" smtClean="0"/>
              <a:t>make</a:t>
            </a:r>
            <a:r>
              <a:rPr lang="fr-FR" dirty="0" smtClean="0"/>
              <a:t> </a:t>
            </a:r>
            <a:r>
              <a:rPr lang="fr-FR" dirty="0" err="1" smtClean="0"/>
              <a:t>realistic</a:t>
            </a:r>
            <a:r>
              <a:rPr lang="fr-FR" dirty="0" smtClean="0"/>
              <a:t> </a:t>
            </a:r>
            <a:r>
              <a:rPr lang="fr-FR" dirty="0" err="1" smtClean="0"/>
              <a:t>estimates</a:t>
            </a:r>
            <a:r>
              <a:rPr lang="fr-FR" dirty="0" smtClean="0"/>
              <a:t> for e/pi discrimination, </a:t>
            </a:r>
            <a:r>
              <a:rPr lang="fr-FR" dirty="0" err="1" smtClean="0"/>
              <a:t>we</a:t>
            </a:r>
            <a:r>
              <a:rPr lang="fr-FR" dirty="0" smtClean="0"/>
              <a:t>  </a:t>
            </a:r>
            <a:r>
              <a:rPr lang="fr-FR" dirty="0" err="1" smtClean="0"/>
              <a:t>therefore</a:t>
            </a:r>
            <a:r>
              <a:rPr lang="fr-FR" dirty="0" smtClean="0"/>
              <a:t> </a:t>
            </a:r>
            <a:r>
              <a:rPr lang="fr-FR" dirty="0" err="1" smtClean="0"/>
              <a:t>need</a:t>
            </a:r>
            <a:r>
              <a:rPr lang="fr-FR" dirty="0" smtClean="0"/>
              <a:t> a model </a:t>
            </a:r>
            <a:r>
              <a:rPr lang="fr-FR" dirty="0" err="1" smtClean="0"/>
              <a:t>that</a:t>
            </a:r>
            <a:r>
              <a:rPr lang="fr-FR" dirty="0" smtClean="0"/>
              <a:t> do not </a:t>
            </a:r>
            <a:r>
              <a:rPr lang="fr-FR" dirty="0" err="1" smtClean="0"/>
              <a:t>underestimate</a:t>
            </a:r>
            <a:r>
              <a:rPr lang="fr-FR" dirty="0" smtClean="0"/>
              <a:t>  </a:t>
            </a:r>
            <a:r>
              <a:rPr lang="fr-FR" dirty="0" err="1" smtClean="0"/>
              <a:t>this</a:t>
            </a:r>
            <a:r>
              <a:rPr lang="fr-FR" dirty="0" smtClean="0"/>
              <a:t> charge exchange </a:t>
            </a:r>
            <a:r>
              <a:rPr lang="fr-FR" dirty="0" err="1" smtClean="0"/>
              <a:t>reactions</a:t>
            </a:r>
            <a:r>
              <a:rPr lang="fr-FR" dirty="0" smtClean="0"/>
              <a:t>. As </a:t>
            </a:r>
            <a:r>
              <a:rPr lang="fr-FR" dirty="0" err="1" smtClean="0"/>
              <a:t>you</a:t>
            </a:r>
            <a:r>
              <a:rPr lang="fr-FR" dirty="0" smtClean="0"/>
              <a:t> </a:t>
            </a:r>
            <a:r>
              <a:rPr lang="fr-FR" dirty="0" err="1" smtClean="0"/>
              <a:t>can</a:t>
            </a:r>
            <a:r>
              <a:rPr lang="fr-FR" dirty="0" smtClean="0"/>
              <a:t> </a:t>
            </a:r>
            <a:r>
              <a:rPr lang="fr-FR" dirty="0" err="1" smtClean="0"/>
              <a:t>see</a:t>
            </a:r>
            <a:r>
              <a:rPr lang="fr-FR" dirty="0" smtClean="0"/>
              <a:t> </a:t>
            </a:r>
            <a:r>
              <a:rPr lang="fr-FR" dirty="0" err="1" smtClean="0"/>
              <a:t>here</a:t>
            </a:r>
            <a:r>
              <a:rPr lang="fr-FR" dirty="0" smtClean="0"/>
              <a:t>, </a:t>
            </a:r>
            <a:r>
              <a:rPr lang="fr-FR" dirty="0" err="1" smtClean="0"/>
              <a:t>different</a:t>
            </a:r>
            <a:r>
              <a:rPr lang="fr-FR" dirty="0" smtClean="0"/>
              <a:t> </a:t>
            </a:r>
            <a:r>
              <a:rPr lang="fr-FR" dirty="0" err="1" smtClean="0"/>
              <a:t>models</a:t>
            </a:r>
            <a:r>
              <a:rPr lang="fr-FR" dirty="0" smtClean="0"/>
              <a:t> have been </a:t>
            </a:r>
            <a:r>
              <a:rPr lang="fr-FR" dirty="0" err="1" smtClean="0"/>
              <a:t>tested</a:t>
            </a:r>
            <a:r>
              <a:rPr lang="fr-FR" dirty="0" smtClean="0"/>
              <a:t> and the </a:t>
            </a:r>
            <a:r>
              <a:rPr lang="fr-FR" dirty="0" err="1" smtClean="0"/>
              <a:t>most</a:t>
            </a:r>
            <a:r>
              <a:rPr lang="fr-FR" dirty="0" smtClean="0"/>
              <a:t> </a:t>
            </a:r>
            <a:r>
              <a:rPr lang="fr-FR" dirty="0" err="1" smtClean="0"/>
              <a:t>pessimistic</a:t>
            </a:r>
            <a:r>
              <a:rPr lang="fr-FR" dirty="0" smtClean="0"/>
              <a:t> model </a:t>
            </a:r>
            <a:r>
              <a:rPr lang="fr-FR" dirty="0" err="1" smtClean="0"/>
              <a:t>is</a:t>
            </a:r>
            <a:r>
              <a:rPr lang="fr-FR" dirty="0" smtClean="0"/>
              <a:t> </a:t>
            </a:r>
            <a:r>
              <a:rPr lang="fr-FR" dirty="0" err="1" smtClean="0"/>
              <a:t>chosen</a:t>
            </a:r>
            <a:r>
              <a:rPr lang="fr-FR" dirty="0" smtClean="0"/>
              <a:t> for the simulations. This model </a:t>
            </a:r>
            <a:r>
              <a:rPr lang="fr-FR" dirty="0" err="1" smtClean="0"/>
              <a:t>is</a:t>
            </a:r>
            <a:r>
              <a:rPr lang="fr-FR" dirty="0" smtClean="0"/>
              <a:t> the </a:t>
            </a:r>
            <a:r>
              <a:rPr lang="fr-FR" dirty="0" err="1" smtClean="0"/>
              <a:t>Bertini</a:t>
            </a:r>
            <a:r>
              <a:rPr lang="fr-FR" dirty="0" smtClean="0"/>
              <a:t>  cascade and </a:t>
            </a:r>
            <a:r>
              <a:rPr lang="fr-FR" dirty="0" err="1" smtClean="0"/>
              <a:t>which</a:t>
            </a:r>
            <a:r>
              <a:rPr lang="fr-FR" dirty="0" smtClean="0"/>
              <a:t> </a:t>
            </a:r>
            <a:r>
              <a:rPr lang="fr-FR" dirty="0" err="1" smtClean="0"/>
              <a:t>is</a:t>
            </a:r>
            <a:r>
              <a:rPr lang="fr-FR" dirty="0" smtClean="0"/>
              <a:t> </a:t>
            </a:r>
            <a:r>
              <a:rPr lang="fr-FR" dirty="0" err="1" smtClean="0"/>
              <a:t>also</a:t>
            </a:r>
            <a:r>
              <a:rPr lang="fr-FR" dirty="0" smtClean="0"/>
              <a:t> </a:t>
            </a:r>
            <a:r>
              <a:rPr lang="fr-FR" dirty="0" err="1" smtClean="0"/>
              <a:t>known</a:t>
            </a:r>
            <a:r>
              <a:rPr lang="fr-FR" dirty="0" smtClean="0"/>
              <a:t> to </a:t>
            </a:r>
            <a:r>
              <a:rPr lang="fr-FR" dirty="0" err="1" smtClean="0"/>
              <a:t>be</a:t>
            </a:r>
            <a:r>
              <a:rPr lang="fr-FR" dirty="0" smtClean="0"/>
              <a:t> one of the </a:t>
            </a:r>
            <a:r>
              <a:rPr lang="fr-FR" dirty="0" err="1" smtClean="0"/>
              <a:t>most</a:t>
            </a:r>
            <a:r>
              <a:rPr lang="fr-FR" dirty="0" smtClean="0"/>
              <a:t> </a:t>
            </a:r>
            <a:r>
              <a:rPr lang="fr-FR" dirty="0" err="1" smtClean="0"/>
              <a:t>realistic</a:t>
            </a:r>
            <a:r>
              <a:rPr lang="fr-FR" dirty="0" smtClean="0"/>
              <a:t> </a:t>
            </a:r>
            <a:r>
              <a:rPr lang="fr-FR" dirty="0" err="1" smtClean="0"/>
              <a:t>models</a:t>
            </a:r>
            <a:r>
              <a:rPr lang="fr-FR" dirty="0" smtClean="0"/>
              <a:t> to </a:t>
            </a:r>
            <a:r>
              <a:rPr lang="fr-FR" dirty="0" err="1" smtClean="0"/>
              <a:t>describe</a:t>
            </a:r>
            <a:r>
              <a:rPr lang="fr-FR" dirty="0" smtClean="0"/>
              <a:t> </a:t>
            </a:r>
            <a:r>
              <a:rPr lang="fr-FR" dirty="0" err="1" smtClean="0"/>
              <a:t>hadronic</a:t>
            </a:r>
            <a:r>
              <a:rPr lang="fr-FR" dirty="0" smtClean="0"/>
              <a:t> </a:t>
            </a:r>
            <a:r>
              <a:rPr lang="fr-FR" dirty="0" err="1" smtClean="0"/>
              <a:t>showers</a:t>
            </a:r>
            <a:r>
              <a:rPr lang="fr-FR" dirty="0" smtClean="0"/>
              <a:t>, for </a:t>
            </a:r>
            <a:r>
              <a:rPr lang="fr-FR" dirty="0" err="1" smtClean="0"/>
              <a:t>example</a:t>
            </a:r>
            <a:r>
              <a:rPr lang="fr-FR" dirty="0" smtClean="0"/>
              <a:t>, </a:t>
            </a:r>
            <a:r>
              <a:rPr lang="fr-FR" dirty="0" err="1" smtClean="0"/>
              <a:t>it</a:t>
            </a:r>
            <a:r>
              <a:rPr lang="fr-FR" dirty="0" smtClean="0"/>
              <a:t> has been </a:t>
            </a:r>
            <a:r>
              <a:rPr lang="fr-FR" dirty="0" err="1" smtClean="0"/>
              <a:t>tested</a:t>
            </a:r>
            <a:r>
              <a:rPr lang="fr-FR" dirty="0" smtClean="0"/>
              <a:t> </a:t>
            </a:r>
            <a:r>
              <a:rPr lang="fr-FR" dirty="0" err="1" smtClean="0"/>
              <a:t>recently</a:t>
            </a:r>
            <a:r>
              <a:rPr lang="fr-FR" dirty="0" smtClean="0"/>
              <a:t> </a:t>
            </a:r>
            <a:r>
              <a:rPr lang="fr-FR" dirty="0" err="1" smtClean="0"/>
              <a:t>with</a:t>
            </a:r>
            <a:r>
              <a:rPr lang="fr-FR" dirty="0" smtClean="0"/>
              <a:t> the CMS </a:t>
            </a:r>
            <a:r>
              <a:rPr lang="fr-FR" dirty="0" err="1" smtClean="0"/>
              <a:t>calorimeter</a:t>
            </a:r>
            <a:r>
              <a:rPr lang="fr-FR" dirty="0" smtClean="0"/>
              <a:t> and </a:t>
            </a:r>
            <a:r>
              <a:rPr lang="fr-FR" dirty="0" err="1" smtClean="0"/>
              <a:t>gives</a:t>
            </a:r>
            <a:r>
              <a:rPr lang="fr-FR" dirty="0" smtClean="0"/>
              <a:t> good </a:t>
            </a:r>
            <a:r>
              <a:rPr lang="fr-FR" dirty="0" err="1" smtClean="0"/>
              <a:t>results</a:t>
            </a:r>
            <a:r>
              <a:rPr lang="fr-FR" dirty="0"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AD4A89-881D-41AB-BC8F-E8DB45C73D33}" type="slidenum">
              <a:rPr lang="fr-FR"/>
              <a:pPr>
                <a:defRPr/>
              </a:pPr>
              <a:t>18</a:t>
            </a:fld>
            <a:endParaRPr lang="fr-FR"/>
          </a:p>
        </p:txBody>
      </p:sp>
      <p:sp>
        <p:nvSpPr>
          <p:cNvPr id="109571" name="Rectangle 2"/>
          <p:cNvSpPr>
            <a:spLocks noGrp="1" noRot="1" noChangeAspect="1" noChangeArrowheads="1" noTextEdit="1"/>
          </p:cNvSpPr>
          <p:nvPr>
            <p:ph type="sldImg"/>
          </p:nvPr>
        </p:nvSpPr>
        <p:spPr bwMode="auto">
          <a:xfrm>
            <a:off x="1182688" y="704850"/>
            <a:ext cx="4643437" cy="3482975"/>
          </a:xfrm>
          <a:noFill/>
          <a:ln>
            <a:solidFill>
              <a:srgbClr val="000000"/>
            </a:solidFill>
            <a:miter lim="800000"/>
            <a:headEnd/>
            <a:tailEnd/>
          </a:ln>
        </p:spPr>
      </p:sp>
      <p:sp>
        <p:nvSpPr>
          <p:cNvPr id="109572" name="Text Box 3"/>
          <p:cNvSpPr>
            <a:spLocks noGrp="1" noChangeArrowheads="1"/>
          </p:cNvSpPr>
          <p:nvPr>
            <p:ph type="body" idx="1"/>
          </p:nvPr>
        </p:nvSpPr>
        <p:spPr bwMode="auto">
          <a:xfrm>
            <a:off x="700088" y="4414838"/>
            <a:ext cx="5607050" cy="4179887"/>
          </a:xfrm>
          <a:noFill/>
        </p:spPr>
        <p:txBody>
          <a:bodyPr wrap="none" numCol="1" anchor="ctr" anchorCtr="0" compatLnSpc="1">
            <a:prstTxWarp prst="textNoShape">
              <a:avLst/>
            </a:prstTxWarp>
          </a:bodyPr>
          <a:lstStyle/>
          <a:p>
            <a:r>
              <a:rPr lang="fr-FR" smtClean="0"/>
              <a:t>In this publication, we also evaluate the precision on the form factor measurement that will be achieved with PANDA and compare it to the existing data. The ratio of electric to magn FF can be measured up to 14 GeV/c2 from an analysis of the angular distributions  with a good precision. This will improve very much the present experimental situation. In addition, it will allow to discriminate among models which are all able to reproduce the Geff and also the space like data, but give different predictions for the ratio GE/GM.  Here we see for example the Iachello model in green, which predicts a very strong electric form factor. </a:t>
            </a:r>
          </a:p>
          <a:p>
            <a:r>
              <a:rPr lang="fr-FR" smtClean="0"/>
              <a:t>Cross-sections and therefore the effective form factor  can be measured with good precision up to 30 GeV/c2, which is the maximum available q2 at PANDA.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AD4A89-881D-41AB-BC8F-E8DB45C73D33}" type="slidenum">
              <a:rPr lang="fr-FR"/>
              <a:pPr>
                <a:defRPr/>
              </a:pPr>
              <a:t>19</a:t>
            </a:fld>
            <a:endParaRPr lang="fr-FR"/>
          </a:p>
        </p:txBody>
      </p:sp>
      <p:sp>
        <p:nvSpPr>
          <p:cNvPr id="109571" name="Rectangle 2"/>
          <p:cNvSpPr>
            <a:spLocks noGrp="1" noRot="1" noChangeAspect="1" noChangeArrowheads="1" noTextEdit="1"/>
          </p:cNvSpPr>
          <p:nvPr>
            <p:ph type="sldImg"/>
          </p:nvPr>
        </p:nvSpPr>
        <p:spPr bwMode="auto">
          <a:xfrm>
            <a:off x="1182688" y="704850"/>
            <a:ext cx="4643437" cy="3482975"/>
          </a:xfrm>
          <a:noFill/>
          <a:ln>
            <a:solidFill>
              <a:srgbClr val="000000"/>
            </a:solidFill>
            <a:miter lim="800000"/>
            <a:headEnd/>
            <a:tailEnd/>
          </a:ln>
        </p:spPr>
      </p:sp>
      <p:sp>
        <p:nvSpPr>
          <p:cNvPr id="109572" name="Text Box 3"/>
          <p:cNvSpPr>
            <a:spLocks noGrp="1" noChangeArrowheads="1"/>
          </p:cNvSpPr>
          <p:nvPr>
            <p:ph type="body" idx="1"/>
          </p:nvPr>
        </p:nvSpPr>
        <p:spPr bwMode="auto">
          <a:xfrm>
            <a:off x="700088" y="4414838"/>
            <a:ext cx="5607050" cy="4179887"/>
          </a:xfrm>
          <a:noFill/>
        </p:spPr>
        <p:txBody>
          <a:bodyPr wrap="none" numCol="1" anchor="ctr" anchorCtr="0" compatLnSpc="1">
            <a:prstTxWarp prst="textNoShape">
              <a:avLst/>
            </a:prstTxWarp>
          </a:bodyPr>
          <a:lstStyle/>
          <a:p>
            <a:r>
              <a:rPr lang="fr-FR" smtClean="0"/>
              <a:t>In this publication, we also evaluate the precision on the form factor measurement that will be achieved with PANDA and compare it to the existing data. The ratio of electric to magn FF can be measured up to 14 GeV/c2 from an analysis of the angular distributions  with a good precision. This will improve very much the present experimental situation. In addition, it will allow to discriminate among models which are all able to reproduce the Geff and also the space like data, but give different predictions for the ratio GE/GM.  Here we see for example the Iachello model in green, which predicts a very strong electric form factor. </a:t>
            </a:r>
          </a:p>
          <a:p>
            <a:r>
              <a:rPr lang="fr-FR" smtClean="0"/>
              <a:t>Cross-sections and therefore the effective form factor  can be measured with good precision up to 30 GeV/c2, which is the maximum available q2 at PANDA.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A401BD-7B8C-4367-B308-FB4C085459CC}" type="slidenum">
              <a:rPr lang="fr-FR"/>
              <a:pPr>
                <a:defRPr/>
              </a:pPr>
              <a:t>20</a:t>
            </a:fld>
            <a:endParaRPr lang="fr-FR"/>
          </a:p>
        </p:txBody>
      </p:sp>
      <p:sp>
        <p:nvSpPr>
          <p:cNvPr id="1177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fr-FR" smtClean="0"/>
              <a:t>Mettre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9E81C0F-4455-4114-8306-41E41FB9DF43}" type="slidenum">
              <a:rPr lang="fr-FR" smtClean="0"/>
              <a:pPr>
                <a:defRPr/>
              </a:pPr>
              <a:t>21</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A401BD-7B8C-4367-B308-FB4C085459CC}" type="slidenum">
              <a:rPr lang="fr-FR"/>
              <a:pPr>
                <a:defRPr/>
              </a:pPr>
              <a:t>22</a:t>
            </a:fld>
            <a:endParaRPr lang="fr-FR"/>
          </a:p>
        </p:txBody>
      </p:sp>
      <p:sp>
        <p:nvSpPr>
          <p:cNvPr id="1177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fr-FR" dirty="0" smtClean="0"/>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55B45B-06DB-4432-812D-6135E0F1C3E2}" type="slidenum">
              <a:rPr lang="fr-FR"/>
              <a:pPr>
                <a:defRPr/>
              </a:pPr>
              <a:t>23</a:t>
            </a:fld>
            <a:endParaRPr lang="fr-FR"/>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1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fr-F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84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changer, incorporer les corrections radiatives,….</a:t>
            </a:r>
          </a:p>
        </p:txBody>
      </p:sp>
      <p:sp>
        <p:nvSpPr>
          <p:cNvPr id="3072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E81017-23AF-4308-A16F-EBC783A694EB}" type="slidenum">
              <a:rPr lang="fr-FR"/>
              <a:pPr fontAlgn="base">
                <a:spcBef>
                  <a:spcPct val="0"/>
                </a:spcBef>
                <a:spcAft>
                  <a:spcPct val="0"/>
                </a:spcAft>
                <a:defRPr/>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249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2390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06D5A6-A42A-4A32-B9B8-F12629C47BC4}" type="slidenum">
              <a:rPr lang="fr-FR"/>
              <a:pPr fontAlgn="base">
                <a:spcBef>
                  <a:spcPct val="0"/>
                </a:spcBef>
                <a:spcAft>
                  <a:spcPct val="0"/>
                </a:spcAft>
                <a:defRPr/>
              </a:pPr>
              <a:t>28</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269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err="1" smtClean="0"/>
              <a:t>Approach</a:t>
            </a:r>
            <a:r>
              <a:rPr lang="fr-FR" dirty="0" smtClean="0"/>
              <a:t> of </a:t>
            </a:r>
            <a:r>
              <a:rPr lang="fr-FR" dirty="0" err="1" smtClean="0"/>
              <a:t>pbarp</a:t>
            </a:r>
            <a:r>
              <a:rPr lang="fr-FR" dirty="0" smtClean="0"/>
              <a:t>-&gt;e+e-pi0.</a:t>
            </a:r>
          </a:p>
          <a:p>
            <a:pPr eaLnBrk="1" hangingPunct="1">
              <a:spcBef>
                <a:spcPct val="0"/>
              </a:spcBef>
            </a:pPr>
            <a:r>
              <a:rPr lang="fr-FR" dirty="0" err="1" smtClean="0"/>
              <a:t>Peut-etre</a:t>
            </a:r>
            <a:r>
              <a:rPr lang="fr-FR" dirty="0" smtClean="0"/>
              <a:t> signaler que cela peut </a:t>
            </a:r>
            <a:r>
              <a:rPr lang="fr-FR" dirty="0" err="1" smtClean="0"/>
              <a:t>etre</a:t>
            </a:r>
            <a:r>
              <a:rPr lang="fr-FR" dirty="0" smtClean="0"/>
              <a:t> mesure en </a:t>
            </a:r>
            <a:r>
              <a:rPr lang="fr-FR" dirty="0" err="1" smtClean="0"/>
              <a:t>bckwd</a:t>
            </a:r>
            <a:r>
              <a:rPr lang="fr-FR" dirty="0" smtClean="0"/>
              <a:t> </a:t>
            </a:r>
            <a:r>
              <a:rPr lang="fr-FR" dirty="0" err="1" smtClean="0"/>
              <a:t>meson</a:t>
            </a:r>
            <a:r>
              <a:rPr lang="fr-FR" dirty="0" smtClean="0"/>
              <a:t> </a:t>
            </a:r>
            <a:r>
              <a:rPr lang="fr-FR" dirty="0" err="1" smtClean="0"/>
              <a:t>electroproduction</a:t>
            </a:r>
            <a:r>
              <a:rPr lang="fr-FR" dirty="0" smtClean="0"/>
              <a:t> a JLAB.</a:t>
            </a:r>
          </a:p>
          <a:p>
            <a:pPr eaLnBrk="1" hangingPunct="1">
              <a:spcBef>
                <a:spcPct val="0"/>
              </a:spcBef>
            </a:pPr>
            <a:r>
              <a:rPr lang="fr-FR" dirty="0" err="1" smtClean="0"/>
              <a:t>Also</a:t>
            </a:r>
            <a:r>
              <a:rPr lang="fr-FR" dirty="0" smtClean="0"/>
              <a:t> possible est mis aussi dans le </a:t>
            </a:r>
            <a:r>
              <a:rPr lang="fr-FR" dirty="0" err="1" smtClean="0"/>
              <a:t>slide</a:t>
            </a:r>
            <a:r>
              <a:rPr lang="fr-FR" dirty="0" smtClean="0"/>
              <a:t> suivant.</a:t>
            </a:r>
          </a:p>
        </p:txBody>
      </p:sp>
      <p:sp>
        <p:nvSpPr>
          <p:cNvPr id="12595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0836DC-EFF6-4D3E-9DC5-4D87A38BCB9E}" type="slidenum">
              <a:rPr lang="fr-FR"/>
              <a:pPr fontAlgn="base">
                <a:spcBef>
                  <a:spcPct val="0"/>
                </a:spcBef>
                <a:spcAft>
                  <a:spcPct val="0"/>
                </a:spcAft>
                <a:defRPr/>
              </a:pPr>
              <a:t>30</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290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2800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BEDD5D-04B1-48BD-9C0C-D428273A3DE3}" type="slidenum">
              <a:rPr lang="fr-FR"/>
              <a:pPr fontAlgn="base">
                <a:spcBef>
                  <a:spcPct val="0"/>
                </a:spcBef>
                <a:spcAft>
                  <a:spcPct val="0"/>
                </a:spcAft>
                <a:defRPr/>
              </a:pPr>
              <a:t>31</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fld id="{BC30FCF5-01DC-4CED-8EC1-19E74ADE17E3}" type="slidenum">
              <a:rPr lang="fr-FR" baseline="0"/>
              <a:pPr eaLnBrk="1" hangingPunct="1"/>
              <a:t>32</a:t>
            </a:fld>
            <a:endParaRPr lang="fr-FR" baseline="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fr-FR" dirty="0" smtClean="0">
                <a:latin typeface="Arial" pitchFamily="34" charset="0"/>
              </a:rPr>
              <a:t>There are a lot of </a:t>
            </a:r>
            <a:r>
              <a:rPr lang="fr-FR" dirty="0" err="1" smtClean="0">
                <a:latin typeface="Arial" pitchFamily="34" charset="0"/>
              </a:rPr>
              <a:t>other</a:t>
            </a:r>
            <a:r>
              <a:rPr lang="fr-FR" dirty="0" smtClean="0">
                <a:latin typeface="Arial" pitchFamily="34" charset="0"/>
              </a:rPr>
              <a:t> </a:t>
            </a:r>
            <a:r>
              <a:rPr lang="fr-FR" dirty="0" err="1" smtClean="0">
                <a:latin typeface="Arial" pitchFamily="34" charset="0"/>
              </a:rPr>
              <a:t>measurements</a:t>
            </a:r>
            <a:r>
              <a:rPr lang="fr-FR" dirty="0" smtClean="0">
                <a:latin typeface="Arial" pitchFamily="34" charset="0"/>
              </a:rPr>
              <a:t> </a:t>
            </a:r>
            <a:r>
              <a:rPr lang="fr-FR" dirty="0" err="1" smtClean="0">
                <a:latin typeface="Arial" pitchFamily="34" charset="0"/>
              </a:rPr>
              <a:t>with</a:t>
            </a:r>
            <a:r>
              <a:rPr lang="fr-FR" dirty="0" smtClean="0">
                <a:latin typeface="Arial" pitchFamily="34" charset="0"/>
              </a:rPr>
              <a:t> PANDA, </a:t>
            </a:r>
            <a:r>
              <a:rPr lang="fr-FR" dirty="0" err="1" smtClean="0">
                <a:latin typeface="Arial" pitchFamily="34" charset="0"/>
              </a:rPr>
              <a:t>which</a:t>
            </a:r>
            <a:r>
              <a:rPr lang="fr-FR" dirty="0" smtClean="0">
                <a:latin typeface="Arial" pitchFamily="34" charset="0"/>
              </a:rPr>
              <a:t> are </a:t>
            </a:r>
            <a:r>
              <a:rPr lang="fr-FR" dirty="0" err="1" smtClean="0">
                <a:latin typeface="Arial" pitchFamily="34" charset="0"/>
              </a:rPr>
              <a:t>related</a:t>
            </a:r>
            <a:r>
              <a:rPr lang="fr-FR" dirty="0" smtClean="0">
                <a:latin typeface="Arial" pitchFamily="34" charset="0"/>
              </a:rPr>
              <a:t> </a:t>
            </a:r>
            <a:r>
              <a:rPr lang="fr-FR" dirty="0" err="1" smtClean="0">
                <a:latin typeface="Arial" pitchFamily="34" charset="0"/>
              </a:rPr>
              <a:t>either</a:t>
            </a:r>
            <a:r>
              <a:rPr lang="fr-FR" dirty="0" smtClean="0">
                <a:latin typeface="Arial" pitchFamily="34" charset="0"/>
              </a:rPr>
              <a:t> to </a:t>
            </a:r>
            <a:r>
              <a:rPr lang="fr-FR" dirty="0" err="1" smtClean="0">
                <a:latin typeface="Arial" pitchFamily="34" charset="0"/>
              </a:rPr>
              <a:t>nucleon</a:t>
            </a:r>
            <a:r>
              <a:rPr lang="fr-FR" dirty="0" smtClean="0">
                <a:latin typeface="Arial" pitchFamily="34" charset="0"/>
              </a:rPr>
              <a:t> structure or to </a:t>
            </a:r>
            <a:r>
              <a:rPr lang="fr-FR" dirty="0" err="1" smtClean="0">
                <a:latin typeface="Arial" pitchFamily="34" charset="0"/>
              </a:rPr>
              <a:t>perturbative</a:t>
            </a:r>
            <a:r>
              <a:rPr lang="fr-FR" dirty="0" smtClean="0">
                <a:latin typeface="Arial" pitchFamily="34" charset="0"/>
              </a:rPr>
              <a:t> QCD </a:t>
            </a:r>
            <a:r>
              <a:rPr lang="fr-FR" dirty="0" err="1" smtClean="0">
                <a:latin typeface="Arial" pitchFamily="34" charset="0"/>
              </a:rPr>
              <a:t>mechanisms</a:t>
            </a:r>
            <a:r>
              <a:rPr lang="fr-FR" dirty="0" smtClean="0">
                <a:latin typeface="Arial" pitchFamily="34" charset="0"/>
              </a:rPr>
              <a:t>. Time-</a:t>
            </a:r>
            <a:r>
              <a:rPr lang="fr-FR" dirty="0" err="1" smtClean="0">
                <a:latin typeface="Arial" pitchFamily="34" charset="0"/>
              </a:rPr>
              <a:t>Like</a:t>
            </a:r>
            <a:r>
              <a:rPr lang="fr-FR" dirty="0" smtClean="0">
                <a:latin typeface="Arial" pitchFamily="34" charset="0"/>
              </a:rPr>
              <a:t> proton </a:t>
            </a:r>
            <a:r>
              <a:rPr lang="fr-FR" dirty="0" err="1" smtClean="0">
                <a:latin typeface="Arial" pitchFamily="34" charset="0"/>
              </a:rPr>
              <a:t>form</a:t>
            </a:r>
            <a:r>
              <a:rPr lang="fr-FR" dirty="0" smtClean="0">
                <a:latin typeface="Arial" pitchFamily="34" charset="0"/>
              </a:rPr>
              <a:t> </a:t>
            </a:r>
            <a:r>
              <a:rPr lang="fr-FR" dirty="0" err="1" smtClean="0">
                <a:latin typeface="Arial" pitchFamily="34" charset="0"/>
              </a:rPr>
              <a:t>factors</a:t>
            </a:r>
            <a:r>
              <a:rPr lang="fr-FR" dirty="0" smtClean="0">
                <a:latin typeface="Arial" pitchFamily="34" charset="0"/>
              </a:rPr>
              <a:t> </a:t>
            </a:r>
            <a:r>
              <a:rPr lang="fr-FR" dirty="0" err="1" smtClean="0">
                <a:latin typeface="Arial" pitchFamily="34" charset="0"/>
              </a:rPr>
              <a:t>can</a:t>
            </a:r>
            <a:r>
              <a:rPr lang="fr-FR" dirty="0" smtClean="0">
                <a:latin typeface="Arial" pitchFamily="34" charset="0"/>
              </a:rPr>
              <a:t> </a:t>
            </a:r>
            <a:r>
              <a:rPr lang="fr-FR" dirty="0" err="1" smtClean="0">
                <a:latin typeface="Arial" pitchFamily="34" charset="0"/>
              </a:rPr>
              <a:t>be</a:t>
            </a:r>
            <a:r>
              <a:rPr lang="fr-FR" dirty="0" smtClean="0">
                <a:latin typeface="Arial" pitchFamily="34" charset="0"/>
              </a:rPr>
              <a:t> </a:t>
            </a:r>
            <a:r>
              <a:rPr lang="fr-FR" dirty="0" err="1" smtClean="0">
                <a:latin typeface="Arial" pitchFamily="34" charset="0"/>
              </a:rPr>
              <a:t>measured</a:t>
            </a:r>
            <a:r>
              <a:rPr lang="fr-FR" dirty="0" smtClean="0">
                <a:latin typeface="Arial" pitchFamily="34" charset="0"/>
              </a:rPr>
              <a:t> in </a:t>
            </a:r>
            <a:r>
              <a:rPr lang="fr-FR" dirty="0" err="1" smtClean="0">
                <a:latin typeface="Arial" pitchFamily="34" charset="0"/>
              </a:rPr>
              <a:t>pbarp</a:t>
            </a:r>
            <a:r>
              <a:rPr lang="fr-FR" dirty="0" smtClean="0">
                <a:latin typeface="Arial" pitchFamily="34" charset="0"/>
              </a:rPr>
              <a:t> -&gt; mu+ mu- and </a:t>
            </a:r>
            <a:r>
              <a:rPr lang="fr-FR" dirty="0" err="1" smtClean="0">
                <a:latin typeface="Arial" pitchFamily="34" charset="0"/>
              </a:rPr>
              <a:t>we</a:t>
            </a:r>
            <a:r>
              <a:rPr lang="fr-FR" dirty="0" smtClean="0">
                <a:latin typeface="Arial" pitchFamily="34" charset="0"/>
              </a:rPr>
              <a:t> </a:t>
            </a:r>
            <a:r>
              <a:rPr lang="fr-FR" dirty="0" err="1" smtClean="0">
                <a:latin typeface="Arial" pitchFamily="34" charset="0"/>
              </a:rPr>
              <a:t>will</a:t>
            </a:r>
            <a:r>
              <a:rPr lang="fr-FR" dirty="0" smtClean="0">
                <a:latin typeface="Arial" pitchFamily="34" charset="0"/>
              </a:rPr>
              <a:t> </a:t>
            </a:r>
            <a:r>
              <a:rPr lang="fr-FR" dirty="0" err="1" smtClean="0">
                <a:latin typeface="Arial" pitchFamily="34" charset="0"/>
              </a:rPr>
              <a:t>study</a:t>
            </a:r>
            <a:r>
              <a:rPr lang="fr-FR" dirty="0" smtClean="0">
                <a:latin typeface="Arial" pitchFamily="34" charset="0"/>
              </a:rPr>
              <a:t> </a:t>
            </a:r>
            <a:r>
              <a:rPr lang="fr-FR" dirty="0" err="1" smtClean="0">
                <a:latin typeface="Arial" pitchFamily="34" charset="0"/>
              </a:rPr>
              <a:t>that</a:t>
            </a:r>
            <a:r>
              <a:rPr lang="fr-FR" dirty="0" smtClean="0">
                <a:latin typeface="Arial" pitchFamily="34" charset="0"/>
              </a:rPr>
              <a:t> </a:t>
            </a:r>
            <a:r>
              <a:rPr lang="fr-FR" dirty="0" err="1" smtClean="0">
                <a:latin typeface="Arial" pitchFamily="34" charset="0"/>
              </a:rPr>
              <a:t>channel</a:t>
            </a:r>
            <a:r>
              <a:rPr lang="fr-FR" dirty="0" smtClean="0">
                <a:latin typeface="Arial" pitchFamily="34" charset="0"/>
              </a:rPr>
              <a:t> </a:t>
            </a:r>
            <a:r>
              <a:rPr lang="fr-FR" dirty="0" err="1" smtClean="0">
                <a:latin typeface="Arial" pitchFamily="34" charset="0"/>
              </a:rPr>
              <a:t>soon</a:t>
            </a:r>
            <a:r>
              <a:rPr lang="fr-FR" dirty="0" smtClean="0">
                <a:latin typeface="Arial" pitchFamily="34" charset="0"/>
              </a:rPr>
              <a:t> in collaboration </a:t>
            </a:r>
            <a:r>
              <a:rPr lang="fr-FR" dirty="0" err="1" smtClean="0">
                <a:latin typeface="Arial" pitchFamily="34" charset="0"/>
              </a:rPr>
              <a:t>with</a:t>
            </a:r>
            <a:r>
              <a:rPr lang="fr-FR" dirty="0" smtClean="0">
                <a:latin typeface="Arial" pitchFamily="34" charset="0"/>
              </a:rPr>
              <a:t> Torino group. </a:t>
            </a:r>
          </a:p>
          <a:p>
            <a:pPr eaLnBrk="1" hangingPunct="1"/>
            <a:r>
              <a:rPr lang="fr-FR" dirty="0" smtClean="0">
                <a:latin typeface="Arial" pitchFamily="34" charset="0"/>
              </a:rPr>
              <a:t>A </a:t>
            </a:r>
            <a:r>
              <a:rPr lang="fr-FR" dirty="0" err="1" smtClean="0">
                <a:latin typeface="Arial" pitchFamily="34" charset="0"/>
              </a:rPr>
              <a:t>feasibility</a:t>
            </a:r>
            <a:r>
              <a:rPr lang="fr-FR" dirty="0" smtClean="0">
                <a:latin typeface="Arial" pitchFamily="34" charset="0"/>
              </a:rPr>
              <a:t> </a:t>
            </a:r>
            <a:r>
              <a:rPr lang="fr-FR" dirty="0" err="1" smtClean="0">
                <a:latin typeface="Arial" pitchFamily="34" charset="0"/>
              </a:rPr>
              <a:t>study</a:t>
            </a:r>
            <a:r>
              <a:rPr lang="fr-FR" dirty="0" smtClean="0">
                <a:latin typeface="Arial" pitchFamily="34" charset="0"/>
              </a:rPr>
              <a:t> </a:t>
            </a:r>
            <a:r>
              <a:rPr lang="fr-FR" dirty="0" err="1" smtClean="0">
                <a:latin typeface="Arial" pitchFamily="34" charset="0"/>
              </a:rPr>
              <a:t>is</a:t>
            </a:r>
            <a:r>
              <a:rPr lang="fr-FR" dirty="0" smtClean="0">
                <a:latin typeface="Arial" pitchFamily="34" charset="0"/>
              </a:rPr>
              <a:t> on-</a:t>
            </a:r>
            <a:r>
              <a:rPr lang="fr-FR" dirty="0" err="1" smtClean="0">
                <a:latin typeface="Arial" pitchFamily="34" charset="0"/>
              </a:rPr>
              <a:t>going</a:t>
            </a:r>
            <a:r>
              <a:rPr lang="fr-FR" dirty="0" smtClean="0">
                <a:latin typeface="Arial" pitchFamily="34" charset="0"/>
              </a:rPr>
              <a:t> on the </a:t>
            </a:r>
            <a:r>
              <a:rPr lang="fr-FR" dirty="0" err="1" smtClean="0">
                <a:latin typeface="Arial" pitchFamily="34" charset="0"/>
              </a:rPr>
              <a:t>reaction</a:t>
            </a:r>
            <a:r>
              <a:rPr lang="fr-FR" dirty="0" smtClean="0">
                <a:latin typeface="Arial" pitchFamily="34" charset="0"/>
              </a:rPr>
              <a:t> </a:t>
            </a:r>
            <a:r>
              <a:rPr lang="fr-FR" dirty="0" err="1" smtClean="0">
                <a:latin typeface="Arial" pitchFamily="34" charset="0"/>
              </a:rPr>
              <a:t>pbarp</a:t>
            </a:r>
            <a:r>
              <a:rPr lang="fr-FR" dirty="0" smtClean="0">
                <a:latin typeface="Arial" pitchFamily="34" charset="0"/>
              </a:rPr>
              <a:t> </a:t>
            </a:r>
            <a:r>
              <a:rPr lang="fr-FR" dirty="0" err="1" smtClean="0">
                <a:latin typeface="Arial" pitchFamily="34" charset="0"/>
              </a:rPr>
              <a:t>going</a:t>
            </a:r>
            <a:r>
              <a:rPr lang="fr-FR" dirty="0" smtClean="0">
                <a:latin typeface="Arial" pitchFamily="34" charset="0"/>
              </a:rPr>
              <a:t> to e+e-pi0 to </a:t>
            </a:r>
            <a:r>
              <a:rPr lang="fr-FR" dirty="0" err="1" smtClean="0">
                <a:latin typeface="Arial" pitchFamily="34" charset="0"/>
              </a:rPr>
              <a:t>study</a:t>
            </a:r>
            <a:r>
              <a:rPr lang="fr-FR" dirty="0" smtClean="0">
                <a:latin typeface="Arial" pitchFamily="34" charset="0"/>
              </a:rPr>
              <a:t> </a:t>
            </a:r>
            <a:r>
              <a:rPr lang="fr-FR" dirty="0" err="1" smtClean="0">
                <a:latin typeface="Arial" pitchFamily="34" charset="0"/>
              </a:rPr>
              <a:t>form</a:t>
            </a:r>
            <a:r>
              <a:rPr lang="fr-FR" dirty="0" smtClean="0">
                <a:latin typeface="Arial" pitchFamily="34" charset="0"/>
              </a:rPr>
              <a:t> </a:t>
            </a:r>
            <a:r>
              <a:rPr lang="fr-FR" dirty="0" err="1" smtClean="0">
                <a:latin typeface="Arial" pitchFamily="34" charset="0"/>
              </a:rPr>
              <a:t>factors</a:t>
            </a:r>
            <a:r>
              <a:rPr lang="fr-FR" dirty="0" smtClean="0">
                <a:latin typeface="Arial" pitchFamily="34" charset="0"/>
              </a:rPr>
              <a:t> </a:t>
            </a:r>
            <a:r>
              <a:rPr lang="fr-FR" dirty="0" err="1" smtClean="0">
                <a:latin typeface="Arial" pitchFamily="34" charset="0"/>
              </a:rPr>
              <a:t>below</a:t>
            </a:r>
            <a:r>
              <a:rPr lang="fr-FR" dirty="0" smtClean="0">
                <a:latin typeface="Arial" pitchFamily="34" charset="0"/>
              </a:rPr>
              <a:t> the </a:t>
            </a:r>
            <a:r>
              <a:rPr lang="fr-FR" dirty="0" err="1" smtClean="0">
                <a:latin typeface="Arial" pitchFamily="34" charset="0"/>
              </a:rPr>
              <a:t>ppbar</a:t>
            </a:r>
            <a:r>
              <a:rPr lang="fr-FR" dirty="0" smtClean="0">
                <a:latin typeface="Arial" pitchFamily="34" charset="0"/>
              </a:rPr>
              <a:t> </a:t>
            </a:r>
            <a:r>
              <a:rPr lang="fr-FR" dirty="0" err="1" smtClean="0">
                <a:latin typeface="Arial" pitchFamily="34" charset="0"/>
              </a:rPr>
              <a:t>threshold</a:t>
            </a:r>
            <a:r>
              <a:rPr lang="fr-FR" dirty="0" smtClean="0">
                <a:latin typeface="Arial" pitchFamily="34" charset="0"/>
              </a:rPr>
              <a:t>, </a:t>
            </a:r>
            <a:r>
              <a:rPr lang="fr-FR" dirty="0" err="1" smtClean="0">
                <a:latin typeface="Arial" pitchFamily="34" charset="0"/>
              </a:rPr>
              <a:t>following</a:t>
            </a:r>
            <a:r>
              <a:rPr lang="fr-FR" dirty="0" smtClean="0">
                <a:latin typeface="Arial" pitchFamily="34" charset="0"/>
              </a:rPr>
              <a:t> the </a:t>
            </a:r>
            <a:r>
              <a:rPr lang="fr-FR" dirty="0" err="1" smtClean="0">
                <a:latin typeface="Arial" pitchFamily="34" charset="0"/>
              </a:rPr>
              <a:t>idea</a:t>
            </a:r>
            <a:r>
              <a:rPr lang="fr-FR" dirty="0" smtClean="0">
                <a:latin typeface="Arial" pitchFamily="34" charset="0"/>
              </a:rPr>
              <a:t> by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310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005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5BFEAF-2544-4630-880A-4A020CBDF0B0}" type="slidenum">
              <a:rPr lang="fr-FR"/>
              <a:pPr fontAlgn="base">
                <a:spcBef>
                  <a:spcPct val="0"/>
                </a:spcBef>
                <a:spcAft>
                  <a:spcPct val="0"/>
                </a:spcAft>
                <a:defRPr/>
              </a:pPr>
              <a:t>33</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3414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Le detail sur les projections peut etre enleve.</a:t>
            </a:r>
          </a:p>
        </p:txBody>
      </p:sp>
      <p:sp>
        <p:nvSpPr>
          <p:cNvPr id="12083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E60649-591B-4428-9325-D825F173DE71}" type="slidenum">
              <a:rPr lang="fr-FR"/>
              <a:pPr fontAlgn="base">
                <a:spcBef>
                  <a:spcPct val="0"/>
                </a:spcBef>
                <a:spcAft>
                  <a:spcPct val="0"/>
                </a:spcAft>
                <a:defRPr/>
              </a:pPr>
              <a:t>35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1366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La-aussi remettre la reaction et un graphe. To determine.</a:t>
            </a:r>
          </a:p>
          <a:p>
            <a:pPr eaLnBrk="1" hangingPunct="1">
              <a:spcBef>
                <a:spcPct val="0"/>
              </a:spcBef>
            </a:pPr>
            <a:r>
              <a:rPr lang="fr-FR" smtClean="0"/>
              <a:t>Experimental determination of Hmunu as a function of theta_pi0.</a:t>
            </a:r>
          </a:p>
          <a:p>
            <a:pPr eaLnBrk="1" hangingPunct="1">
              <a:spcBef>
                <a:spcPct val="0"/>
              </a:spcBef>
            </a:pPr>
            <a:r>
              <a:rPr lang="fr-FR" smtClean="0"/>
              <a:t>Je mettrais lint a cote de tp et q2: ce sont les conditions de la simul</a:t>
            </a:r>
          </a:p>
          <a:p>
            <a:pPr eaLnBrk="1" hangingPunct="1">
              <a:spcBef>
                <a:spcPct val="0"/>
              </a:spcBef>
            </a:pPr>
            <a:r>
              <a:rPr lang="fr-FR" smtClean="0"/>
              <a:t>Les textes bleus et rouges sont un peu longs et calculation et fitted value pas forcement explicite. </a:t>
            </a:r>
          </a:p>
          <a:p>
            <a:pPr eaLnBrk="1" hangingPunct="1">
              <a:spcBef>
                <a:spcPct val="0"/>
              </a:spcBef>
            </a:pPr>
            <a:r>
              <a:rPr lang="fr-FR" smtClean="0"/>
              <a:t>Tu pourrais mettre en bleu  theoretical value et en rouge: reconstructed value.</a:t>
            </a:r>
          </a:p>
          <a:p>
            <a:pPr eaLnBrk="1" hangingPunct="1">
              <a:spcBef>
                <a:spcPct val="0"/>
              </a:spcBef>
            </a:pPr>
            <a:r>
              <a:rPr lang="fr-FR" smtClean="0"/>
              <a:t>Et   a gauche, en rouge, reconstructed value from the fit of electron angular distributions in each theta_pi0 interval. </a:t>
            </a:r>
          </a:p>
          <a:p>
            <a:pPr eaLnBrk="1" hangingPunct="1">
              <a:spcBef>
                <a:spcPct val="0"/>
              </a:spcBef>
            </a:pPr>
            <a:r>
              <a:rPr lang="fr-FR" smtClean="0"/>
              <a:t>Theoretical value et reconstructed value from the fite</a:t>
            </a:r>
          </a:p>
          <a:p>
            <a:pPr eaLnBrk="1" hangingPunct="1">
              <a:spcBef>
                <a:spcPct val="0"/>
              </a:spcBef>
            </a:pPr>
            <a:endParaRPr lang="fr-FR" smtClean="0"/>
          </a:p>
        </p:txBody>
      </p:sp>
      <p:sp>
        <p:nvSpPr>
          <p:cNvPr id="11469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CFCB4A-F350-448A-87F8-A2F264E841E0}" type="slidenum">
              <a:rPr lang="fr-FR"/>
              <a:pPr fontAlgn="base">
                <a:spcBef>
                  <a:spcPct val="0"/>
                </a:spcBef>
                <a:spcAft>
                  <a:spcPct val="0"/>
                </a:spcAft>
                <a:defRPr/>
              </a:pPr>
              <a:t>37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04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Beams p,</a:t>
            </a:r>
            <a:r>
              <a:rPr lang="en-US" baseline="0" dirty="0" smtClean="0"/>
              <a:t> </a:t>
            </a:r>
            <a:r>
              <a:rPr lang="en-US" baseline="0" dirty="0" err="1" smtClean="0"/>
              <a:t>pbar</a:t>
            </a:r>
            <a:r>
              <a:rPr lang="en-US" baseline="0" dirty="0" smtClean="0"/>
              <a:t>, HI</a:t>
            </a:r>
            <a:endParaRPr lang="en-US" dirty="0" smtClean="0"/>
          </a:p>
        </p:txBody>
      </p:sp>
      <p:sp>
        <p:nvSpPr>
          <p:cNvPr id="11059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07B17C-905F-4CC4-85F3-FE1FD9E8C989}" type="slidenum">
              <a:rPr lang="fr-FR"/>
              <a:pPr fontAlgn="base">
                <a:spcBef>
                  <a:spcPct val="0"/>
                </a:spcBef>
                <a:spcAft>
                  <a:spcPct val="0"/>
                </a:spcAft>
                <a:defRPr/>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9E81C0F-4455-4114-8306-41E41FB9DF43}" type="slidenum">
              <a:rPr lang="fr-FR" smtClean="0"/>
              <a:pPr>
                <a:defRPr/>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25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08F064-53B4-48A3-868B-EA879829C2F1}" type="slidenum">
              <a:rPr lang="fr-FR"/>
              <a:pPr fontAlgn="base">
                <a:spcBef>
                  <a:spcPct val="0"/>
                </a:spcBef>
                <a:spcAft>
                  <a:spcPct val="0"/>
                </a:spcAft>
                <a:defRPr/>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fld id="{F8AE2AEC-A5BD-4055-95EE-292AD2F22A15}" type="slidenum">
              <a:rPr lang="fr-FR">
                <a:latin typeface="Arial" pitchFamily="34" charset="0"/>
              </a:rPr>
              <a:pPr/>
              <a:t>7</a:t>
            </a:fld>
            <a:endParaRPr lang="fr-FR">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fr-FR" dirty="0" smtClean="0">
                <a:latin typeface="Arial" pitchFamily="34" charset="0"/>
              </a:rPr>
              <a:t>The </a:t>
            </a:r>
            <a:r>
              <a:rPr lang="fr-FR" dirty="0" err="1" smtClean="0">
                <a:latin typeface="Arial" pitchFamily="34" charset="0"/>
              </a:rPr>
              <a:t>chosen</a:t>
            </a:r>
            <a:r>
              <a:rPr lang="fr-FR" dirty="0" smtClean="0">
                <a:latin typeface="Arial" pitchFamily="34" charset="0"/>
              </a:rPr>
              <a:t> design </a:t>
            </a:r>
            <a:r>
              <a:rPr lang="fr-FR" dirty="0" err="1" smtClean="0">
                <a:latin typeface="Arial" pitchFamily="34" charset="0"/>
              </a:rPr>
              <a:t>consists</a:t>
            </a:r>
            <a:r>
              <a:rPr lang="fr-FR" dirty="0" smtClean="0">
                <a:latin typeface="Arial" pitchFamily="34" charset="0"/>
              </a:rPr>
              <a:t> in </a:t>
            </a:r>
            <a:r>
              <a:rPr lang="fr-FR" dirty="0" err="1" smtClean="0">
                <a:latin typeface="Arial" pitchFamily="34" charset="0"/>
              </a:rPr>
              <a:t>carbon</a:t>
            </a:r>
            <a:r>
              <a:rPr lang="fr-FR" dirty="0" smtClean="0">
                <a:latin typeface="Arial" pitchFamily="34" charset="0"/>
              </a:rPr>
              <a:t> </a:t>
            </a:r>
            <a:r>
              <a:rPr lang="fr-FR" dirty="0" err="1" smtClean="0">
                <a:latin typeface="Arial" pitchFamily="34" charset="0"/>
              </a:rPr>
              <a:t>alveoles</a:t>
            </a:r>
            <a:r>
              <a:rPr lang="fr-FR" dirty="0" smtClean="0">
                <a:latin typeface="Arial" pitchFamily="34" charset="0"/>
              </a:rPr>
              <a:t> </a:t>
            </a:r>
            <a:r>
              <a:rPr lang="fr-FR" dirty="0" err="1" smtClean="0">
                <a:latin typeface="Arial" pitchFamily="34" charset="0"/>
              </a:rPr>
              <a:t>fixed</a:t>
            </a:r>
            <a:r>
              <a:rPr lang="fr-FR" dirty="0" smtClean="0">
                <a:latin typeface="Arial" pitchFamily="34" charset="0"/>
              </a:rPr>
              <a:t> to Al inserts </a:t>
            </a:r>
            <a:r>
              <a:rPr lang="fr-FR" dirty="0" err="1" smtClean="0">
                <a:latin typeface="Arial" pitchFamily="34" charset="0"/>
              </a:rPr>
              <a:t>at</a:t>
            </a:r>
            <a:r>
              <a:rPr lang="fr-FR" dirty="0" smtClean="0">
                <a:latin typeface="Arial" pitchFamily="34" charset="0"/>
              </a:rPr>
              <a:t> the back end of the </a:t>
            </a:r>
            <a:r>
              <a:rPr lang="fr-FR" dirty="0" err="1" smtClean="0">
                <a:latin typeface="Arial" pitchFamily="34" charset="0"/>
              </a:rPr>
              <a:t>crystals</a:t>
            </a:r>
            <a:r>
              <a:rPr lang="fr-FR" dirty="0" smtClean="0">
                <a:latin typeface="Arial" pitchFamily="34" charset="0"/>
              </a:rPr>
              <a:t> </a:t>
            </a:r>
            <a:r>
              <a:rPr lang="fr-FR" dirty="0" err="1" smtClean="0">
                <a:latin typeface="Arial" pitchFamily="34" charset="0"/>
              </a:rPr>
              <a:t>which</a:t>
            </a:r>
            <a:r>
              <a:rPr lang="fr-FR" dirty="0" smtClean="0">
                <a:latin typeface="Arial" pitchFamily="34" charset="0"/>
              </a:rPr>
              <a:t> are </a:t>
            </a:r>
            <a:r>
              <a:rPr lang="fr-FR" dirty="0" err="1" smtClean="0">
                <a:latin typeface="Arial" pitchFamily="34" charset="0"/>
              </a:rPr>
              <a:t>themselves</a:t>
            </a:r>
            <a:r>
              <a:rPr lang="fr-FR" dirty="0" smtClean="0">
                <a:latin typeface="Arial" pitchFamily="34" charset="0"/>
              </a:rPr>
              <a:t> </a:t>
            </a:r>
            <a:r>
              <a:rPr lang="fr-FR" dirty="0" err="1" smtClean="0">
                <a:latin typeface="Arial" pitchFamily="34" charset="0"/>
              </a:rPr>
              <a:t>fixed</a:t>
            </a:r>
            <a:r>
              <a:rPr lang="fr-FR" dirty="0" smtClean="0">
                <a:latin typeface="Arial" pitchFamily="34" charset="0"/>
              </a:rPr>
              <a:t> to the </a:t>
            </a:r>
            <a:r>
              <a:rPr lang="fr-FR" dirty="0" err="1" smtClean="0">
                <a:latin typeface="Arial" pitchFamily="34" charset="0"/>
              </a:rPr>
              <a:t>magnet</a:t>
            </a:r>
            <a:r>
              <a:rPr lang="fr-FR" dirty="0" smtClean="0">
                <a:latin typeface="Arial" pitchFamily="34" charset="0"/>
              </a:rPr>
              <a:t>.</a:t>
            </a:r>
          </a:p>
          <a:p>
            <a:pPr eaLnBrk="1" hangingPunct="1"/>
            <a:r>
              <a:rPr lang="fr-FR" dirty="0" smtClean="0">
                <a:latin typeface="Arial" pitchFamily="34" charset="0"/>
              </a:rPr>
              <a:t>To </a:t>
            </a:r>
            <a:r>
              <a:rPr lang="fr-FR" dirty="0" err="1" smtClean="0">
                <a:latin typeface="Arial" pitchFamily="34" charset="0"/>
              </a:rPr>
              <a:t>increase</a:t>
            </a:r>
            <a:r>
              <a:rPr lang="fr-FR" dirty="0" smtClean="0">
                <a:latin typeface="Arial" pitchFamily="34" charset="0"/>
              </a:rPr>
              <a:t> the gain and the </a:t>
            </a:r>
            <a:r>
              <a:rPr lang="fr-FR" dirty="0" err="1" smtClean="0">
                <a:latin typeface="Arial" pitchFamily="34" charset="0"/>
              </a:rPr>
              <a:t>stability</a:t>
            </a:r>
            <a:r>
              <a:rPr lang="fr-FR" dirty="0" smtClean="0">
                <a:latin typeface="Arial" pitchFamily="34" charset="0"/>
              </a:rPr>
              <a:t> of the gain </a:t>
            </a:r>
            <a:r>
              <a:rPr lang="fr-FR" dirty="0" err="1" smtClean="0">
                <a:latin typeface="Arial" pitchFamily="34" charset="0"/>
              </a:rPr>
              <a:t>with</a:t>
            </a:r>
            <a:r>
              <a:rPr lang="fr-FR" dirty="0" smtClean="0">
                <a:latin typeface="Arial" pitchFamily="34" charset="0"/>
              </a:rPr>
              <a:t> respect to </a:t>
            </a:r>
            <a:r>
              <a:rPr lang="fr-FR" dirty="0" err="1" smtClean="0">
                <a:latin typeface="Arial" pitchFamily="34" charset="0"/>
              </a:rPr>
              <a:t>temperature</a:t>
            </a:r>
            <a:r>
              <a:rPr lang="fr-FR" dirty="0" smtClean="0">
                <a:latin typeface="Arial" pitchFamily="34" charset="0"/>
              </a:rPr>
              <a:t>, the </a:t>
            </a:r>
            <a:r>
              <a:rPr lang="fr-FR" dirty="0" err="1" smtClean="0">
                <a:latin typeface="Arial" pitchFamily="34" charset="0"/>
              </a:rPr>
              <a:t>crystals</a:t>
            </a:r>
            <a:r>
              <a:rPr lang="fr-FR" dirty="0" smtClean="0">
                <a:latin typeface="Arial" pitchFamily="34" charset="0"/>
              </a:rPr>
              <a:t> are </a:t>
            </a:r>
            <a:r>
              <a:rPr lang="fr-FR" dirty="0" err="1" smtClean="0">
                <a:latin typeface="Arial" pitchFamily="34" charset="0"/>
              </a:rPr>
              <a:t>cooled</a:t>
            </a:r>
            <a:r>
              <a:rPr lang="fr-FR" dirty="0" smtClean="0">
                <a:latin typeface="Arial" pitchFamily="34" charset="0"/>
              </a:rPr>
              <a:t> to -25°. </a:t>
            </a:r>
            <a:r>
              <a:rPr lang="fr-FR" dirty="0" err="1" smtClean="0">
                <a:latin typeface="Arial" pitchFamily="34" charset="0"/>
              </a:rPr>
              <a:t>Each</a:t>
            </a:r>
            <a:r>
              <a:rPr lang="fr-FR" dirty="0" smtClean="0">
                <a:latin typeface="Arial" pitchFamily="34" charset="0"/>
              </a:rPr>
              <a:t> slice </a:t>
            </a:r>
            <a:r>
              <a:rPr lang="fr-FR" dirty="0" err="1" smtClean="0">
                <a:latin typeface="Arial" pitchFamily="34" charset="0"/>
              </a:rPr>
              <a:t>will</a:t>
            </a:r>
            <a:r>
              <a:rPr lang="fr-FR" dirty="0" smtClean="0">
                <a:latin typeface="Arial" pitchFamily="34" charset="0"/>
              </a:rPr>
              <a:t> </a:t>
            </a:r>
            <a:r>
              <a:rPr lang="fr-FR" dirty="0" err="1" smtClean="0">
                <a:latin typeface="Arial" pitchFamily="34" charset="0"/>
              </a:rPr>
              <a:t>be</a:t>
            </a:r>
            <a:r>
              <a:rPr lang="fr-FR" dirty="0" smtClean="0">
                <a:latin typeface="Arial" pitchFamily="34" charset="0"/>
              </a:rPr>
              <a:t> a </a:t>
            </a:r>
            <a:r>
              <a:rPr lang="fr-FR" dirty="0" err="1" smtClean="0">
                <a:latin typeface="Arial" pitchFamily="34" charset="0"/>
              </a:rPr>
              <a:t>closed</a:t>
            </a:r>
            <a:r>
              <a:rPr lang="fr-FR" dirty="0" smtClean="0">
                <a:latin typeface="Arial" pitchFamily="34" charset="0"/>
              </a:rPr>
              <a:t> volume </a:t>
            </a:r>
            <a:r>
              <a:rPr lang="fr-FR" dirty="0" err="1" smtClean="0">
                <a:latin typeface="Arial" pitchFamily="34" charset="0"/>
              </a:rPr>
              <a:t>cooled</a:t>
            </a:r>
            <a:r>
              <a:rPr lang="fr-FR" dirty="0" smtClean="0">
                <a:latin typeface="Arial" pitchFamily="34" charset="0"/>
              </a:rPr>
              <a:t> to -25°, and </a:t>
            </a:r>
            <a:r>
              <a:rPr lang="fr-FR" dirty="0" err="1" smtClean="0">
                <a:latin typeface="Arial" pitchFamily="34" charset="0"/>
              </a:rPr>
              <a:t>specific</a:t>
            </a:r>
            <a:r>
              <a:rPr lang="fr-FR" dirty="0" smtClean="0">
                <a:latin typeface="Arial" pitchFamily="34" charset="0"/>
              </a:rPr>
              <a:t> </a:t>
            </a:r>
            <a:r>
              <a:rPr lang="fr-FR" dirty="0" err="1" smtClean="0">
                <a:latin typeface="Arial" pitchFamily="34" charset="0"/>
              </a:rPr>
              <a:t>insulation</a:t>
            </a:r>
            <a:r>
              <a:rPr lang="fr-FR" dirty="0" smtClean="0">
                <a:latin typeface="Arial" pitchFamily="34" charset="0"/>
              </a:rPr>
              <a:t> </a:t>
            </a:r>
            <a:r>
              <a:rPr lang="fr-FR" dirty="0" err="1" smtClean="0">
                <a:latin typeface="Arial" pitchFamily="34" charset="0"/>
              </a:rPr>
              <a:t>problems</a:t>
            </a:r>
            <a:r>
              <a:rPr lang="fr-FR" dirty="0" smtClean="0">
                <a:latin typeface="Arial" pitchFamily="34" charset="0"/>
              </a:rPr>
              <a:t> </a:t>
            </a:r>
            <a:r>
              <a:rPr lang="fr-FR" dirty="0" err="1" smtClean="0">
                <a:latin typeface="Arial" pitchFamily="34" charset="0"/>
              </a:rPr>
              <a:t>will</a:t>
            </a:r>
            <a:r>
              <a:rPr lang="fr-FR" dirty="0" smtClean="0">
                <a:latin typeface="Arial" pitchFamily="34" charset="0"/>
              </a:rPr>
              <a:t> have to </a:t>
            </a:r>
            <a:r>
              <a:rPr lang="fr-FR" dirty="0" err="1" smtClean="0">
                <a:latin typeface="Arial" pitchFamily="34" charset="0"/>
              </a:rPr>
              <a:t>be</a:t>
            </a:r>
            <a:r>
              <a:rPr lang="fr-FR" dirty="0" smtClean="0">
                <a:latin typeface="Arial" pitchFamily="34" charset="0"/>
              </a:rPr>
              <a:t> </a:t>
            </a:r>
            <a:r>
              <a:rPr lang="fr-FR" dirty="0" err="1" smtClean="0">
                <a:latin typeface="Arial" pitchFamily="34" charset="0"/>
              </a:rPr>
              <a:t>handled</a:t>
            </a:r>
            <a:r>
              <a:rPr lang="fr-FR" dirty="0" smtClean="0">
                <a:latin typeface="Arial" pitchFamily="34" charset="0"/>
              </a:rPr>
              <a:t> </a:t>
            </a:r>
            <a:r>
              <a:rPr lang="fr-FR" dirty="0" err="1" smtClean="0">
                <a:latin typeface="Arial" pitchFamily="34" charset="0"/>
              </a:rPr>
              <a:t>very</a:t>
            </a:r>
            <a:r>
              <a:rPr lang="fr-FR" dirty="0" smtClean="0">
                <a:latin typeface="Arial" pitchFamily="34" charset="0"/>
              </a:rPr>
              <a:t> </a:t>
            </a:r>
            <a:r>
              <a:rPr lang="fr-FR" dirty="0" err="1" smtClean="0">
                <a:latin typeface="Arial" pitchFamily="34" charset="0"/>
              </a:rPr>
              <a:t>carefully</a:t>
            </a:r>
            <a:r>
              <a:rPr lang="fr-FR" dirty="0" smtClean="0">
                <a:latin typeface="Arial" pitchFamily="34" charset="0"/>
              </a:rPr>
              <a:t> . A 60 </a:t>
            </a:r>
            <a:r>
              <a:rPr lang="fr-FR" dirty="0" err="1" smtClean="0">
                <a:latin typeface="Arial" pitchFamily="34" charset="0"/>
              </a:rPr>
              <a:t>crystals</a:t>
            </a:r>
            <a:r>
              <a:rPr lang="fr-FR" dirty="0" smtClean="0">
                <a:latin typeface="Arial" pitchFamily="34" charset="0"/>
              </a:rPr>
              <a:t> </a:t>
            </a:r>
            <a:r>
              <a:rPr lang="fr-FR" dirty="0" err="1" smtClean="0">
                <a:latin typeface="Arial" pitchFamily="34" charset="0"/>
              </a:rPr>
              <a:t>protype</a:t>
            </a:r>
            <a:r>
              <a:rPr lang="fr-FR" dirty="0" smtClean="0">
                <a:latin typeface="Arial" pitchFamily="34" charset="0"/>
              </a:rPr>
              <a:t> </a:t>
            </a:r>
            <a:r>
              <a:rPr lang="fr-FR" dirty="0" err="1" smtClean="0">
                <a:latin typeface="Arial" pitchFamily="34" charset="0"/>
              </a:rPr>
              <a:t>cooled</a:t>
            </a:r>
            <a:r>
              <a:rPr lang="fr-FR" dirty="0" smtClean="0">
                <a:latin typeface="Arial" pitchFamily="34" charset="0"/>
              </a:rPr>
              <a:t> to -25° has been </a:t>
            </a:r>
            <a:r>
              <a:rPr lang="fr-FR" dirty="0" err="1" smtClean="0">
                <a:latin typeface="Arial" pitchFamily="34" charset="0"/>
              </a:rPr>
              <a:t>built</a:t>
            </a:r>
            <a:r>
              <a:rPr lang="fr-FR" dirty="0" smtClean="0">
                <a:latin typeface="Arial" pitchFamily="34" charset="0"/>
              </a:rPr>
              <a:t>, </a:t>
            </a:r>
            <a:r>
              <a:rPr lang="fr-FR" dirty="0" err="1" smtClean="0">
                <a:latin typeface="Arial" pitchFamily="34" charset="0"/>
              </a:rPr>
              <a:t>which</a:t>
            </a:r>
            <a:r>
              <a:rPr lang="fr-FR" dirty="0" smtClean="0">
                <a:latin typeface="Arial" pitchFamily="34" charset="0"/>
              </a:rPr>
              <a:t> </a:t>
            </a:r>
            <a:r>
              <a:rPr lang="fr-FR" dirty="0" err="1" smtClean="0">
                <a:latin typeface="Arial" pitchFamily="34" charset="0"/>
              </a:rPr>
              <a:t>allowed</a:t>
            </a:r>
            <a:r>
              <a:rPr lang="fr-FR" dirty="0" smtClean="0">
                <a:latin typeface="Arial" pitchFamily="34" charset="0"/>
              </a:rPr>
              <a:t>  to test the </a:t>
            </a:r>
            <a:r>
              <a:rPr lang="fr-FR" dirty="0" err="1" smtClean="0">
                <a:latin typeface="Arial" pitchFamily="34" charset="0"/>
              </a:rPr>
              <a:t>stibility</a:t>
            </a:r>
            <a:r>
              <a:rPr lang="fr-FR" dirty="0" smtClean="0">
                <a:latin typeface="Arial" pitchFamily="34" charset="0"/>
              </a:rPr>
              <a:t> of the </a:t>
            </a:r>
            <a:r>
              <a:rPr lang="fr-FR" dirty="0" err="1" smtClean="0">
                <a:latin typeface="Arial" pitchFamily="34" charset="0"/>
              </a:rPr>
              <a:t>temperature</a:t>
            </a:r>
            <a:r>
              <a:rPr lang="fr-FR" dirty="0" smtClean="0">
                <a:latin typeface="Arial" pitchFamily="34" charset="0"/>
              </a:rPr>
              <a:t> and to </a:t>
            </a:r>
            <a:r>
              <a:rPr lang="fr-FR" dirty="0" err="1" smtClean="0">
                <a:latin typeface="Arial" pitchFamily="34" charset="0"/>
              </a:rPr>
              <a:t>validate</a:t>
            </a:r>
            <a:r>
              <a:rPr lang="fr-FR" dirty="0" smtClean="0">
                <a:latin typeface="Arial" pitchFamily="34" charset="0"/>
              </a:rPr>
              <a:t> the concepts for the </a:t>
            </a:r>
            <a:r>
              <a:rPr lang="fr-FR" dirty="0" err="1" smtClean="0">
                <a:latin typeface="Arial" pitchFamily="34" charset="0"/>
              </a:rPr>
              <a:t>thermical</a:t>
            </a:r>
            <a:r>
              <a:rPr lang="fr-FR" dirty="0" smtClean="0">
                <a:latin typeface="Arial" pitchFamily="34" charset="0"/>
              </a:rPr>
              <a:t> </a:t>
            </a:r>
            <a:r>
              <a:rPr lang="fr-FR" dirty="0" err="1" smtClean="0">
                <a:latin typeface="Arial" pitchFamily="34" charset="0"/>
              </a:rPr>
              <a:t>insulation</a:t>
            </a:r>
            <a:r>
              <a:rPr lang="fr-FR" dirty="0" smtClean="0">
                <a:latin typeface="Arial" pitchFamily="34" charset="0"/>
              </a:rPr>
              <a:t>.</a:t>
            </a:r>
          </a:p>
          <a:p>
            <a:pPr eaLnBrk="1" hangingPunct="1"/>
            <a:r>
              <a:rPr lang="fr-FR" dirty="0" smtClean="0">
                <a:latin typeface="Arial" pitchFamily="34" charset="0"/>
              </a:rPr>
              <a:t>The prototype </a:t>
            </a:r>
            <a:r>
              <a:rPr lang="fr-FR" dirty="0" err="1" smtClean="0">
                <a:latin typeface="Arial" pitchFamily="34" charset="0"/>
              </a:rPr>
              <a:t>was</a:t>
            </a:r>
            <a:r>
              <a:rPr lang="fr-FR" dirty="0" smtClean="0">
                <a:latin typeface="Arial" pitchFamily="34" charset="0"/>
              </a:rPr>
              <a:t> </a:t>
            </a:r>
            <a:r>
              <a:rPr lang="fr-FR" dirty="0" err="1" smtClean="0">
                <a:latin typeface="Arial" pitchFamily="34" charset="0"/>
              </a:rPr>
              <a:t>also</a:t>
            </a:r>
            <a:r>
              <a:rPr lang="fr-FR" dirty="0" smtClean="0">
                <a:latin typeface="Arial" pitchFamily="34" charset="0"/>
              </a:rPr>
              <a:t> </a:t>
            </a:r>
            <a:r>
              <a:rPr lang="fr-FR" dirty="0" err="1" smtClean="0">
                <a:latin typeface="Arial" pitchFamily="34" charset="0"/>
              </a:rPr>
              <a:t>tested</a:t>
            </a:r>
            <a:r>
              <a:rPr lang="fr-FR" dirty="0" smtClean="0">
                <a:latin typeface="Arial" pitchFamily="34" charset="0"/>
              </a:rPr>
              <a:t> </a:t>
            </a:r>
            <a:r>
              <a:rPr lang="fr-FR" dirty="0" err="1" smtClean="0">
                <a:latin typeface="Arial" pitchFamily="34" charset="0"/>
              </a:rPr>
              <a:t>with</a:t>
            </a:r>
            <a:r>
              <a:rPr lang="fr-FR" dirty="0" smtClean="0">
                <a:latin typeface="Arial" pitchFamily="34" charset="0"/>
              </a:rPr>
              <a:t> real Pw04 </a:t>
            </a:r>
            <a:r>
              <a:rPr lang="fr-FR" dirty="0" err="1" smtClean="0">
                <a:latin typeface="Arial" pitchFamily="34" charset="0"/>
              </a:rPr>
              <a:t>crystals</a:t>
            </a:r>
            <a:r>
              <a:rPr lang="fr-FR" dirty="0" smtClean="0">
                <a:latin typeface="Arial" pitchFamily="34" charset="0"/>
              </a:rPr>
              <a:t> </a:t>
            </a:r>
            <a:r>
              <a:rPr lang="fr-FR" dirty="0" err="1" smtClean="0">
                <a:latin typeface="Arial" pitchFamily="34" charset="0"/>
              </a:rPr>
              <a:t>with</a:t>
            </a:r>
            <a:r>
              <a:rPr lang="fr-FR" dirty="0" smtClean="0">
                <a:latin typeface="Arial" pitchFamily="34" charset="0"/>
              </a:rPr>
              <a:t> </a:t>
            </a:r>
            <a:r>
              <a:rPr lang="fr-FR" dirty="0" err="1" smtClean="0">
                <a:latin typeface="Arial" pitchFamily="34" charset="0"/>
              </a:rPr>
              <a:t>cosmics</a:t>
            </a:r>
            <a:r>
              <a:rPr lang="fr-FR" dirty="0" smtClean="0">
                <a:latin typeface="Arial" pitchFamily="34" charset="0"/>
              </a:rPr>
              <a:t> and </a:t>
            </a:r>
            <a:r>
              <a:rPr lang="fr-FR" dirty="0" err="1" smtClean="0">
                <a:latin typeface="Arial" pitchFamily="34" charset="0"/>
              </a:rPr>
              <a:t>with</a:t>
            </a:r>
            <a:r>
              <a:rPr lang="fr-FR" dirty="0" smtClean="0">
                <a:latin typeface="Arial" pitchFamily="34" charset="0"/>
              </a:rPr>
              <a:t> </a:t>
            </a:r>
            <a:r>
              <a:rPr lang="fr-FR" dirty="0" err="1" smtClean="0">
                <a:latin typeface="Arial" pitchFamily="34" charset="0"/>
              </a:rPr>
              <a:t>Bremsstrahlung</a:t>
            </a:r>
            <a:r>
              <a:rPr lang="fr-FR" dirty="0" smtClean="0">
                <a:latin typeface="Arial" pitchFamily="34" charset="0"/>
              </a:rPr>
              <a:t> photon </a:t>
            </a:r>
            <a:r>
              <a:rPr lang="fr-FR" dirty="0" err="1" smtClean="0">
                <a:latin typeface="Arial" pitchFamily="34" charset="0"/>
              </a:rPr>
              <a:t>beams</a:t>
            </a:r>
            <a:r>
              <a:rPr lang="fr-FR" dirty="0" smtClean="0">
                <a:latin typeface="Arial" pitchFamily="34" charset="0"/>
              </a:rPr>
              <a:t> </a:t>
            </a:r>
            <a:r>
              <a:rPr lang="fr-FR" dirty="0" err="1" smtClean="0">
                <a:latin typeface="Arial" pitchFamily="34" charset="0"/>
              </a:rPr>
              <a:t>at</a:t>
            </a:r>
            <a:r>
              <a:rPr lang="fr-FR" dirty="0" smtClean="0">
                <a:latin typeface="Arial" pitchFamily="34" charset="0"/>
              </a:rPr>
              <a:t> </a:t>
            </a:r>
            <a:r>
              <a:rPr lang="fr-FR" dirty="0" err="1" smtClean="0">
                <a:latin typeface="Arial" pitchFamily="34" charset="0"/>
              </a:rPr>
              <a:t>MAMi</a:t>
            </a:r>
            <a:r>
              <a:rPr lang="fr-FR" dirty="0" smtClean="0">
                <a:latin typeface="Arial" pitchFamily="34" charset="0"/>
              </a:rPr>
              <a:t> and the </a:t>
            </a:r>
            <a:r>
              <a:rPr lang="fr-FR" dirty="0" err="1" smtClean="0">
                <a:latin typeface="Arial" pitchFamily="34" charset="0"/>
              </a:rPr>
              <a:t>resolution</a:t>
            </a:r>
            <a:r>
              <a:rPr lang="fr-FR" dirty="0" smtClean="0">
                <a:latin typeface="Arial" pitchFamily="34" charset="0"/>
              </a:rPr>
              <a:t> </a:t>
            </a:r>
            <a:r>
              <a:rPr lang="fr-FR" dirty="0" err="1" smtClean="0">
                <a:latin typeface="Arial" pitchFamily="34" charset="0"/>
              </a:rPr>
              <a:t>behaves</a:t>
            </a:r>
            <a:r>
              <a:rPr lang="fr-FR" dirty="0" smtClean="0">
                <a:latin typeface="Arial" pitchFamily="34" charset="0"/>
              </a:rPr>
              <a:t> as </a:t>
            </a:r>
            <a:r>
              <a:rPr lang="fr-FR" dirty="0" err="1" smtClean="0">
                <a:latin typeface="Arial" pitchFamily="34" charset="0"/>
              </a:rPr>
              <a:t>expected</a:t>
            </a:r>
            <a:r>
              <a:rPr lang="fr-FR" dirty="0" smtClean="0">
                <a:latin typeface="Arial" pitchFamily="34" charset="0"/>
              </a:rPr>
              <a:t>.</a:t>
            </a:r>
          </a:p>
          <a:p>
            <a:pPr eaLnBrk="1" hangingPunct="1"/>
            <a:r>
              <a:rPr lang="fr-FR" dirty="0" smtClean="0">
                <a:latin typeface="Arial" pitchFamily="34" charset="0"/>
              </a:rPr>
              <a:t>1’20</a:t>
            </a:r>
          </a:p>
          <a:p>
            <a:pPr eaLnBrk="1" hangingPunct="1"/>
            <a:r>
              <a:rPr lang="fr-FR" dirty="0" smtClean="0">
                <a:latin typeface="Arial" pitchFamily="34" charset="0"/>
              </a:rPr>
              <a:t>15’20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p:cNvSpPr txBox="1">
            <a:spLocks noGrp="1" noRot="1" noChangeAspect="1" noChangeArrowheads="1" noTextEdit="1"/>
          </p:cNvSpPr>
          <p:nvPr>
            <p:ph type="sldImg"/>
          </p:nvPr>
        </p:nvSpPr>
        <p:spPr bwMode="auto">
          <a:xfrm>
            <a:off x="1608138" y="874713"/>
            <a:ext cx="3997325" cy="2997200"/>
          </a:xfrm>
          <a:solidFill>
            <a:srgbClr val="FFFFFF"/>
          </a:solidFill>
          <a:ln>
            <a:solidFill>
              <a:srgbClr val="000000"/>
            </a:solidFill>
            <a:miter lim="800000"/>
            <a:headEnd/>
            <a:tailEnd/>
          </a:ln>
        </p:spPr>
      </p:sp>
      <p:sp>
        <p:nvSpPr>
          <p:cNvPr id="23555" name="Text Box 2"/>
          <p:cNvSpPr txBox="1">
            <a:spLocks noGrp="1" noChangeArrowheads="1"/>
          </p:cNvSpPr>
          <p:nvPr>
            <p:ph type="body" idx="1"/>
          </p:nvPr>
        </p:nvSpPr>
        <p:spPr bwMode="auto">
          <a:xfrm>
            <a:off x="146850" y="3994791"/>
            <a:ext cx="6644944" cy="4938852"/>
          </a:xfrm>
          <a:noFill/>
        </p:spPr>
        <p:txBody>
          <a:bodyPr wrap="square" lIns="0" tIns="9045" rIns="0" bIns="0" numCol="1" anchor="t" anchorCtr="0" compatLnSpc="1">
            <a:prstTxWarp prst="textNoShape">
              <a:avLst/>
            </a:prstTxWarp>
          </a:bodyPr>
          <a:lstStyle/>
          <a:p>
            <a:pPr>
              <a:lnSpc>
                <a:spcPct val="95000"/>
              </a:lnSpc>
              <a:spcBef>
                <a:spcPct val="0"/>
              </a:spcBef>
              <a:tabLst>
                <a:tab pos="649288" algn="l"/>
                <a:tab pos="1298575" algn="l"/>
                <a:tab pos="1947863" algn="l"/>
                <a:tab pos="2597150" algn="l"/>
                <a:tab pos="3246438" algn="l"/>
                <a:tab pos="3897313" algn="l"/>
                <a:tab pos="4546600" algn="l"/>
                <a:tab pos="5195888" algn="l"/>
                <a:tab pos="5845175" algn="l"/>
              </a:tabLst>
            </a:pPr>
            <a:endParaRPr lang="en-US" sz="1400" smtClean="0">
              <a:ea typeface="msmincho"/>
              <a:cs typeface="msminch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45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 will not tell you about the situation in Space-Like region</a:t>
            </a:r>
            <a:endParaRPr lang="fr-FR" dirty="0" smtClean="0"/>
          </a:p>
        </p:txBody>
      </p:sp>
      <p:sp>
        <p:nvSpPr>
          <p:cNvPr id="3686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F04245-EDF4-492B-91CD-20505AA325FA}" type="slidenum">
              <a:rPr lang="fr-FR"/>
              <a:pPr fontAlgn="base">
                <a:spcBef>
                  <a:spcPct val="0"/>
                </a:spcBef>
                <a:spcAft>
                  <a:spcPct val="0"/>
                </a:spcAft>
                <a:defRPr/>
              </a:pPr>
              <a:t>10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fld id="{EB18D107-393C-494A-8D64-EA63CFE4C04B}" type="slidenum">
              <a:rPr lang="fr-FR" baseline="0"/>
              <a:pPr eaLnBrk="1" hangingPunct="1"/>
              <a:t>11</a:t>
            </a:fld>
            <a:endParaRPr lang="fr-FR" baseline="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fr-FR" dirty="0" smtClean="0"/>
              <a:t>In the Time-</a:t>
            </a:r>
            <a:r>
              <a:rPr lang="fr-FR" dirty="0" err="1" smtClean="0"/>
              <a:t>Like</a:t>
            </a:r>
            <a:r>
              <a:rPr lang="fr-FR" dirty="0" smtClean="0"/>
              <a:t> </a:t>
            </a:r>
            <a:r>
              <a:rPr lang="fr-FR" dirty="0" err="1" smtClean="0"/>
              <a:t>region</a:t>
            </a:r>
            <a:r>
              <a:rPr lang="fr-FR" dirty="0" smtClean="0"/>
              <a:t>, </a:t>
            </a:r>
            <a:r>
              <a:rPr lang="fr-FR" dirty="0" err="1" smtClean="0"/>
              <a:t>most</a:t>
            </a:r>
            <a:r>
              <a:rPr lang="fr-FR" dirty="0" smtClean="0"/>
              <a:t> of the </a:t>
            </a:r>
            <a:r>
              <a:rPr lang="fr-FR" dirty="0" err="1" smtClean="0"/>
              <a:t>experiments</a:t>
            </a:r>
            <a:r>
              <a:rPr lang="fr-FR" dirty="0" smtClean="0"/>
              <a:t> </a:t>
            </a:r>
            <a:r>
              <a:rPr lang="fr-FR" dirty="0" err="1" smtClean="0"/>
              <a:t>measured</a:t>
            </a:r>
            <a:r>
              <a:rPr lang="fr-FR" dirty="0" smtClean="0"/>
              <a:t> cross-sections </a:t>
            </a:r>
            <a:r>
              <a:rPr lang="fr-FR" dirty="0" err="1" smtClean="0"/>
              <a:t>either</a:t>
            </a:r>
            <a:r>
              <a:rPr lang="fr-FR" dirty="0" smtClean="0"/>
              <a:t> in </a:t>
            </a:r>
            <a:r>
              <a:rPr lang="fr-FR" dirty="0" err="1" smtClean="0"/>
              <a:t>epem</a:t>
            </a:r>
            <a:r>
              <a:rPr lang="fr-FR" dirty="0" smtClean="0"/>
              <a:t> or in </a:t>
            </a:r>
            <a:r>
              <a:rPr lang="fr-FR" dirty="0" err="1" smtClean="0"/>
              <a:t>pbarp</a:t>
            </a:r>
            <a:r>
              <a:rPr lang="fr-FR" dirty="0" smtClean="0"/>
              <a:t> annihilation , </a:t>
            </a:r>
            <a:r>
              <a:rPr lang="fr-FR" dirty="0" err="1" smtClean="0"/>
              <a:t>wich</a:t>
            </a:r>
            <a:r>
              <a:rPr lang="fr-FR" dirty="0" smtClean="0"/>
              <a:t> </a:t>
            </a:r>
            <a:r>
              <a:rPr lang="fr-FR" dirty="0" err="1" smtClean="0"/>
              <a:t>give</a:t>
            </a:r>
            <a:r>
              <a:rPr lang="fr-FR" dirty="0" smtClean="0"/>
              <a:t> </a:t>
            </a:r>
            <a:r>
              <a:rPr lang="fr-FR" dirty="0" err="1" smtClean="0"/>
              <a:t>access</a:t>
            </a:r>
            <a:r>
              <a:rPr lang="fr-FR" dirty="0" smtClean="0"/>
              <a:t> </a:t>
            </a:r>
            <a:r>
              <a:rPr lang="fr-FR" dirty="0" err="1" smtClean="0"/>
              <a:t>only</a:t>
            </a:r>
            <a:r>
              <a:rPr lang="fr-FR" dirty="0" smtClean="0"/>
              <a:t> to an effective </a:t>
            </a:r>
            <a:r>
              <a:rPr lang="fr-FR" dirty="0" err="1" smtClean="0"/>
              <a:t>form</a:t>
            </a:r>
            <a:r>
              <a:rPr lang="fr-FR" dirty="0" smtClean="0"/>
              <a:t> factor. </a:t>
            </a:r>
            <a:r>
              <a:rPr lang="fr-FR" dirty="0" err="1" smtClean="0"/>
              <a:t>Masurements</a:t>
            </a:r>
            <a:r>
              <a:rPr lang="fr-FR" dirty="0" smtClean="0"/>
              <a:t> have </a:t>
            </a:r>
            <a:r>
              <a:rPr lang="fr-FR" dirty="0" err="1" smtClean="0"/>
              <a:t>beeen</a:t>
            </a:r>
            <a:r>
              <a:rPr lang="fr-FR" dirty="0" smtClean="0"/>
              <a:t> </a:t>
            </a:r>
            <a:r>
              <a:rPr lang="fr-FR" dirty="0" err="1" smtClean="0"/>
              <a:t>performed</a:t>
            </a:r>
            <a:r>
              <a:rPr lang="fr-FR" dirty="0" smtClean="0"/>
              <a:t> up to 19 </a:t>
            </a:r>
            <a:r>
              <a:rPr lang="fr-FR" dirty="0" err="1" smtClean="0"/>
              <a:t>GeV</a:t>
            </a:r>
            <a:r>
              <a:rPr lang="fr-FR" dirty="0" smtClean="0"/>
              <a:t>/c2, but </a:t>
            </a:r>
            <a:r>
              <a:rPr lang="fr-FR" dirty="0" err="1" smtClean="0"/>
              <a:t>with</a:t>
            </a:r>
            <a:r>
              <a:rPr lang="fr-FR" dirty="0" smtClean="0"/>
              <a:t> a </a:t>
            </a:r>
            <a:r>
              <a:rPr lang="fr-FR" dirty="0" err="1" smtClean="0"/>
              <a:t>very</a:t>
            </a:r>
            <a:r>
              <a:rPr lang="fr-FR" dirty="0" smtClean="0"/>
              <a:t> </a:t>
            </a:r>
            <a:r>
              <a:rPr lang="fr-FR" dirty="0" err="1" smtClean="0"/>
              <a:t>poor</a:t>
            </a:r>
            <a:r>
              <a:rPr lang="fr-FR" dirty="0" smtClean="0"/>
              <a:t> </a:t>
            </a:r>
            <a:r>
              <a:rPr lang="fr-FR" dirty="0" err="1" smtClean="0"/>
              <a:t>precision</a:t>
            </a:r>
            <a:r>
              <a:rPr lang="fr-FR" dirty="0" smtClean="0"/>
              <a:t>. </a:t>
            </a:r>
            <a:r>
              <a:rPr lang="fr-FR" dirty="0" err="1" smtClean="0"/>
              <a:t>Only</a:t>
            </a:r>
            <a:r>
              <a:rPr lang="fr-FR" dirty="0" smtClean="0"/>
              <a:t> a few points </a:t>
            </a:r>
            <a:r>
              <a:rPr lang="fr-FR" dirty="0" err="1" smtClean="0"/>
              <a:t>could</a:t>
            </a:r>
            <a:r>
              <a:rPr lang="fr-FR" dirty="0" smtClean="0"/>
              <a:t> </a:t>
            </a:r>
            <a:r>
              <a:rPr lang="fr-FR" dirty="0" err="1" smtClean="0"/>
              <a:t>be</a:t>
            </a:r>
            <a:r>
              <a:rPr lang="fr-FR" dirty="0" smtClean="0"/>
              <a:t> </a:t>
            </a:r>
            <a:r>
              <a:rPr lang="fr-FR" dirty="0" err="1" smtClean="0"/>
              <a:t>obtained</a:t>
            </a:r>
            <a:r>
              <a:rPr lang="fr-FR" dirty="0" smtClean="0"/>
              <a:t> </a:t>
            </a:r>
            <a:r>
              <a:rPr lang="fr-FR" dirty="0" err="1" smtClean="0"/>
              <a:t>from</a:t>
            </a:r>
            <a:r>
              <a:rPr lang="fr-FR" dirty="0" smtClean="0"/>
              <a:t> </a:t>
            </a:r>
            <a:r>
              <a:rPr lang="fr-FR" dirty="0" err="1" smtClean="0"/>
              <a:t>angular</a:t>
            </a:r>
            <a:r>
              <a:rPr lang="fr-FR" dirty="0" smtClean="0"/>
              <a:t> distributions </a:t>
            </a:r>
            <a:r>
              <a:rPr lang="fr-FR" dirty="0" err="1" smtClean="0"/>
              <a:t>measurements</a:t>
            </a:r>
            <a:r>
              <a:rPr lang="fr-FR" dirty="0" smtClean="0"/>
              <a:t>, </a:t>
            </a:r>
            <a:r>
              <a:rPr lang="fr-FR" dirty="0" err="1" smtClean="0"/>
              <a:t>most</a:t>
            </a:r>
            <a:r>
              <a:rPr lang="fr-FR" dirty="0" smtClean="0"/>
              <a:t> of </a:t>
            </a:r>
            <a:r>
              <a:rPr lang="fr-FR" dirty="0" err="1" smtClean="0"/>
              <a:t>these</a:t>
            </a:r>
            <a:r>
              <a:rPr lang="fr-FR" dirty="0" smtClean="0"/>
              <a:t> points </a:t>
            </a:r>
            <a:r>
              <a:rPr lang="fr-FR" dirty="0" err="1" smtClean="0"/>
              <a:t>coming</a:t>
            </a:r>
            <a:r>
              <a:rPr lang="fr-FR" dirty="0" smtClean="0"/>
              <a:t> </a:t>
            </a:r>
            <a:r>
              <a:rPr lang="fr-FR" dirty="0" err="1" smtClean="0"/>
              <a:t>from</a:t>
            </a:r>
            <a:r>
              <a:rPr lang="fr-FR" dirty="0" smtClean="0"/>
              <a:t> the LEAR and BABAR </a:t>
            </a:r>
            <a:r>
              <a:rPr lang="fr-FR" dirty="0" err="1" smtClean="0"/>
              <a:t>experiments</a:t>
            </a:r>
            <a:r>
              <a:rPr lang="fr-FR" dirty="0" smtClean="0"/>
              <a:t>, but the </a:t>
            </a:r>
            <a:r>
              <a:rPr lang="fr-FR" dirty="0" err="1" smtClean="0"/>
              <a:t>precision</a:t>
            </a:r>
            <a:r>
              <a:rPr lang="fr-FR" dirty="0" smtClean="0"/>
              <a:t> </a:t>
            </a:r>
            <a:r>
              <a:rPr lang="fr-FR" dirty="0" err="1" smtClean="0"/>
              <a:t>is</a:t>
            </a:r>
            <a:r>
              <a:rPr lang="fr-FR" dirty="0" smtClean="0"/>
              <a:t> </a:t>
            </a:r>
            <a:r>
              <a:rPr lang="fr-FR" dirty="0" err="1" smtClean="0"/>
              <a:t>bad</a:t>
            </a:r>
            <a:r>
              <a:rPr lang="fr-FR" dirty="0" smtClean="0"/>
              <a:t> and in addition the </a:t>
            </a:r>
            <a:r>
              <a:rPr lang="fr-FR" dirty="0" err="1" smtClean="0"/>
              <a:t>two</a:t>
            </a:r>
            <a:r>
              <a:rPr lang="fr-FR" dirty="0" smtClean="0"/>
              <a:t> sets of data </a:t>
            </a:r>
            <a:r>
              <a:rPr lang="fr-FR" dirty="0" err="1" smtClean="0"/>
              <a:t>disagree</a:t>
            </a:r>
            <a:r>
              <a:rPr lang="fr-FR" dirty="0" smtClean="0"/>
              <a:t>, </a:t>
            </a:r>
            <a:r>
              <a:rPr lang="fr-FR" dirty="0" err="1" smtClean="0"/>
              <a:t>so</a:t>
            </a:r>
            <a:r>
              <a:rPr lang="fr-FR" dirty="0" smtClean="0"/>
              <a:t> </a:t>
            </a:r>
            <a:r>
              <a:rPr lang="fr-FR" dirty="0" err="1" smtClean="0"/>
              <a:t>that</a:t>
            </a:r>
            <a:r>
              <a:rPr lang="fr-FR" dirty="0" smtClean="0"/>
              <a:t> the information on the ratio of </a:t>
            </a:r>
            <a:r>
              <a:rPr lang="fr-FR" dirty="0" err="1" smtClean="0"/>
              <a:t>electric</a:t>
            </a:r>
            <a:r>
              <a:rPr lang="fr-FR" dirty="0" smtClean="0"/>
              <a:t> to </a:t>
            </a:r>
            <a:r>
              <a:rPr lang="fr-FR" dirty="0" err="1" smtClean="0"/>
              <a:t>magnetic</a:t>
            </a:r>
            <a:r>
              <a:rPr lang="fr-FR" dirty="0" smtClean="0"/>
              <a:t> </a:t>
            </a:r>
            <a:r>
              <a:rPr lang="fr-FR" dirty="0" err="1" smtClean="0"/>
              <a:t>form</a:t>
            </a:r>
            <a:r>
              <a:rPr lang="fr-FR" dirty="0" smtClean="0"/>
              <a:t> factor </a:t>
            </a:r>
            <a:r>
              <a:rPr lang="fr-FR" dirty="0" err="1" smtClean="0"/>
              <a:t>is</a:t>
            </a:r>
            <a:r>
              <a:rPr lang="fr-FR" dirty="0" smtClean="0"/>
              <a:t> </a:t>
            </a:r>
            <a:r>
              <a:rPr lang="fr-FR" dirty="0" err="1" smtClean="0"/>
              <a:t>rather</a:t>
            </a:r>
            <a:r>
              <a:rPr lang="fr-FR" dirty="0" smtClean="0"/>
              <a:t> </a:t>
            </a:r>
            <a:r>
              <a:rPr lang="fr-FR" dirty="0" err="1" smtClean="0"/>
              <a:t>poor</a:t>
            </a:r>
            <a:r>
              <a:rPr lang="fr-FR" dirty="0" smtClean="0"/>
              <a:t> in the Time-</a:t>
            </a:r>
            <a:r>
              <a:rPr lang="fr-FR" dirty="0" err="1" smtClean="0"/>
              <a:t>Like</a:t>
            </a:r>
            <a:r>
              <a:rPr lang="fr-FR" dirty="0" smtClean="0"/>
              <a:t> </a:t>
            </a:r>
            <a:r>
              <a:rPr lang="fr-FR" dirty="0" err="1" smtClean="0"/>
              <a:t>region</a:t>
            </a:r>
            <a:r>
              <a:rPr lang="fr-FR" dirty="0" smtClean="0"/>
              <a:t>.</a:t>
            </a:r>
          </a:p>
          <a:p>
            <a:pPr eaLnBrk="1" hangingPunct="1"/>
            <a:r>
              <a:rPr lang="fr-FR" dirty="0" smtClean="0"/>
              <a:t>In </a:t>
            </a:r>
            <a:r>
              <a:rPr lang="fr-FR" dirty="0" err="1" smtClean="0"/>
              <a:t>this</a:t>
            </a:r>
            <a:r>
              <a:rPr lang="fr-FR" dirty="0" smtClean="0"/>
              <a:t> </a:t>
            </a:r>
            <a:r>
              <a:rPr lang="fr-FR" dirty="0" err="1" smtClean="0"/>
              <a:t>context</a:t>
            </a:r>
            <a:r>
              <a:rPr lang="fr-FR" dirty="0" smtClean="0"/>
              <a:t>, the goal of the PANDA </a:t>
            </a:r>
            <a:r>
              <a:rPr lang="fr-FR" dirty="0" err="1" smtClean="0"/>
              <a:t>measurements</a:t>
            </a:r>
            <a:r>
              <a:rPr lang="fr-FR" dirty="0" smtClean="0"/>
              <a:t> </a:t>
            </a:r>
            <a:r>
              <a:rPr lang="fr-FR" dirty="0" err="1" smtClean="0"/>
              <a:t>is</a:t>
            </a:r>
            <a:r>
              <a:rPr lang="fr-FR" dirty="0" smtClean="0"/>
              <a:t> to </a:t>
            </a:r>
            <a:r>
              <a:rPr lang="fr-FR" dirty="0" err="1" smtClean="0"/>
              <a:t>measure</a:t>
            </a:r>
            <a:r>
              <a:rPr lang="fr-FR" dirty="0" smtClean="0"/>
              <a:t> </a:t>
            </a:r>
            <a:r>
              <a:rPr lang="fr-FR" dirty="0" err="1" smtClean="0"/>
              <a:t>both</a:t>
            </a:r>
            <a:r>
              <a:rPr lang="fr-FR" dirty="0" smtClean="0"/>
              <a:t> GE and GM up to large q2</a:t>
            </a:r>
          </a:p>
          <a:p>
            <a:pPr eaLnBrk="1" hangingPunct="1"/>
            <a:r>
              <a:rPr lang="fr-FR" dirty="0" smtClean="0"/>
              <a:t>1’10</a:t>
            </a:r>
          </a:p>
          <a:p>
            <a:pPr eaLnBrk="1" hangingPunct="1"/>
            <a:r>
              <a:rPr lang="fr-FR" dirty="0" err="1" smtClean="0"/>
              <a:t>Tot</a:t>
            </a:r>
            <a:r>
              <a:rPr lang="fr-FR" dirty="0" smtClean="0"/>
              <a:t> 11’10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a:defRPr/>
            </a:pPr>
            <a:r>
              <a:rPr lang="fr-FR" smtClean="0"/>
              <a:t>Gatchina, 9 July 2012</a:t>
            </a: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en-US"/>
              <a:t>B. Ramstein   (IPN Orsay)</a:t>
            </a:r>
          </a:p>
        </p:txBody>
      </p:sp>
      <p:sp>
        <p:nvSpPr>
          <p:cNvPr id="6" name="Espace réservé du numéro de diapositive 5"/>
          <p:cNvSpPr>
            <a:spLocks noGrp="1"/>
          </p:cNvSpPr>
          <p:nvPr>
            <p:ph type="sldNum" sz="quarter" idx="12"/>
          </p:nvPr>
        </p:nvSpPr>
        <p:spPr/>
        <p:txBody>
          <a:bodyPr/>
          <a:lstStyle>
            <a:lvl1pPr>
              <a:defRPr/>
            </a:lvl1pPr>
          </a:lstStyle>
          <a:p>
            <a:pPr>
              <a:defRPr/>
            </a:pPr>
            <a:fld id="{AFCBD56A-461A-4A3F-9274-D05CC3BBD55A}"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r>
              <a:rPr lang="fr-FR" smtClean="0"/>
              <a:t>Gatchina, 9 July 2012</a:t>
            </a: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en-US"/>
              <a:t>B. Ramstein   (IPN Orsay)</a:t>
            </a:r>
          </a:p>
        </p:txBody>
      </p:sp>
      <p:sp>
        <p:nvSpPr>
          <p:cNvPr id="6" name="Espace réservé du numéro de diapositive 5"/>
          <p:cNvSpPr>
            <a:spLocks noGrp="1"/>
          </p:cNvSpPr>
          <p:nvPr>
            <p:ph type="sldNum" sz="quarter" idx="12"/>
          </p:nvPr>
        </p:nvSpPr>
        <p:spPr/>
        <p:txBody>
          <a:bodyPr/>
          <a:lstStyle>
            <a:lvl1pPr>
              <a:defRPr/>
            </a:lvl1pPr>
          </a:lstStyle>
          <a:p>
            <a:pPr>
              <a:defRPr/>
            </a:pPr>
            <a:fld id="{9283C92A-F248-4BB9-B7C8-A285B0DA205A}"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r>
              <a:rPr lang="fr-FR" smtClean="0"/>
              <a:t>Gatchina, 9 July 2012</a:t>
            </a: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en-US"/>
              <a:t>B. Ramstein   (IPN Orsay)</a:t>
            </a:r>
          </a:p>
        </p:txBody>
      </p:sp>
      <p:sp>
        <p:nvSpPr>
          <p:cNvPr id="6" name="Espace réservé du numéro de diapositive 5"/>
          <p:cNvSpPr>
            <a:spLocks noGrp="1"/>
          </p:cNvSpPr>
          <p:nvPr>
            <p:ph type="sldNum" sz="quarter" idx="12"/>
          </p:nvPr>
        </p:nvSpPr>
        <p:spPr/>
        <p:txBody>
          <a:bodyPr/>
          <a:lstStyle>
            <a:lvl1pPr>
              <a:defRPr/>
            </a:lvl1pPr>
          </a:lstStyle>
          <a:p>
            <a:pPr>
              <a:defRPr/>
            </a:pPr>
            <a:fld id="{A5936CD3-5D71-401F-B64C-6263D7E9A224}" type="slidenum">
              <a:rPr lang="en-US"/>
              <a:pPr>
                <a:defRPr/>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en-US"/>
              <a:t>Cliquez pour modifier le style du titre</a:t>
            </a:r>
            <a:endParaRPr lang="fr-FR"/>
          </a:p>
        </p:txBody>
      </p:sp>
      <p:sp>
        <p:nvSpPr>
          <p:cNvPr id="3" name="Espace réservé de la date 2"/>
          <p:cNvSpPr>
            <a:spLocks noGrp="1"/>
          </p:cNvSpPr>
          <p:nvPr>
            <p:ph type="dt" sz="half" idx="10"/>
          </p:nvPr>
        </p:nvSpPr>
        <p:spPr>
          <a:xfrm>
            <a:off x="457200" y="6356350"/>
            <a:ext cx="2133600" cy="365125"/>
          </a:xfrm>
        </p:spPr>
        <p:txBody>
          <a:bodyPr/>
          <a:lstStyle>
            <a:lvl1pPr>
              <a:defRPr/>
            </a:lvl1pPr>
          </a:lstStyle>
          <a:p>
            <a:pPr>
              <a:defRPr/>
            </a:pPr>
            <a:r>
              <a:rPr lang="fr-FR" smtClean="0"/>
              <a:t>Gatchina, 9 July 2012</a:t>
            </a:r>
            <a:endParaRPr lang="en-US"/>
          </a:p>
        </p:txBody>
      </p:sp>
      <p:sp>
        <p:nvSpPr>
          <p:cNvPr id="4" name="Espace réservé du pied de page 3"/>
          <p:cNvSpPr>
            <a:spLocks noGrp="1"/>
          </p:cNvSpPr>
          <p:nvPr>
            <p:ph type="ftr" sz="quarter" idx="11"/>
          </p:nvPr>
        </p:nvSpPr>
        <p:spPr>
          <a:xfrm>
            <a:off x="3124200" y="6356350"/>
            <a:ext cx="2895600" cy="365125"/>
          </a:xfrm>
        </p:spPr>
        <p:txBody>
          <a:bodyPr/>
          <a:lstStyle>
            <a:lvl1pPr>
              <a:defRPr/>
            </a:lvl1pPr>
          </a:lstStyle>
          <a:p>
            <a:pPr>
              <a:defRPr/>
            </a:pPr>
            <a:r>
              <a:rPr lang="en-US"/>
              <a:t>B. Ramstein   (IPN Orsay)</a:t>
            </a:r>
          </a:p>
        </p:txBody>
      </p:sp>
      <p:sp>
        <p:nvSpPr>
          <p:cNvPr id="5" name="Espace réservé du numéro de diapositive 4"/>
          <p:cNvSpPr>
            <a:spLocks noGrp="1"/>
          </p:cNvSpPr>
          <p:nvPr>
            <p:ph type="sldNum" sz="quarter" idx="12"/>
          </p:nvPr>
        </p:nvSpPr>
        <p:spPr>
          <a:xfrm>
            <a:off x="6553200" y="6356350"/>
            <a:ext cx="2133600" cy="365125"/>
          </a:xfrm>
        </p:spPr>
        <p:txBody>
          <a:bodyPr/>
          <a:lstStyle>
            <a:lvl1pPr>
              <a:defRPr/>
            </a:lvl1pPr>
          </a:lstStyle>
          <a:p>
            <a:pPr>
              <a:defRPr/>
            </a:pPr>
            <a:fld id="{68E5E9BB-1A46-443E-B6B3-15D240EFFEC6}" type="slidenum">
              <a:rPr lang="en-US"/>
              <a:pPr>
                <a:defRPr/>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430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307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91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41763"/>
            <a:ext cx="4038600" cy="218916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4"/>
          <p:cNvSpPr>
            <a:spLocks noGrp="1" noChangeArrowheads="1"/>
          </p:cNvSpPr>
          <p:nvPr>
            <p:ph type="dt" sz="half" idx="10"/>
          </p:nvPr>
        </p:nvSpPr>
        <p:spPr>
          <a:ln/>
        </p:spPr>
        <p:txBody>
          <a:bodyPr/>
          <a:lstStyle>
            <a:lvl1pPr>
              <a:defRPr/>
            </a:lvl1pPr>
          </a:lstStyle>
          <a:p>
            <a:pPr>
              <a:defRPr/>
            </a:pPr>
            <a:r>
              <a:rPr lang="fr-FR" smtClean="0"/>
              <a:t>Gatchina, 9 July 2012</a:t>
            </a:r>
            <a:endParaRPr lang="fr-FR"/>
          </a:p>
        </p:txBody>
      </p:sp>
      <p:sp>
        <p:nvSpPr>
          <p:cNvPr id="7" name="Rectangle 45"/>
          <p:cNvSpPr>
            <a:spLocks noGrp="1" noChangeArrowheads="1"/>
          </p:cNvSpPr>
          <p:nvPr>
            <p:ph type="ftr" sz="quarter" idx="11"/>
          </p:nvPr>
        </p:nvSpPr>
        <p:spPr>
          <a:ln/>
        </p:spPr>
        <p:txBody>
          <a:bodyPr/>
          <a:lstStyle>
            <a:lvl1pPr>
              <a:defRPr/>
            </a:lvl1pPr>
          </a:lstStyle>
          <a:p>
            <a:pPr>
              <a:defRPr/>
            </a:pPr>
            <a:r>
              <a:rPr lang="fr-FR" smtClean="0"/>
              <a:t>B. Ramstein   (IPN Orsay)</a:t>
            </a:r>
            <a:endParaRPr lang="fr-FR"/>
          </a:p>
        </p:txBody>
      </p:sp>
      <p:sp>
        <p:nvSpPr>
          <p:cNvPr id="8" name="Rectangle 46"/>
          <p:cNvSpPr>
            <a:spLocks noGrp="1" noChangeArrowheads="1"/>
          </p:cNvSpPr>
          <p:nvPr>
            <p:ph type="sldNum" sz="quarter" idx="12"/>
          </p:nvPr>
        </p:nvSpPr>
        <p:spPr>
          <a:ln/>
        </p:spPr>
        <p:txBody>
          <a:bodyPr/>
          <a:lstStyle>
            <a:lvl1pPr>
              <a:defRPr/>
            </a:lvl1pPr>
          </a:lstStyle>
          <a:p>
            <a:pPr>
              <a:defRPr/>
            </a:pPr>
            <a:fld id="{606DEF31-F1BF-41E7-8B06-507E8725E0CD}" type="slidenum">
              <a:rPr lang="fr-FR"/>
              <a:pPr>
                <a:defRPr/>
              </a:pPr>
              <a:t>‹N°›</a:t>
            </a:fld>
            <a:endParaRPr lang="fr-FR"/>
          </a:p>
        </p:txBody>
      </p:sp>
    </p:spTree>
    <p:extLst>
      <p:ext uri="{BB962C8B-B14F-4D97-AF65-F5344CB8AC3E}">
        <p14:creationId xmlns:p14="http://schemas.microsoft.com/office/powerpoint/2010/main" xmlns="" val="4238007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r>
              <a:rPr lang="fr-FR" smtClean="0"/>
              <a:t>Gatchina, 9 July 2012</a:t>
            </a: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en-US"/>
              <a:t>B. Ramstein   (IPN Orsay)</a:t>
            </a:r>
          </a:p>
        </p:txBody>
      </p:sp>
      <p:sp>
        <p:nvSpPr>
          <p:cNvPr id="6" name="Espace réservé du numéro de diapositive 5"/>
          <p:cNvSpPr>
            <a:spLocks noGrp="1"/>
          </p:cNvSpPr>
          <p:nvPr>
            <p:ph type="sldNum" sz="quarter" idx="12"/>
          </p:nvPr>
        </p:nvSpPr>
        <p:spPr/>
        <p:txBody>
          <a:bodyPr/>
          <a:lstStyle>
            <a:lvl1pPr>
              <a:defRPr/>
            </a:lvl1pPr>
          </a:lstStyle>
          <a:p>
            <a:pPr>
              <a:defRPr/>
            </a:pPr>
            <a:fld id="{B6BA4EAF-79CD-4E56-8648-F889C9AFBCD1}"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smtClean="0"/>
              <a:t>Gatchina, 9 July 2012</a:t>
            </a: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en-US"/>
              <a:t>B. Ramstein   (IPN Orsay)</a:t>
            </a:r>
          </a:p>
        </p:txBody>
      </p:sp>
      <p:sp>
        <p:nvSpPr>
          <p:cNvPr id="6" name="Espace réservé du numéro de diapositive 5"/>
          <p:cNvSpPr>
            <a:spLocks noGrp="1"/>
          </p:cNvSpPr>
          <p:nvPr>
            <p:ph type="sldNum" sz="quarter" idx="12"/>
          </p:nvPr>
        </p:nvSpPr>
        <p:spPr/>
        <p:txBody>
          <a:bodyPr/>
          <a:lstStyle>
            <a:lvl1pPr>
              <a:defRPr/>
            </a:lvl1pPr>
          </a:lstStyle>
          <a:p>
            <a:pPr>
              <a:defRPr/>
            </a:pPr>
            <a:fld id="{B4F1959F-A9A9-42C2-BD58-9AC8910F3200}"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3"/>
          <p:cNvSpPr>
            <a:spLocks noGrp="1"/>
          </p:cNvSpPr>
          <p:nvPr>
            <p:ph type="dt" sz="half" idx="10"/>
          </p:nvPr>
        </p:nvSpPr>
        <p:spPr/>
        <p:txBody>
          <a:bodyPr/>
          <a:lstStyle>
            <a:lvl1pPr>
              <a:defRPr/>
            </a:lvl1pPr>
          </a:lstStyle>
          <a:p>
            <a:pPr>
              <a:defRPr/>
            </a:pPr>
            <a:r>
              <a:rPr lang="fr-FR" smtClean="0"/>
              <a:t>Gatchina, 9 July 2012</a:t>
            </a:r>
            <a:endParaRPr lang="en-US"/>
          </a:p>
        </p:txBody>
      </p:sp>
      <p:sp>
        <p:nvSpPr>
          <p:cNvPr id="6" name="Espace réservé du pied de page 4"/>
          <p:cNvSpPr>
            <a:spLocks noGrp="1"/>
          </p:cNvSpPr>
          <p:nvPr>
            <p:ph type="ftr" sz="quarter" idx="11"/>
          </p:nvPr>
        </p:nvSpPr>
        <p:spPr/>
        <p:txBody>
          <a:bodyPr/>
          <a:lstStyle>
            <a:lvl1pPr>
              <a:defRPr/>
            </a:lvl1pPr>
          </a:lstStyle>
          <a:p>
            <a:pPr>
              <a:defRPr/>
            </a:pPr>
            <a:r>
              <a:rPr lang="en-US"/>
              <a:t>B. Ramstein   (IPN Orsay)</a:t>
            </a:r>
          </a:p>
        </p:txBody>
      </p:sp>
      <p:sp>
        <p:nvSpPr>
          <p:cNvPr id="7" name="Espace réservé du numéro de diapositive 5"/>
          <p:cNvSpPr>
            <a:spLocks noGrp="1"/>
          </p:cNvSpPr>
          <p:nvPr>
            <p:ph type="sldNum" sz="quarter" idx="12"/>
          </p:nvPr>
        </p:nvSpPr>
        <p:spPr/>
        <p:txBody>
          <a:bodyPr/>
          <a:lstStyle>
            <a:lvl1pPr>
              <a:defRPr/>
            </a:lvl1pPr>
          </a:lstStyle>
          <a:p>
            <a:pPr>
              <a:defRPr/>
            </a:pPr>
            <a:fld id="{646DF611-ED42-455A-8BD8-33396587FEE1}"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r>
              <a:rPr lang="fr-FR" smtClean="0"/>
              <a:t>Gatchina, 9 July 2012</a:t>
            </a:r>
            <a:endParaRPr lang="en-US"/>
          </a:p>
        </p:txBody>
      </p:sp>
      <p:sp>
        <p:nvSpPr>
          <p:cNvPr id="8" name="Espace réservé du pied de page 4"/>
          <p:cNvSpPr>
            <a:spLocks noGrp="1"/>
          </p:cNvSpPr>
          <p:nvPr>
            <p:ph type="ftr" sz="quarter" idx="11"/>
          </p:nvPr>
        </p:nvSpPr>
        <p:spPr/>
        <p:txBody>
          <a:bodyPr/>
          <a:lstStyle>
            <a:lvl1pPr>
              <a:defRPr/>
            </a:lvl1pPr>
          </a:lstStyle>
          <a:p>
            <a:pPr>
              <a:defRPr/>
            </a:pPr>
            <a:r>
              <a:rPr lang="en-US"/>
              <a:t>B. Ramstein   (IPN Orsay)</a:t>
            </a:r>
          </a:p>
        </p:txBody>
      </p:sp>
      <p:sp>
        <p:nvSpPr>
          <p:cNvPr id="9" name="Espace réservé du numéro de diapositive 5"/>
          <p:cNvSpPr>
            <a:spLocks noGrp="1"/>
          </p:cNvSpPr>
          <p:nvPr>
            <p:ph type="sldNum" sz="quarter" idx="12"/>
          </p:nvPr>
        </p:nvSpPr>
        <p:spPr/>
        <p:txBody>
          <a:bodyPr/>
          <a:lstStyle>
            <a:lvl1pPr>
              <a:defRPr/>
            </a:lvl1pPr>
          </a:lstStyle>
          <a:p>
            <a:pPr>
              <a:defRPr/>
            </a:pPr>
            <a:fld id="{00894CA6-A82F-4A4C-90A0-921BBB3C4B83}"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3"/>
          <p:cNvSpPr>
            <a:spLocks noGrp="1"/>
          </p:cNvSpPr>
          <p:nvPr>
            <p:ph type="dt" sz="half" idx="10"/>
          </p:nvPr>
        </p:nvSpPr>
        <p:spPr/>
        <p:txBody>
          <a:bodyPr/>
          <a:lstStyle>
            <a:lvl1pPr>
              <a:defRPr/>
            </a:lvl1pPr>
          </a:lstStyle>
          <a:p>
            <a:pPr>
              <a:defRPr/>
            </a:pPr>
            <a:r>
              <a:rPr lang="fr-FR" smtClean="0"/>
              <a:t>Gatchina, 9 July 2012</a:t>
            </a:r>
            <a:endParaRPr lang="en-US"/>
          </a:p>
        </p:txBody>
      </p:sp>
      <p:sp>
        <p:nvSpPr>
          <p:cNvPr id="4" name="Espace réservé du pied de page 4"/>
          <p:cNvSpPr>
            <a:spLocks noGrp="1"/>
          </p:cNvSpPr>
          <p:nvPr>
            <p:ph type="ftr" sz="quarter" idx="11"/>
          </p:nvPr>
        </p:nvSpPr>
        <p:spPr/>
        <p:txBody>
          <a:bodyPr/>
          <a:lstStyle>
            <a:lvl1pPr>
              <a:defRPr/>
            </a:lvl1pPr>
          </a:lstStyle>
          <a:p>
            <a:pPr>
              <a:defRPr/>
            </a:pPr>
            <a:r>
              <a:rPr lang="en-US"/>
              <a:t>B. Ramstein   (IPN Orsay)</a:t>
            </a:r>
          </a:p>
        </p:txBody>
      </p:sp>
      <p:sp>
        <p:nvSpPr>
          <p:cNvPr id="5" name="Espace réservé du numéro de diapositive 5"/>
          <p:cNvSpPr>
            <a:spLocks noGrp="1"/>
          </p:cNvSpPr>
          <p:nvPr>
            <p:ph type="sldNum" sz="quarter" idx="12"/>
          </p:nvPr>
        </p:nvSpPr>
        <p:spPr/>
        <p:txBody>
          <a:bodyPr/>
          <a:lstStyle>
            <a:lvl1pPr>
              <a:defRPr/>
            </a:lvl1pPr>
          </a:lstStyle>
          <a:p>
            <a:pPr>
              <a:defRPr/>
            </a:pPr>
            <a:fld id="{21B6763C-26CD-4CE6-827A-57430D0DE9CF}"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fr-FR" smtClean="0"/>
              <a:t>Gatchina, 9 July 2012</a:t>
            </a:r>
            <a:endParaRPr lang="en-US"/>
          </a:p>
        </p:txBody>
      </p:sp>
      <p:sp>
        <p:nvSpPr>
          <p:cNvPr id="3" name="Espace réservé du pied de page 4"/>
          <p:cNvSpPr>
            <a:spLocks noGrp="1"/>
          </p:cNvSpPr>
          <p:nvPr>
            <p:ph type="ftr" sz="quarter" idx="11"/>
          </p:nvPr>
        </p:nvSpPr>
        <p:spPr/>
        <p:txBody>
          <a:bodyPr/>
          <a:lstStyle>
            <a:lvl1pPr>
              <a:defRPr/>
            </a:lvl1pPr>
          </a:lstStyle>
          <a:p>
            <a:pPr>
              <a:defRPr/>
            </a:pPr>
            <a:r>
              <a:rPr lang="en-US"/>
              <a:t>B. Ramstein   (IPN Orsay)</a:t>
            </a:r>
          </a:p>
        </p:txBody>
      </p:sp>
      <p:sp>
        <p:nvSpPr>
          <p:cNvPr id="4" name="Espace réservé du numéro de diapositive 5"/>
          <p:cNvSpPr>
            <a:spLocks noGrp="1"/>
          </p:cNvSpPr>
          <p:nvPr>
            <p:ph type="sldNum" sz="quarter" idx="12"/>
          </p:nvPr>
        </p:nvSpPr>
        <p:spPr/>
        <p:txBody>
          <a:bodyPr/>
          <a:lstStyle>
            <a:lvl1pPr>
              <a:defRPr/>
            </a:lvl1pPr>
          </a:lstStyle>
          <a:p>
            <a:pPr>
              <a:defRPr/>
            </a:pPr>
            <a:fld id="{0EEC61CA-348B-46DE-BF28-6BA487DF6BBD}"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smtClean="0"/>
              <a:t>Gatchina, 9 July 2012</a:t>
            </a:r>
            <a:endParaRPr lang="en-US"/>
          </a:p>
        </p:txBody>
      </p:sp>
      <p:sp>
        <p:nvSpPr>
          <p:cNvPr id="6" name="Espace réservé du pied de page 4"/>
          <p:cNvSpPr>
            <a:spLocks noGrp="1"/>
          </p:cNvSpPr>
          <p:nvPr>
            <p:ph type="ftr" sz="quarter" idx="11"/>
          </p:nvPr>
        </p:nvSpPr>
        <p:spPr/>
        <p:txBody>
          <a:bodyPr/>
          <a:lstStyle>
            <a:lvl1pPr>
              <a:defRPr/>
            </a:lvl1pPr>
          </a:lstStyle>
          <a:p>
            <a:pPr>
              <a:defRPr/>
            </a:pPr>
            <a:r>
              <a:rPr lang="en-US"/>
              <a:t>B. Ramstein   (IPN Orsay)</a:t>
            </a:r>
          </a:p>
        </p:txBody>
      </p:sp>
      <p:sp>
        <p:nvSpPr>
          <p:cNvPr id="7" name="Espace réservé du numéro de diapositive 5"/>
          <p:cNvSpPr>
            <a:spLocks noGrp="1"/>
          </p:cNvSpPr>
          <p:nvPr>
            <p:ph type="sldNum" sz="quarter" idx="12"/>
          </p:nvPr>
        </p:nvSpPr>
        <p:spPr/>
        <p:txBody>
          <a:bodyPr/>
          <a:lstStyle>
            <a:lvl1pPr>
              <a:defRPr/>
            </a:lvl1pPr>
          </a:lstStyle>
          <a:p>
            <a:pPr>
              <a:defRPr/>
            </a:pPr>
            <a:fld id="{6FED8C7D-7C57-4F28-AAD5-AF2FCE22E5FD}"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smtClean="0"/>
              <a:t>Gatchina, 9 July 2012</a:t>
            </a:r>
            <a:endParaRPr lang="en-US"/>
          </a:p>
        </p:txBody>
      </p:sp>
      <p:sp>
        <p:nvSpPr>
          <p:cNvPr id="6" name="Espace réservé du pied de page 4"/>
          <p:cNvSpPr>
            <a:spLocks noGrp="1"/>
          </p:cNvSpPr>
          <p:nvPr>
            <p:ph type="ftr" sz="quarter" idx="11"/>
          </p:nvPr>
        </p:nvSpPr>
        <p:spPr/>
        <p:txBody>
          <a:bodyPr/>
          <a:lstStyle>
            <a:lvl1pPr>
              <a:defRPr/>
            </a:lvl1pPr>
          </a:lstStyle>
          <a:p>
            <a:pPr>
              <a:defRPr/>
            </a:pPr>
            <a:r>
              <a:rPr lang="en-US"/>
              <a:t>B. Ramstein   (IPN Orsay)</a:t>
            </a:r>
          </a:p>
        </p:txBody>
      </p:sp>
      <p:sp>
        <p:nvSpPr>
          <p:cNvPr id="7" name="Espace réservé du numéro de diapositive 5"/>
          <p:cNvSpPr>
            <a:spLocks noGrp="1"/>
          </p:cNvSpPr>
          <p:nvPr>
            <p:ph type="sldNum" sz="quarter" idx="12"/>
          </p:nvPr>
        </p:nvSpPr>
        <p:spPr/>
        <p:txBody>
          <a:bodyPr/>
          <a:lstStyle>
            <a:lvl1pPr>
              <a:defRPr/>
            </a:lvl1pPr>
          </a:lstStyle>
          <a:p>
            <a:pPr>
              <a:defRPr/>
            </a:pPr>
            <a:fld id="{7A31594A-3F54-49DC-BF4A-C0E8CAA4E49F}"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endParaRPr lang="en-US"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fr-FR" smtClean="0"/>
              <a:t>Gatchina, 9 July 2012</a:t>
            </a:r>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a:t>B. Ramstein   (IPN Orsay)</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2729E1-256A-4872-95B7-2B148507D23E}"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887" r:id="rId1"/>
    <p:sldLayoutId id="2147483886" r:id="rId2"/>
    <p:sldLayoutId id="2147483885" r:id="rId3"/>
    <p:sldLayoutId id="2147483884" r:id="rId4"/>
    <p:sldLayoutId id="2147483883" r:id="rId5"/>
    <p:sldLayoutId id="2147483882" r:id="rId6"/>
    <p:sldLayoutId id="2147483881" r:id="rId7"/>
    <p:sldLayoutId id="2147483880" r:id="rId8"/>
    <p:sldLayoutId id="2147483879" r:id="rId9"/>
    <p:sldLayoutId id="2147483878" r:id="rId10"/>
    <p:sldLayoutId id="2147483877" r:id="rId11"/>
    <p:sldLayoutId id="2147483888" r:id="rId12"/>
    <p:sldLayoutId id="2147483889" r:id="rId13"/>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9.xml"/><Relationship Id="rId7" Type="http://schemas.openxmlformats.org/officeDocument/2006/relationships/image" Target="../media/image47.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oleObject" Target="../embeddings/oleObject8.bin"/><Relationship Id="rId5" Type="http://schemas.openxmlformats.org/officeDocument/2006/relationships/oleObject" Target="../embeddings/oleObject3.bin"/><Relationship Id="rId10" Type="http://schemas.openxmlformats.org/officeDocument/2006/relationships/oleObject" Target="../embeddings/oleObject7.bin"/><Relationship Id="rId4" Type="http://schemas.openxmlformats.org/officeDocument/2006/relationships/image" Target="../media/image46.png"/><Relationship Id="rId9"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47.pn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0.png"/><Relationship Id="rId5" Type="http://schemas.openxmlformats.org/officeDocument/2006/relationships/oleObject" Target="../embeddings/oleObject10.bin"/><Relationship Id="rId4" Type="http://schemas.openxmlformats.org/officeDocument/2006/relationships/image" Target="../media/image59.wmf"/></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hyperlink" Target="http://arxiv.org/abs/1202.1114v1" TargetMode="External"/><Relationship Id="rId7"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9.wmf"/><Relationship Id="rId4" Type="http://schemas.openxmlformats.org/officeDocument/2006/relationships/image" Target="../media/image68.wmf"/></Relationships>
</file>

<file path=ppt/slides/_rels/slide2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notesSlide" Target="../notesSlides/notesSlide19.xml"/><Relationship Id="rId7"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76.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oleObject" Target="../embeddings/oleObject13.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84.png"/><Relationship Id="rId4" Type="http://schemas.openxmlformats.org/officeDocument/2006/relationships/oleObject" Target="../embeddings/oleObject15.bin"/></Relationships>
</file>

<file path=ppt/slides/_rels/slide27.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image" Target="../media/image90.png"/><Relationship Id="rId4" Type="http://schemas.openxmlformats.org/officeDocument/2006/relationships/image" Target="../media/image8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arxiv.org/abs/arXiv:0903.3905"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25.xml"/><Relationship Id="rId7" Type="http://schemas.openxmlformats.org/officeDocument/2006/relationships/image" Target="../media/image101.png"/><Relationship Id="rId12" Type="http://schemas.openxmlformats.org/officeDocument/2006/relationships/image" Target="../media/image102.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00.png"/><Relationship Id="rId11" Type="http://schemas.openxmlformats.org/officeDocument/2006/relationships/oleObject" Target="../embeddings/oleObject21.bin"/><Relationship Id="rId5" Type="http://schemas.openxmlformats.org/officeDocument/2006/relationships/image" Target="../media/image99.png"/><Relationship Id="rId10" Type="http://schemas.openxmlformats.org/officeDocument/2006/relationships/oleObject" Target="../embeddings/oleObject20.bin"/><Relationship Id="rId4" Type="http://schemas.openxmlformats.org/officeDocument/2006/relationships/image" Target="../media/image98.png"/><Relationship Id="rId9" Type="http://schemas.openxmlformats.org/officeDocument/2006/relationships/oleObject" Target="../embeddings/oleObject19.bin"/></Relationships>
</file>

<file path=ppt/slides/_rels/slide36.x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ctrTitle"/>
          </p:nvPr>
        </p:nvSpPr>
        <p:spPr>
          <a:xfrm>
            <a:off x="323850" y="476672"/>
            <a:ext cx="8496300" cy="1470025"/>
          </a:xfrm>
          <a:solidFill>
            <a:schemeClr val="accent1"/>
          </a:solidFill>
          <a:ln>
            <a:solidFill>
              <a:srgbClr val="0000FF"/>
            </a:solidFill>
          </a:ln>
        </p:spPr>
        <p:txBody>
          <a:bodyPr/>
          <a:lstStyle/>
          <a:p>
            <a:pPr eaLnBrk="1" hangingPunct="1"/>
            <a:r>
              <a:rPr lang="fr-FR" dirty="0" smtClean="0">
                <a:solidFill>
                  <a:schemeClr val="bg1"/>
                </a:solidFill>
              </a:rPr>
              <a:t>Proton Time-</a:t>
            </a:r>
            <a:r>
              <a:rPr lang="fr-FR" dirty="0" err="1" smtClean="0">
                <a:solidFill>
                  <a:schemeClr val="bg1"/>
                </a:solidFill>
              </a:rPr>
              <a:t>Like</a:t>
            </a:r>
            <a:r>
              <a:rPr lang="fr-FR" dirty="0" smtClean="0">
                <a:solidFill>
                  <a:schemeClr val="bg1"/>
                </a:solidFill>
              </a:rPr>
              <a:t> </a:t>
            </a:r>
            <a:r>
              <a:rPr lang="fr-FR" dirty="0" err="1" smtClean="0">
                <a:solidFill>
                  <a:schemeClr val="bg1"/>
                </a:solidFill>
              </a:rPr>
              <a:t>form</a:t>
            </a:r>
            <a:r>
              <a:rPr lang="fr-FR" dirty="0" smtClean="0">
                <a:solidFill>
                  <a:schemeClr val="bg1"/>
                </a:solidFill>
              </a:rPr>
              <a:t> factor </a:t>
            </a:r>
            <a:r>
              <a:rPr lang="fr-FR" dirty="0" err="1" smtClean="0">
                <a:solidFill>
                  <a:schemeClr val="bg1"/>
                </a:solidFill>
              </a:rPr>
              <a:t>measurements</a:t>
            </a:r>
            <a:r>
              <a:rPr lang="fr-FR" dirty="0" smtClean="0">
                <a:solidFill>
                  <a:schemeClr val="bg1"/>
                </a:solidFill>
              </a:rPr>
              <a:t> </a:t>
            </a:r>
            <a:r>
              <a:rPr lang="fr-FR" dirty="0" err="1" smtClean="0">
                <a:solidFill>
                  <a:schemeClr val="bg1"/>
                </a:solidFill>
              </a:rPr>
              <a:t>with</a:t>
            </a:r>
            <a:r>
              <a:rPr lang="fr-FR" dirty="0" smtClean="0">
                <a:solidFill>
                  <a:schemeClr val="bg1"/>
                </a:solidFill>
              </a:rPr>
              <a:t> </a:t>
            </a:r>
            <a:r>
              <a:rPr lang="fr-FR" dirty="0" smtClean="0">
                <a:solidFill>
                  <a:schemeClr val="bg1"/>
                </a:solidFill>
                <a:sym typeface="Wingdings" pitchFamily="2" charset="2"/>
              </a:rPr>
              <a:t>PANDA</a:t>
            </a:r>
            <a:endParaRPr lang="fr-FR" dirty="0" smtClean="0">
              <a:solidFill>
                <a:schemeClr val="bg1"/>
              </a:solidFill>
            </a:endParaRPr>
          </a:p>
        </p:txBody>
      </p:sp>
      <p:cxnSp>
        <p:nvCxnSpPr>
          <p:cNvPr id="7" name="Connecteur droit 6"/>
          <p:cNvCxnSpPr/>
          <p:nvPr/>
        </p:nvCxnSpPr>
        <p:spPr>
          <a:xfrm>
            <a:off x="6108280" y="1268760"/>
            <a:ext cx="2159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tre 1"/>
          <p:cNvSpPr txBox="1">
            <a:spLocks/>
          </p:cNvSpPr>
          <p:nvPr/>
        </p:nvSpPr>
        <p:spPr>
          <a:xfrm>
            <a:off x="581765" y="2276872"/>
            <a:ext cx="8094691" cy="2808288"/>
          </a:xfrm>
          <a:prstGeom prst="rect">
            <a:avLst/>
          </a:prstGeom>
        </p:spPr>
        <p:txBody>
          <a:bodyPr anchor="ctr">
            <a:normAutofit fontScale="90000" lnSpcReduction="20000"/>
          </a:bodyPr>
          <a:lstStyle/>
          <a:p>
            <a:pPr algn="ctr" fontAlgn="auto">
              <a:spcAft>
                <a:spcPts val="0"/>
              </a:spcAft>
              <a:defRPr/>
            </a:pPr>
            <a:r>
              <a:rPr lang="fr-FR" sz="2800" dirty="0"/>
              <a:t>B. </a:t>
            </a:r>
            <a:r>
              <a:rPr lang="fr-FR" sz="2800" dirty="0" err="1"/>
              <a:t>Ramstein</a:t>
            </a:r>
            <a:r>
              <a:rPr lang="fr-FR" sz="2800" dirty="0"/>
              <a:t>, IPN Orsay, France  </a:t>
            </a:r>
            <a:endParaRPr lang="fr-FR" sz="2800" i="1" dirty="0">
              <a:solidFill>
                <a:srgbClr val="0070C0"/>
              </a:solidFill>
            </a:endParaRPr>
          </a:p>
          <a:p>
            <a:pPr algn="ctr" fontAlgn="auto">
              <a:spcAft>
                <a:spcPts val="0"/>
              </a:spcAft>
              <a:defRPr/>
            </a:pPr>
            <a:endParaRPr lang="fr-FR" sz="2800" i="1" dirty="0" smtClean="0">
              <a:solidFill>
                <a:srgbClr val="0070C0"/>
              </a:solidFill>
            </a:endParaRPr>
          </a:p>
          <a:p>
            <a:pPr algn="ctr" fontAlgn="auto">
              <a:spcAft>
                <a:spcPts val="0"/>
              </a:spcAft>
              <a:defRPr/>
            </a:pPr>
            <a:r>
              <a:rPr lang="fr-FR" sz="2800" i="1" dirty="0" smtClean="0">
                <a:solidFill>
                  <a:srgbClr val="0070C0"/>
                </a:solidFill>
              </a:rPr>
              <a:t>on </a:t>
            </a:r>
            <a:r>
              <a:rPr lang="fr-FR" sz="2800" i="1" dirty="0" err="1" smtClean="0">
                <a:solidFill>
                  <a:srgbClr val="0070C0"/>
                </a:solidFill>
              </a:rPr>
              <a:t>behalf</a:t>
            </a:r>
            <a:r>
              <a:rPr lang="fr-FR" sz="2800" i="1" dirty="0" smtClean="0">
                <a:solidFill>
                  <a:srgbClr val="0070C0"/>
                </a:solidFill>
              </a:rPr>
              <a:t> of the </a:t>
            </a:r>
            <a:r>
              <a:rPr lang="fr-FR" sz="2800" i="1" dirty="0">
                <a:solidFill>
                  <a:srgbClr val="0070C0"/>
                </a:solidFill>
              </a:rPr>
              <a:t>PANDA collaboration </a:t>
            </a:r>
          </a:p>
          <a:p>
            <a:pPr algn="ctr" fontAlgn="auto">
              <a:spcAft>
                <a:spcPts val="0"/>
              </a:spcAft>
              <a:defRPr/>
            </a:pPr>
            <a:endParaRPr lang="fr-FR" sz="2800" u="sng" dirty="0">
              <a:latin typeface="+mj-lt"/>
              <a:ea typeface="+mj-ea"/>
              <a:cs typeface="+mj-cs"/>
            </a:endParaRPr>
          </a:p>
          <a:p>
            <a:pPr algn="ctr" fontAlgn="auto">
              <a:spcAft>
                <a:spcPts val="0"/>
              </a:spcAft>
              <a:defRPr/>
            </a:pPr>
            <a:endParaRPr lang="fr-FR" sz="2800" dirty="0" smtClean="0">
              <a:latin typeface="+mj-lt"/>
              <a:ea typeface="+mj-ea"/>
              <a:cs typeface="+mj-cs"/>
            </a:endParaRPr>
          </a:p>
          <a:p>
            <a:pPr algn="ctr" fontAlgn="auto">
              <a:spcAft>
                <a:spcPts val="0"/>
              </a:spcAft>
              <a:defRPr/>
            </a:pPr>
            <a:endParaRPr lang="fr-FR" sz="2800" dirty="0" smtClean="0">
              <a:latin typeface="+mj-lt"/>
              <a:ea typeface="+mj-ea"/>
              <a:cs typeface="+mj-cs"/>
            </a:endParaRPr>
          </a:p>
          <a:p>
            <a:pPr algn="ctr" fontAlgn="auto">
              <a:spcAft>
                <a:spcPts val="0"/>
              </a:spcAft>
              <a:defRPr/>
            </a:pPr>
            <a:endParaRPr lang="fr-FR" sz="2800" dirty="0" smtClean="0">
              <a:latin typeface="+mj-lt"/>
              <a:ea typeface="+mj-ea"/>
              <a:cs typeface="+mj-cs"/>
            </a:endParaRPr>
          </a:p>
          <a:p>
            <a:pPr algn="ctr" fontAlgn="auto">
              <a:spcAft>
                <a:spcPts val="0"/>
              </a:spcAft>
              <a:defRPr/>
            </a:pPr>
            <a:r>
              <a:rPr lang="fr-FR" sz="2800" dirty="0" smtClean="0">
                <a:latin typeface="+mj-lt"/>
                <a:ea typeface="+mj-ea"/>
                <a:cs typeface="+mj-cs"/>
              </a:rPr>
              <a:t>Olympus </a:t>
            </a:r>
            <a:r>
              <a:rPr lang="fr-FR" sz="2800" dirty="0">
                <a:latin typeface="+mj-lt"/>
                <a:ea typeface="+mj-ea"/>
                <a:cs typeface="+mj-cs"/>
              </a:rPr>
              <a:t>workshop</a:t>
            </a:r>
            <a:r>
              <a:rPr lang="fr-FR" sz="2100" dirty="0">
                <a:latin typeface="+mj-lt"/>
                <a:ea typeface="+mj-ea"/>
                <a:cs typeface="+mj-cs"/>
              </a:rPr>
              <a:t>, </a:t>
            </a:r>
            <a:r>
              <a:rPr lang="fr-FR" sz="2700" dirty="0">
                <a:latin typeface="+mj-lt"/>
                <a:ea typeface="+mj-ea"/>
                <a:cs typeface="+mj-cs"/>
              </a:rPr>
              <a:t>Gatchina, July, 9</a:t>
            </a:r>
            <a:r>
              <a:rPr lang="fr-FR" sz="2700" baseline="30000" dirty="0">
                <a:latin typeface="+mj-lt"/>
                <a:ea typeface="+mj-ea"/>
                <a:cs typeface="+mj-cs"/>
              </a:rPr>
              <a:t>th</a:t>
            </a:r>
            <a:r>
              <a:rPr lang="fr-FR" sz="2700" dirty="0">
                <a:latin typeface="+mj-lt"/>
                <a:ea typeface="+mj-ea"/>
                <a:cs typeface="+mj-cs"/>
              </a:rPr>
              <a:t> ,2012</a:t>
            </a:r>
          </a:p>
        </p:txBody>
      </p:sp>
      <p:pic>
        <p:nvPicPr>
          <p:cNvPr id="15365" name="Image 16" descr="IPN_L200px.jpg"/>
          <p:cNvPicPr>
            <a:picLocks noChangeAspect="1"/>
          </p:cNvPicPr>
          <p:nvPr/>
        </p:nvPicPr>
        <p:blipFill>
          <a:blip r:embed="rId3" cstate="print"/>
          <a:srcRect/>
          <a:stretch>
            <a:fillRect/>
          </a:stretch>
        </p:blipFill>
        <p:spPr bwMode="auto">
          <a:xfrm>
            <a:off x="4346575" y="6088063"/>
            <a:ext cx="1120775" cy="655637"/>
          </a:xfrm>
          <a:prstGeom prst="rect">
            <a:avLst/>
          </a:prstGeom>
          <a:noFill/>
          <a:ln w="9525">
            <a:noFill/>
            <a:miter lim="800000"/>
            <a:headEnd/>
            <a:tailEnd/>
          </a:ln>
        </p:spPr>
      </p:pic>
      <p:pic>
        <p:nvPicPr>
          <p:cNvPr id="15366" name="Image 9"/>
          <p:cNvPicPr>
            <a:picLocks noChangeAspect="1"/>
          </p:cNvPicPr>
          <p:nvPr/>
        </p:nvPicPr>
        <p:blipFill>
          <a:blip r:embed="rId4" cstate="print"/>
          <a:srcRect/>
          <a:stretch>
            <a:fillRect/>
          </a:stretch>
        </p:blipFill>
        <p:spPr bwMode="auto">
          <a:xfrm>
            <a:off x="8010525" y="5942013"/>
            <a:ext cx="976313" cy="765175"/>
          </a:xfrm>
          <a:prstGeom prst="rect">
            <a:avLst/>
          </a:prstGeom>
          <a:solidFill>
            <a:schemeClr val="bg1"/>
          </a:solidFill>
          <a:ln w="9525">
            <a:noFill/>
            <a:miter lim="800000"/>
            <a:headEnd/>
            <a:tailEnd/>
          </a:ln>
        </p:spPr>
      </p:pic>
      <p:pic>
        <p:nvPicPr>
          <p:cNvPr id="116738"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29314" r="58573"/>
          <a:stretch/>
        </p:blipFill>
        <p:spPr bwMode="auto">
          <a:xfrm>
            <a:off x="3347864" y="3645024"/>
            <a:ext cx="1841376" cy="592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xmlns="" val="0"/>
              </a:ext>
            </a:extLst>
          </a:blip>
          <a:srcRect r="33612"/>
          <a:stretch/>
        </p:blipFill>
        <p:spPr>
          <a:xfrm>
            <a:off x="107504" y="5686195"/>
            <a:ext cx="948522" cy="6191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a date 3"/>
          <p:cNvSpPr>
            <a:spLocks noGrp="1"/>
          </p:cNvSpPr>
          <p:nvPr>
            <p:ph type="dt" sz="quarter" idx="10"/>
          </p:nvPr>
        </p:nvSpPr>
        <p:spPr bwMode="auto">
          <a:xfrm>
            <a:off x="323528" y="6376243"/>
            <a:ext cx="2133600" cy="365125"/>
          </a:xfrm>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fr-FR" dirty="0" smtClean="0"/>
              <a:t>Gatchina, 9 July 2012</a:t>
            </a:r>
            <a:endParaRPr lang="fr-FR" dirty="0"/>
          </a:p>
        </p:txBody>
      </p:sp>
      <p:sp>
        <p:nvSpPr>
          <p:cNvPr id="35843" name="Espace réservé du pied de page 5"/>
          <p:cNvSpPr>
            <a:spLocks noGrp="1"/>
          </p:cNvSpPr>
          <p:nvPr>
            <p:ph type="ftr" sz="quarter" idx="11"/>
          </p:nvPr>
        </p:nvSpPr>
        <p:spPr bwMode="auto">
          <a:xfrm>
            <a:off x="3215580" y="6304235"/>
            <a:ext cx="2895600" cy="365125"/>
          </a:xfrm>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fr-FR" dirty="0"/>
              <a:t>B. </a:t>
            </a:r>
            <a:r>
              <a:rPr lang="fr-FR" dirty="0" err="1"/>
              <a:t>Ramstein</a:t>
            </a:r>
            <a:r>
              <a:rPr lang="fr-FR" dirty="0"/>
              <a:t>   (IPN Orsay)</a:t>
            </a:r>
          </a:p>
        </p:txBody>
      </p:sp>
      <p:cxnSp>
        <p:nvCxnSpPr>
          <p:cNvPr id="13" name="Gerade Verbindung 15"/>
          <p:cNvCxnSpPr/>
          <p:nvPr/>
        </p:nvCxnSpPr>
        <p:spPr bwMode="auto">
          <a:xfrm rot="5400000">
            <a:off x="4323655" y="1978199"/>
            <a:ext cx="585786" cy="96838"/>
          </a:xfrm>
          <a:prstGeom prst="line">
            <a:avLst/>
          </a:prstGeom>
          <a:ln>
            <a:noFill/>
          </a:ln>
        </p:spPr>
        <p:style>
          <a:lnRef idx="2">
            <a:schemeClr val="accent1"/>
          </a:lnRef>
          <a:fillRef idx="0">
            <a:schemeClr val="accent1"/>
          </a:fillRef>
          <a:effectRef idx="1">
            <a:schemeClr val="accent1"/>
          </a:effectRef>
          <a:fontRef idx="minor">
            <a:schemeClr val="tx1"/>
          </a:fontRef>
        </p:style>
      </p:cxnSp>
      <p:sp>
        <p:nvSpPr>
          <p:cNvPr id="23601" name="Rechteck 49"/>
          <p:cNvSpPr>
            <a:spLocks noChangeArrowheads="1"/>
          </p:cNvSpPr>
          <p:nvPr/>
        </p:nvSpPr>
        <p:spPr bwMode="auto">
          <a:xfrm>
            <a:off x="4860032" y="836712"/>
            <a:ext cx="1233487" cy="478840"/>
          </a:xfrm>
          <a:prstGeom prst="rect">
            <a:avLst/>
          </a:prstGeom>
          <a:noFill/>
          <a:ln w="9525">
            <a:noFill/>
            <a:miter lim="800000"/>
            <a:headEnd/>
            <a:tailEnd/>
          </a:ln>
        </p:spPr>
        <p:txBody>
          <a:bodyPr wrap="none">
            <a:spAutoFit/>
          </a:bodyPr>
          <a:lstStyle/>
          <a:p>
            <a:r>
              <a:rPr lang="de-DE" b="1" i="1" dirty="0">
                <a:solidFill>
                  <a:srgbClr val="6666FF"/>
                </a:solidFill>
                <a:latin typeface="Georgia" pitchFamily="18" charset="0"/>
              </a:rPr>
              <a:t>q</a:t>
            </a:r>
            <a:r>
              <a:rPr lang="en-GB" b="1" i="1" baseline="30000" dirty="0">
                <a:solidFill>
                  <a:srgbClr val="6666FF"/>
                </a:solidFill>
                <a:latin typeface="Georgia" pitchFamily="18" charset="0"/>
              </a:rPr>
              <a:t>2</a:t>
            </a:r>
            <a:r>
              <a:rPr lang="en-GB" b="1" i="1" dirty="0">
                <a:solidFill>
                  <a:srgbClr val="6666FF"/>
                </a:solidFill>
                <a:latin typeface="Georgia" pitchFamily="18" charset="0"/>
              </a:rPr>
              <a:t> &gt; 4m</a:t>
            </a:r>
            <a:r>
              <a:rPr lang="en-GB" b="1" i="1" baseline="-25000" dirty="0">
                <a:solidFill>
                  <a:srgbClr val="6666FF"/>
                </a:solidFill>
                <a:latin typeface="Georgia" pitchFamily="18" charset="0"/>
              </a:rPr>
              <a:t>p</a:t>
            </a:r>
            <a:r>
              <a:rPr lang="en-GB" b="1" i="1" baseline="30000" dirty="0">
                <a:solidFill>
                  <a:srgbClr val="6666FF"/>
                </a:solidFill>
                <a:latin typeface="Georgia" pitchFamily="18" charset="0"/>
              </a:rPr>
              <a:t>2</a:t>
            </a:r>
          </a:p>
        </p:txBody>
      </p:sp>
      <p:sp>
        <p:nvSpPr>
          <p:cNvPr id="25" name="Rechteck 54"/>
          <p:cNvSpPr/>
          <p:nvPr/>
        </p:nvSpPr>
        <p:spPr bwMode="auto">
          <a:xfrm>
            <a:off x="337443" y="5088235"/>
            <a:ext cx="8555037" cy="2730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3563" name="Textfeld 10"/>
          <p:cNvSpPr txBox="1">
            <a:spLocks noChangeArrowheads="1"/>
          </p:cNvSpPr>
          <p:nvPr/>
        </p:nvSpPr>
        <p:spPr bwMode="auto">
          <a:xfrm>
            <a:off x="5976938" y="620688"/>
            <a:ext cx="2593975" cy="400050"/>
          </a:xfrm>
          <a:prstGeom prst="rect">
            <a:avLst/>
          </a:prstGeom>
          <a:noFill/>
          <a:ln w="9525">
            <a:noFill/>
            <a:miter lim="800000"/>
            <a:headEnd/>
            <a:tailEnd/>
          </a:ln>
        </p:spPr>
        <p:txBody>
          <a:bodyPr>
            <a:spAutoFit/>
          </a:bodyPr>
          <a:lstStyle/>
          <a:p>
            <a:pPr algn="ctr"/>
            <a:r>
              <a:rPr lang="en-GB" sz="2000" i="1">
                <a:solidFill>
                  <a:srgbClr val="00B050"/>
                </a:solidFill>
                <a:latin typeface="Calibri" pitchFamily="34" charset="0"/>
                <a:cs typeface="Arial" charset="0"/>
              </a:rPr>
              <a:t>annihilation pp</a:t>
            </a:r>
            <a:r>
              <a:rPr lang="en-GB" sz="2000" i="1">
                <a:solidFill>
                  <a:srgbClr val="00B050"/>
                </a:solidFill>
                <a:latin typeface="Calibri" pitchFamily="34" charset="0"/>
                <a:cs typeface="Arial" charset="0"/>
                <a:sym typeface="Symbol" pitchFamily="18" charset="2"/>
              </a:rPr>
              <a:t> e</a:t>
            </a:r>
            <a:r>
              <a:rPr lang="en-GB" sz="2000" i="1" baseline="30000">
                <a:solidFill>
                  <a:srgbClr val="00B050"/>
                </a:solidFill>
                <a:latin typeface="Calibri" pitchFamily="34" charset="0"/>
                <a:cs typeface="Arial" charset="0"/>
                <a:sym typeface="Symbol" pitchFamily="18" charset="2"/>
              </a:rPr>
              <a:t>+</a:t>
            </a:r>
            <a:r>
              <a:rPr lang="en-GB" sz="2000" i="1">
                <a:solidFill>
                  <a:srgbClr val="00B050"/>
                </a:solidFill>
                <a:latin typeface="Calibri" pitchFamily="34" charset="0"/>
                <a:cs typeface="Arial" charset="0"/>
                <a:sym typeface="Symbol" pitchFamily="18" charset="2"/>
              </a:rPr>
              <a:t>e</a:t>
            </a:r>
            <a:r>
              <a:rPr lang="en-GB" sz="2000" i="1" baseline="30000">
                <a:solidFill>
                  <a:srgbClr val="00B050"/>
                </a:solidFill>
                <a:latin typeface="Calibri" pitchFamily="34" charset="0"/>
                <a:cs typeface="Arial" charset="0"/>
                <a:sym typeface="Symbol" pitchFamily="18" charset="2"/>
              </a:rPr>
              <a:t>-</a:t>
            </a:r>
            <a:endParaRPr lang="en-GB" sz="2000" i="1" baseline="30000">
              <a:solidFill>
                <a:srgbClr val="00B050"/>
              </a:solidFill>
              <a:latin typeface="Georgia" pitchFamily="18" charset="0"/>
              <a:cs typeface="Arial" charset="0"/>
            </a:endParaRPr>
          </a:p>
        </p:txBody>
      </p:sp>
      <p:sp>
        <p:nvSpPr>
          <p:cNvPr id="23565" name="Textfeld 10"/>
          <p:cNvSpPr txBox="1">
            <a:spLocks noChangeArrowheads="1"/>
          </p:cNvSpPr>
          <p:nvPr/>
        </p:nvSpPr>
        <p:spPr bwMode="auto">
          <a:xfrm>
            <a:off x="795338" y="620688"/>
            <a:ext cx="2593975" cy="400050"/>
          </a:xfrm>
          <a:prstGeom prst="rect">
            <a:avLst/>
          </a:prstGeom>
          <a:noFill/>
          <a:ln w="9525">
            <a:noFill/>
            <a:miter lim="800000"/>
            <a:headEnd/>
            <a:tailEnd/>
          </a:ln>
        </p:spPr>
        <p:txBody>
          <a:bodyPr>
            <a:spAutoFit/>
          </a:bodyPr>
          <a:lstStyle/>
          <a:p>
            <a:pPr algn="ctr"/>
            <a:r>
              <a:rPr lang="en-GB" sz="2000" i="1" dirty="0">
                <a:solidFill>
                  <a:srgbClr val="FF0000"/>
                </a:solidFill>
                <a:latin typeface="Calibri" pitchFamily="34" charset="0"/>
                <a:cs typeface="Arial" charset="0"/>
              </a:rPr>
              <a:t>electron scattering</a:t>
            </a:r>
            <a:endParaRPr lang="en-GB" sz="2000" i="1" dirty="0">
              <a:solidFill>
                <a:srgbClr val="FF0000"/>
              </a:solidFill>
              <a:latin typeface="Georgia" pitchFamily="18" charset="0"/>
              <a:cs typeface="Arial" charset="0"/>
            </a:endParaRPr>
          </a:p>
        </p:txBody>
      </p:sp>
      <p:cxnSp>
        <p:nvCxnSpPr>
          <p:cNvPr id="53" name="Connecteur droit 52"/>
          <p:cNvCxnSpPr/>
          <p:nvPr/>
        </p:nvCxnSpPr>
        <p:spPr bwMode="auto">
          <a:xfrm>
            <a:off x="7451725" y="708000"/>
            <a:ext cx="144463"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1" name="Groupe 70"/>
          <p:cNvGrpSpPr/>
          <p:nvPr/>
        </p:nvGrpSpPr>
        <p:grpSpPr>
          <a:xfrm>
            <a:off x="185043" y="1914773"/>
            <a:ext cx="8635429" cy="2893316"/>
            <a:chOff x="93663" y="2996952"/>
            <a:chExt cx="8635429" cy="2893316"/>
          </a:xfrm>
        </p:grpSpPr>
        <p:sp>
          <p:nvSpPr>
            <p:cNvPr id="29" name="Rectangle 28"/>
            <p:cNvSpPr/>
            <p:nvPr/>
          </p:nvSpPr>
          <p:spPr>
            <a:xfrm>
              <a:off x="3276600" y="4132362"/>
              <a:ext cx="1511300" cy="2873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7019925" y="4130774"/>
              <a:ext cx="1512888" cy="287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5076825" y="4130774"/>
              <a:ext cx="1385888" cy="287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hteck 28"/>
            <p:cNvSpPr/>
            <p:nvPr/>
          </p:nvSpPr>
          <p:spPr bwMode="auto">
            <a:xfrm>
              <a:off x="1475656" y="3573016"/>
              <a:ext cx="2583582" cy="322932"/>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Rechteck 29"/>
            <p:cNvSpPr/>
            <p:nvPr/>
          </p:nvSpPr>
          <p:spPr bwMode="auto">
            <a:xfrm>
              <a:off x="4751388" y="2996952"/>
              <a:ext cx="508000" cy="290536"/>
            </a:xfrm>
            <a:prstGeom prst="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 name="Textfeld 20"/>
            <p:cNvSpPr txBox="1">
              <a:spLocks noChangeArrowheads="1"/>
            </p:cNvSpPr>
            <p:nvPr/>
          </p:nvSpPr>
          <p:spPr bwMode="auto">
            <a:xfrm>
              <a:off x="395357" y="3006340"/>
              <a:ext cx="4354511" cy="338554"/>
            </a:xfrm>
            <a:prstGeom prst="rect">
              <a:avLst/>
            </a:prstGeom>
            <a:gradFill>
              <a:gsLst>
                <a:gs pos="51000">
                  <a:srgbClr val="FF0000">
                    <a:alpha val="48000"/>
                  </a:srgbClr>
                </a:gs>
                <a:gs pos="100000">
                  <a:srgbClr val="FFC000">
                    <a:alpha val="65000"/>
                  </a:srgbClr>
                </a:gs>
              </a:gsLst>
              <a:lin ang="0" scaled="0"/>
            </a:gradFill>
            <a:ln w="9525">
              <a:noFill/>
              <a:miter lim="800000"/>
              <a:headEnd/>
              <a:tailEnd/>
            </a:ln>
          </p:spPr>
          <p:txBody>
            <a:bodyPr>
              <a:spAutoFit/>
            </a:bodyPr>
            <a:lstStyle/>
            <a:p>
              <a:pPr algn="ctr" fontAlgn="auto">
                <a:spcBef>
                  <a:spcPts val="0"/>
                </a:spcBef>
                <a:spcAft>
                  <a:spcPts val="0"/>
                </a:spcAft>
                <a:defRPr/>
              </a:pPr>
              <a:r>
                <a:rPr lang="en-GB" sz="1600" b="1" i="1" dirty="0">
                  <a:solidFill>
                    <a:srgbClr val="000000"/>
                  </a:solidFill>
                  <a:latin typeface="Calibri" pitchFamily="34" charset="0"/>
                </a:rPr>
                <a:t>               e machines     (  </a:t>
              </a:r>
              <a:r>
                <a:rPr lang="en-GB" sz="1600" b="1" i="1" dirty="0" err="1">
                  <a:solidFill>
                    <a:srgbClr val="000000"/>
                  </a:solidFill>
                  <a:latin typeface="Calibri" pitchFamily="34" charset="0"/>
                </a:rPr>
                <a:t>Jlab</a:t>
              </a:r>
              <a:r>
                <a:rPr lang="en-GB" sz="1600" b="1" i="1" dirty="0">
                  <a:solidFill>
                    <a:srgbClr val="000000"/>
                  </a:solidFill>
                  <a:latin typeface="Calibri" pitchFamily="34" charset="0"/>
                </a:rPr>
                <a:t>….              A2/Mainz)   </a:t>
              </a:r>
              <a:endParaRPr lang="en-GB" sz="1600" b="1" i="1" dirty="0">
                <a:solidFill>
                  <a:srgbClr val="000000"/>
                </a:solidFill>
                <a:latin typeface="+mn-lt"/>
              </a:endParaRPr>
            </a:p>
          </p:txBody>
        </p:sp>
        <p:sp>
          <p:nvSpPr>
            <p:cNvPr id="23600" name="Textfeld 48"/>
            <p:cNvSpPr txBox="1">
              <a:spLocks noChangeArrowheads="1"/>
            </p:cNvSpPr>
            <p:nvPr/>
          </p:nvSpPr>
          <p:spPr bwMode="auto">
            <a:xfrm>
              <a:off x="5148064" y="2999457"/>
              <a:ext cx="3581028" cy="338554"/>
            </a:xfrm>
            <a:prstGeom prst="rect">
              <a:avLst/>
            </a:prstGeom>
            <a:solidFill>
              <a:srgbClr val="92D050">
                <a:alpha val="58038"/>
              </a:srgbClr>
            </a:solidFill>
            <a:ln w="9525">
              <a:noFill/>
              <a:miter lim="800000"/>
              <a:headEnd/>
              <a:tailEnd/>
            </a:ln>
          </p:spPr>
          <p:txBody>
            <a:bodyPr wrap="square">
              <a:spAutoFit/>
            </a:bodyPr>
            <a:lstStyle/>
            <a:p>
              <a:pPr algn="ctr"/>
              <a:r>
                <a:rPr lang="en-GB" sz="1600" b="1" i="1" dirty="0">
                  <a:latin typeface="Calibri" pitchFamily="34" charset="0"/>
                </a:rPr>
                <a:t>Colliders   </a:t>
              </a:r>
              <a:r>
                <a:rPr lang="en-GB" sz="1600" b="1" i="1" dirty="0" smtClean="0">
                  <a:latin typeface="Calibri" pitchFamily="34" charset="0"/>
                </a:rPr>
                <a:t>(BES, Novosibirsk, PANDA</a:t>
              </a:r>
              <a:r>
                <a:rPr lang="en-GB" sz="1600" b="1" i="1" dirty="0">
                  <a:latin typeface="Calibri" pitchFamily="34" charset="0"/>
                </a:rPr>
                <a:t>)  </a:t>
              </a:r>
              <a:endParaRPr lang="en-GB" sz="1600" b="1" i="1" dirty="0">
                <a:latin typeface="Georgia" pitchFamily="18" charset="0"/>
              </a:endParaRPr>
            </a:p>
          </p:txBody>
        </p:sp>
        <p:pic>
          <p:nvPicPr>
            <p:cNvPr id="23602" name="Bild 52" descr="Bildschirmfoto 2011-09-22 um 21.14.19.png"/>
            <p:cNvPicPr>
              <a:picLocks noChangeAspect="1"/>
            </p:cNvPicPr>
            <p:nvPr/>
          </p:nvPicPr>
          <p:blipFill>
            <a:blip r:embed="rId4" cstate="print"/>
            <a:srcRect/>
            <a:stretch>
              <a:fillRect/>
            </a:stretch>
          </p:blipFill>
          <p:spPr bwMode="auto">
            <a:xfrm>
              <a:off x="241301" y="3433803"/>
              <a:ext cx="8270871" cy="2456465"/>
            </a:xfrm>
            <a:prstGeom prst="rect">
              <a:avLst/>
            </a:prstGeom>
            <a:noFill/>
            <a:ln w="9525">
              <a:noFill/>
              <a:miter lim="800000"/>
              <a:headEnd/>
              <a:tailEnd/>
            </a:ln>
          </p:spPr>
        </p:pic>
        <p:sp>
          <p:nvSpPr>
            <p:cNvPr id="24" name="Rechteck 53"/>
            <p:cNvSpPr/>
            <p:nvPr/>
          </p:nvSpPr>
          <p:spPr bwMode="auto">
            <a:xfrm>
              <a:off x="93663" y="3433862"/>
              <a:ext cx="1219200" cy="2154237"/>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605" name="Textfeld 57"/>
            <p:cNvSpPr txBox="1">
              <a:spLocks noChangeArrowheads="1"/>
            </p:cNvSpPr>
            <p:nvPr/>
          </p:nvSpPr>
          <p:spPr bwMode="auto">
            <a:xfrm>
              <a:off x="6550023" y="5440764"/>
              <a:ext cx="382587" cy="394581"/>
            </a:xfrm>
            <a:prstGeom prst="rect">
              <a:avLst/>
            </a:prstGeom>
            <a:noFill/>
            <a:ln w="9525">
              <a:noFill/>
              <a:miter lim="800000"/>
              <a:headEnd/>
              <a:tailEnd/>
            </a:ln>
          </p:spPr>
          <p:txBody>
            <a:bodyPr wrap="none">
              <a:spAutoFit/>
            </a:bodyPr>
            <a:lstStyle/>
            <a:p>
              <a:r>
                <a:rPr lang="en-GB" sz="1400" i="1">
                  <a:latin typeface="Georgia" pitchFamily="18" charset="0"/>
                </a:rPr>
                <a:t>20</a:t>
              </a:r>
            </a:p>
          </p:txBody>
        </p:sp>
        <p:sp>
          <p:nvSpPr>
            <p:cNvPr id="23606" name="Textfeld 58"/>
            <p:cNvSpPr txBox="1">
              <a:spLocks noChangeArrowheads="1"/>
            </p:cNvSpPr>
            <p:nvPr/>
          </p:nvSpPr>
          <p:spPr bwMode="auto">
            <a:xfrm>
              <a:off x="2571750" y="5463370"/>
              <a:ext cx="441325" cy="394581"/>
            </a:xfrm>
            <a:prstGeom prst="rect">
              <a:avLst/>
            </a:prstGeom>
            <a:solidFill>
              <a:schemeClr val="bg1"/>
            </a:solidFill>
            <a:ln w="9525">
              <a:noFill/>
              <a:miter lim="800000"/>
              <a:headEnd/>
              <a:tailEnd/>
            </a:ln>
          </p:spPr>
          <p:txBody>
            <a:bodyPr wrap="none">
              <a:spAutoFit/>
            </a:bodyPr>
            <a:lstStyle/>
            <a:p>
              <a:r>
                <a:rPr lang="en-GB" sz="1400" i="1">
                  <a:latin typeface="Georgia" pitchFamily="18" charset="0"/>
                </a:rPr>
                <a:t>-20</a:t>
              </a:r>
            </a:p>
          </p:txBody>
        </p:sp>
        <p:sp>
          <p:nvSpPr>
            <p:cNvPr id="23607" name="Textfeld 59"/>
            <p:cNvSpPr txBox="1">
              <a:spLocks noChangeArrowheads="1"/>
            </p:cNvSpPr>
            <p:nvPr/>
          </p:nvSpPr>
          <p:spPr bwMode="auto">
            <a:xfrm>
              <a:off x="5607049" y="5457205"/>
              <a:ext cx="382587" cy="394581"/>
            </a:xfrm>
            <a:prstGeom prst="rect">
              <a:avLst/>
            </a:prstGeom>
            <a:noFill/>
            <a:ln w="9525">
              <a:noFill/>
              <a:miter lim="800000"/>
              <a:headEnd/>
              <a:tailEnd/>
            </a:ln>
          </p:spPr>
          <p:txBody>
            <a:bodyPr wrap="none">
              <a:spAutoFit/>
            </a:bodyPr>
            <a:lstStyle/>
            <a:p>
              <a:r>
                <a:rPr lang="en-GB" sz="1400" i="1">
                  <a:latin typeface="Georgia" pitchFamily="18" charset="0"/>
                </a:rPr>
                <a:t>10</a:t>
              </a:r>
            </a:p>
          </p:txBody>
        </p:sp>
        <p:sp>
          <p:nvSpPr>
            <p:cNvPr id="23608" name="Textfeld 60"/>
            <p:cNvSpPr txBox="1">
              <a:spLocks noChangeArrowheads="1"/>
            </p:cNvSpPr>
            <p:nvPr/>
          </p:nvSpPr>
          <p:spPr bwMode="auto">
            <a:xfrm>
              <a:off x="3602036" y="5432544"/>
              <a:ext cx="441325" cy="394581"/>
            </a:xfrm>
            <a:prstGeom prst="rect">
              <a:avLst/>
            </a:prstGeom>
            <a:noFill/>
            <a:ln w="9525">
              <a:noFill/>
              <a:miter lim="800000"/>
              <a:headEnd/>
              <a:tailEnd/>
            </a:ln>
          </p:spPr>
          <p:txBody>
            <a:bodyPr wrap="none">
              <a:spAutoFit/>
            </a:bodyPr>
            <a:lstStyle/>
            <a:p>
              <a:r>
                <a:rPr lang="en-GB" sz="1400" i="1">
                  <a:latin typeface="Georgia" pitchFamily="18" charset="0"/>
                </a:rPr>
                <a:t>-10</a:t>
              </a:r>
            </a:p>
          </p:txBody>
        </p:sp>
        <p:sp>
          <p:nvSpPr>
            <p:cNvPr id="23609" name="Textfeld 61"/>
            <p:cNvSpPr txBox="1">
              <a:spLocks noChangeArrowheads="1"/>
            </p:cNvSpPr>
            <p:nvPr/>
          </p:nvSpPr>
          <p:spPr bwMode="auto">
            <a:xfrm>
              <a:off x="7551735" y="5442819"/>
              <a:ext cx="427038" cy="394581"/>
            </a:xfrm>
            <a:prstGeom prst="rect">
              <a:avLst/>
            </a:prstGeom>
            <a:noFill/>
            <a:ln w="9525">
              <a:noFill/>
              <a:miter lim="800000"/>
              <a:headEnd/>
              <a:tailEnd/>
            </a:ln>
          </p:spPr>
          <p:txBody>
            <a:bodyPr>
              <a:spAutoFit/>
            </a:bodyPr>
            <a:lstStyle/>
            <a:p>
              <a:r>
                <a:rPr lang="en-GB" sz="1400" i="1">
                  <a:latin typeface="Georgia" pitchFamily="18" charset="0"/>
                </a:rPr>
                <a:t>30</a:t>
              </a:r>
            </a:p>
          </p:txBody>
        </p:sp>
        <p:sp>
          <p:nvSpPr>
            <p:cNvPr id="23610" name="Textfeld 62"/>
            <p:cNvSpPr txBox="1">
              <a:spLocks noChangeArrowheads="1"/>
            </p:cNvSpPr>
            <p:nvPr/>
          </p:nvSpPr>
          <p:spPr bwMode="auto">
            <a:xfrm>
              <a:off x="4611686" y="5463956"/>
              <a:ext cx="282575" cy="394581"/>
            </a:xfrm>
            <a:prstGeom prst="rect">
              <a:avLst/>
            </a:prstGeom>
            <a:noFill/>
            <a:ln w="9525">
              <a:noFill/>
              <a:miter lim="800000"/>
              <a:headEnd/>
              <a:tailEnd/>
            </a:ln>
          </p:spPr>
          <p:txBody>
            <a:bodyPr wrap="none">
              <a:spAutoFit/>
            </a:bodyPr>
            <a:lstStyle/>
            <a:p>
              <a:r>
                <a:rPr lang="en-GB" sz="1400" i="1">
                  <a:latin typeface="Georgia" pitchFamily="18" charset="0"/>
                </a:rPr>
                <a:t>0</a:t>
              </a:r>
            </a:p>
          </p:txBody>
        </p:sp>
        <p:sp>
          <p:nvSpPr>
            <p:cNvPr id="23611" name="Textfeld 63"/>
            <p:cNvSpPr txBox="1">
              <a:spLocks noChangeArrowheads="1"/>
            </p:cNvSpPr>
            <p:nvPr/>
          </p:nvSpPr>
          <p:spPr bwMode="auto">
            <a:xfrm>
              <a:off x="1593850" y="5461755"/>
              <a:ext cx="666750" cy="394581"/>
            </a:xfrm>
            <a:prstGeom prst="rect">
              <a:avLst/>
            </a:prstGeom>
            <a:noFill/>
            <a:ln w="9525">
              <a:noFill/>
              <a:miter lim="800000"/>
              <a:headEnd/>
              <a:tailEnd/>
            </a:ln>
          </p:spPr>
          <p:txBody>
            <a:bodyPr>
              <a:spAutoFit/>
            </a:bodyPr>
            <a:lstStyle/>
            <a:p>
              <a:r>
                <a:rPr lang="en-GB" sz="1400" i="1">
                  <a:latin typeface="Georgia" pitchFamily="18" charset="0"/>
                </a:rPr>
                <a:t>-30</a:t>
              </a:r>
            </a:p>
          </p:txBody>
        </p:sp>
        <p:sp>
          <p:nvSpPr>
            <p:cNvPr id="23612" name="Textfeld 64"/>
            <p:cNvSpPr txBox="1">
              <a:spLocks noChangeArrowheads="1"/>
            </p:cNvSpPr>
            <p:nvPr/>
          </p:nvSpPr>
          <p:spPr bwMode="auto">
            <a:xfrm rot="16200000">
              <a:off x="4161331" y="4333157"/>
              <a:ext cx="1481736" cy="336550"/>
            </a:xfrm>
            <a:prstGeom prst="rect">
              <a:avLst/>
            </a:prstGeom>
            <a:noFill/>
            <a:ln w="9525">
              <a:noFill/>
              <a:miter lim="800000"/>
              <a:headEnd/>
              <a:tailEnd/>
            </a:ln>
          </p:spPr>
          <p:txBody>
            <a:bodyPr wrap="none">
              <a:spAutoFit/>
            </a:bodyPr>
            <a:lstStyle/>
            <a:p>
              <a:r>
                <a:rPr lang="en-GB" sz="1600" i="1">
                  <a:latin typeface="Georgia" pitchFamily="18" charset="0"/>
                </a:rPr>
                <a:t>unphysical</a:t>
              </a:r>
            </a:p>
          </p:txBody>
        </p:sp>
        <p:sp>
          <p:nvSpPr>
            <p:cNvPr id="23614" name="Textfeld 66"/>
            <p:cNvSpPr txBox="1">
              <a:spLocks noChangeArrowheads="1"/>
            </p:cNvSpPr>
            <p:nvPr/>
          </p:nvSpPr>
          <p:spPr bwMode="auto">
            <a:xfrm>
              <a:off x="290513" y="4140761"/>
              <a:ext cx="1138238" cy="394581"/>
            </a:xfrm>
            <a:prstGeom prst="rect">
              <a:avLst/>
            </a:prstGeom>
            <a:noFill/>
            <a:ln w="9525">
              <a:noFill/>
              <a:miter lim="800000"/>
              <a:headEnd/>
              <a:tailEnd/>
            </a:ln>
          </p:spPr>
          <p:txBody>
            <a:bodyPr>
              <a:spAutoFit/>
            </a:bodyPr>
            <a:lstStyle/>
            <a:p>
              <a:r>
                <a:rPr lang="de-DE" sz="1400" i="1">
                  <a:latin typeface="Georgia" pitchFamily="18" charset="0"/>
                </a:rPr>
                <a:t>G</a:t>
              </a:r>
              <a:r>
                <a:rPr lang="de-DE" sz="1400" i="1" baseline="-25000">
                  <a:latin typeface="Georgia" pitchFamily="18" charset="0"/>
                </a:rPr>
                <a:t>M</a:t>
              </a:r>
              <a:r>
                <a:rPr lang="en-GB" sz="1400" i="1">
                  <a:latin typeface="Georgia" pitchFamily="18" charset="0"/>
                </a:rPr>
                <a:t>/μ</a:t>
              </a:r>
              <a:r>
                <a:rPr lang="en-GB" sz="1400" i="1" baseline="-25000">
                  <a:latin typeface="Georgia" pitchFamily="18" charset="0"/>
                </a:rPr>
                <a:t>p</a:t>
              </a:r>
            </a:p>
          </p:txBody>
        </p:sp>
        <p:sp>
          <p:nvSpPr>
            <p:cNvPr id="23615" name="Textfeld 67"/>
            <p:cNvSpPr txBox="1">
              <a:spLocks noChangeArrowheads="1"/>
            </p:cNvSpPr>
            <p:nvPr/>
          </p:nvSpPr>
          <p:spPr bwMode="auto">
            <a:xfrm>
              <a:off x="862013" y="4914069"/>
              <a:ext cx="484188" cy="394581"/>
            </a:xfrm>
            <a:prstGeom prst="rect">
              <a:avLst/>
            </a:prstGeom>
            <a:noFill/>
            <a:ln w="9525">
              <a:noFill/>
              <a:miter lim="800000"/>
              <a:headEnd/>
              <a:tailEnd/>
            </a:ln>
          </p:spPr>
          <p:txBody>
            <a:bodyPr wrap="none">
              <a:spAutoFit/>
            </a:bodyPr>
            <a:lstStyle/>
            <a:p>
              <a:r>
                <a:rPr lang="en-GB" sz="1400" i="1">
                  <a:latin typeface="Georgia" pitchFamily="18" charset="0"/>
                </a:rPr>
                <a:t>10</a:t>
              </a:r>
              <a:r>
                <a:rPr lang="en-GB" sz="1400" i="1" baseline="30000">
                  <a:latin typeface="Georgia" pitchFamily="18" charset="0"/>
                </a:rPr>
                <a:t>-3</a:t>
              </a:r>
            </a:p>
          </p:txBody>
        </p:sp>
        <p:sp>
          <p:nvSpPr>
            <p:cNvPr id="23616" name="Textfeld 68"/>
            <p:cNvSpPr txBox="1">
              <a:spLocks noChangeArrowheads="1"/>
            </p:cNvSpPr>
            <p:nvPr/>
          </p:nvSpPr>
          <p:spPr bwMode="auto">
            <a:xfrm>
              <a:off x="847726" y="3907651"/>
              <a:ext cx="484187" cy="394581"/>
            </a:xfrm>
            <a:prstGeom prst="rect">
              <a:avLst/>
            </a:prstGeom>
            <a:noFill/>
            <a:ln w="9525">
              <a:noFill/>
              <a:miter lim="800000"/>
              <a:headEnd/>
              <a:tailEnd/>
            </a:ln>
          </p:spPr>
          <p:txBody>
            <a:bodyPr wrap="none">
              <a:spAutoFit/>
            </a:bodyPr>
            <a:lstStyle/>
            <a:p>
              <a:r>
                <a:rPr lang="en-GB" sz="1400" i="1">
                  <a:latin typeface="Georgia" pitchFamily="18" charset="0"/>
                </a:rPr>
                <a:t>10</a:t>
              </a:r>
              <a:r>
                <a:rPr lang="en-GB" sz="1400" i="1" baseline="30000">
                  <a:latin typeface="Georgia" pitchFamily="18" charset="0"/>
                </a:rPr>
                <a:t>-1</a:t>
              </a:r>
            </a:p>
          </p:txBody>
        </p:sp>
        <p:sp>
          <p:nvSpPr>
            <p:cNvPr id="23617" name="Textfeld 69"/>
            <p:cNvSpPr txBox="1">
              <a:spLocks noChangeArrowheads="1"/>
            </p:cNvSpPr>
            <p:nvPr/>
          </p:nvSpPr>
          <p:spPr bwMode="auto">
            <a:xfrm>
              <a:off x="847726" y="4408512"/>
              <a:ext cx="484187" cy="394581"/>
            </a:xfrm>
            <a:prstGeom prst="rect">
              <a:avLst/>
            </a:prstGeom>
            <a:noFill/>
            <a:ln w="9525">
              <a:noFill/>
              <a:miter lim="800000"/>
              <a:headEnd/>
              <a:tailEnd/>
            </a:ln>
          </p:spPr>
          <p:txBody>
            <a:bodyPr wrap="none">
              <a:spAutoFit/>
            </a:bodyPr>
            <a:lstStyle/>
            <a:p>
              <a:r>
                <a:rPr lang="en-GB" sz="1400" i="1">
                  <a:latin typeface="Georgia" pitchFamily="18" charset="0"/>
                </a:rPr>
                <a:t>10</a:t>
              </a:r>
              <a:r>
                <a:rPr lang="en-GB" sz="1400" i="1" baseline="30000">
                  <a:latin typeface="Georgia" pitchFamily="18" charset="0"/>
                </a:rPr>
                <a:t>-2</a:t>
              </a:r>
            </a:p>
          </p:txBody>
        </p:sp>
        <p:sp>
          <p:nvSpPr>
            <p:cNvPr id="23618" name="Textfeld 70"/>
            <p:cNvSpPr txBox="1">
              <a:spLocks noChangeArrowheads="1"/>
            </p:cNvSpPr>
            <p:nvPr/>
          </p:nvSpPr>
          <p:spPr bwMode="auto">
            <a:xfrm>
              <a:off x="862013" y="3433802"/>
              <a:ext cx="446088" cy="394581"/>
            </a:xfrm>
            <a:prstGeom prst="rect">
              <a:avLst/>
            </a:prstGeom>
            <a:noFill/>
            <a:ln w="9525">
              <a:noFill/>
              <a:miter lim="800000"/>
              <a:headEnd/>
              <a:tailEnd/>
            </a:ln>
          </p:spPr>
          <p:txBody>
            <a:bodyPr wrap="none">
              <a:spAutoFit/>
            </a:bodyPr>
            <a:lstStyle/>
            <a:p>
              <a:r>
                <a:rPr lang="en-GB" sz="1400" i="1">
                  <a:latin typeface="Georgia" pitchFamily="18" charset="0"/>
                </a:rPr>
                <a:t>10</a:t>
              </a:r>
              <a:r>
                <a:rPr lang="en-GB" sz="1400" i="1" baseline="30000">
                  <a:latin typeface="Georgia" pitchFamily="18" charset="0"/>
                </a:rPr>
                <a:t>0</a:t>
              </a:r>
            </a:p>
          </p:txBody>
        </p:sp>
        <p:sp>
          <p:nvSpPr>
            <p:cNvPr id="23619" name="Rechteck 71"/>
            <p:cNvSpPr>
              <a:spLocks noChangeArrowheads="1"/>
            </p:cNvSpPr>
            <p:nvPr/>
          </p:nvSpPr>
          <p:spPr bwMode="auto">
            <a:xfrm flipH="1">
              <a:off x="444501" y="4105823"/>
              <a:ext cx="501650" cy="295936"/>
            </a:xfrm>
            <a:prstGeom prst="rect">
              <a:avLst/>
            </a:prstGeom>
            <a:noFill/>
            <a:ln w="9525">
              <a:noFill/>
              <a:miter lim="800000"/>
              <a:headEnd/>
              <a:tailEnd/>
            </a:ln>
          </p:spPr>
          <p:txBody>
            <a:bodyPr>
              <a:spAutoFit/>
            </a:bodyPr>
            <a:lstStyle/>
            <a:p>
              <a:r>
                <a:rPr lang="en-GB" sz="1400" i="1" baseline="30000">
                  <a:latin typeface="Georgia" pitchFamily="18" charset="0"/>
                </a:rPr>
                <a:t>p</a:t>
              </a:r>
              <a:endParaRPr lang="en-GB" sz="1400" baseline="30000">
                <a:latin typeface="Georgia" pitchFamily="18" charset="0"/>
              </a:endParaRPr>
            </a:p>
          </p:txBody>
        </p:sp>
        <p:sp>
          <p:nvSpPr>
            <p:cNvPr id="23562" name="Textfeld 10"/>
            <p:cNvSpPr txBox="1">
              <a:spLocks noChangeArrowheads="1"/>
            </p:cNvSpPr>
            <p:nvPr/>
          </p:nvSpPr>
          <p:spPr bwMode="auto">
            <a:xfrm>
              <a:off x="1547664" y="3645024"/>
              <a:ext cx="2914650" cy="320675"/>
            </a:xfrm>
            <a:prstGeom prst="rect">
              <a:avLst/>
            </a:prstGeom>
            <a:noFill/>
            <a:ln w="9525">
              <a:noFill/>
              <a:miter lim="800000"/>
              <a:headEnd/>
              <a:tailEnd/>
            </a:ln>
          </p:spPr>
          <p:txBody>
            <a:bodyPr>
              <a:spAutoFit/>
            </a:bodyPr>
            <a:lstStyle/>
            <a:p>
              <a:pPr algn="ctr"/>
              <a:r>
                <a:rPr lang="en-GB" sz="2000" b="1" i="1" dirty="0" err="1">
                  <a:solidFill>
                    <a:srgbClr val="6666FF"/>
                  </a:solidFill>
                  <a:latin typeface="Calibri" pitchFamily="34" charset="0"/>
                  <a:cs typeface="Arial" charset="0"/>
                </a:rPr>
                <a:t>Spacelike</a:t>
              </a:r>
              <a:endParaRPr lang="en-GB" sz="2000" b="1" i="1" dirty="0">
                <a:solidFill>
                  <a:srgbClr val="6666FF"/>
                </a:solidFill>
                <a:latin typeface="Calibri" pitchFamily="34" charset="0"/>
                <a:cs typeface="Arial" charset="0"/>
              </a:endParaRPr>
            </a:p>
          </p:txBody>
        </p:sp>
        <p:sp>
          <p:nvSpPr>
            <p:cNvPr id="23564" name="Textfeld 10"/>
            <p:cNvSpPr txBox="1">
              <a:spLocks noChangeArrowheads="1"/>
            </p:cNvSpPr>
            <p:nvPr/>
          </p:nvSpPr>
          <p:spPr bwMode="auto">
            <a:xfrm>
              <a:off x="5364088" y="4005064"/>
              <a:ext cx="2914650" cy="322263"/>
            </a:xfrm>
            <a:prstGeom prst="rect">
              <a:avLst/>
            </a:prstGeom>
            <a:noFill/>
            <a:ln w="9525">
              <a:noFill/>
              <a:miter lim="800000"/>
              <a:headEnd/>
              <a:tailEnd/>
            </a:ln>
          </p:spPr>
          <p:txBody>
            <a:bodyPr>
              <a:spAutoFit/>
            </a:bodyPr>
            <a:lstStyle/>
            <a:p>
              <a:pPr algn="ctr"/>
              <a:r>
                <a:rPr lang="en-GB" sz="2000" b="1" i="1" dirty="0" err="1">
                  <a:solidFill>
                    <a:srgbClr val="6666FF"/>
                  </a:solidFill>
                  <a:latin typeface="Calibri" pitchFamily="34" charset="0"/>
                  <a:cs typeface="Arial" charset="0"/>
                </a:rPr>
                <a:t>Timelike</a:t>
              </a:r>
              <a:endParaRPr lang="en-GB" sz="2000" b="1" i="1" dirty="0">
                <a:solidFill>
                  <a:srgbClr val="6666FF"/>
                </a:solidFill>
                <a:latin typeface="Calibri" pitchFamily="34" charset="0"/>
                <a:cs typeface="Arial" charset="0"/>
              </a:endParaRPr>
            </a:p>
          </p:txBody>
        </p:sp>
        <p:sp>
          <p:nvSpPr>
            <p:cNvPr id="23586" name="ZoneTexte 4"/>
            <p:cNvSpPr txBox="1">
              <a:spLocks noChangeArrowheads="1"/>
            </p:cNvSpPr>
            <p:nvPr/>
          </p:nvSpPr>
          <p:spPr bwMode="auto">
            <a:xfrm>
              <a:off x="6103938" y="3637062"/>
              <a:ext cx="2152650" cy="247650"/>
            </a:xfrm>
            <a:prstGeom prst="rect">
              <a:avLst/>
            </a:prstGeom>
            <a:noFill/>
            <a:ln w="9525">
              <a:noFill/>
              <a:miter lim="800000"/>
              <a:headEnd/>
              <a:tailEnd/>
            </a:ln>
          </p:spPr>
          <p:txBody>
            <a:bodyPr wrap="none">
              <a:spAutoFit/>
            </a:bodyPr>
            <a:lstStyle/>
            <a:p>
              <a:r>
                <a:rPr lang="fr-FR" sz="1000">
                  <a:latin typeface="Georgia" pitchFamily="18" charset="0"/>
                </a:rPr>
                <a:t>From S. Pacetti, arXiv:1012.1232v1</a:t>
              </a:r>
            </a:p>
          </p:txBody>
        </p:sp>
      </p:grpSp>
      <p:cxnSp>
        <p:nvCxnSpPr>
          <p:cNvPr id="9" name="Connecteur droit 8"/>
          <p:cNvCxnSpPr/>
          <p:nvPr/>
        </p:nvCxnSpPr>
        <p:spPr>
          <a:xfrm flipH="1">
            <a:off x="4752975" y="781025"/>
            <a:ext cx="17463" cy="4467225"/>
          </a:xfrm>
          <a:prstGeom prst="line">
            <a:avLst/>
          </a:prstGeom>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a:xfrm>
            <a:off x="6644580" y="6304235"/>
            <a:ext cx="2133600" cy="365125"/>
          </a:xfrm>
        </p:spPr>
        <p:txBody>
          <a:bodyPr/>
          <a:lstStyle/>
          <a:p>
            <a:pPr>
              <a:defRPr/>
            </a:pPr>
            <a:fld id="{B6BA4EAF-79CD-4E56-8648-F889C9AFBCD1}" type="slidenum">
              <a:rPr lang="en-US" smtClean="0"/>
              <a:pPr>
                <a:defRPr/>
              </a:pPr>
              <a:t>10</a:t>
            </a:fld>
            <a:endParaRPr lang="en-US" dirty="0"/>
          </a:p>
        </p:txBody>
      </p:sp>
      <p:graphicFrame>
        <p:nvGraphicFramePr>
          <p:cNvPr id="69" name="Object 6"/>
          <p:cNvGraphicFramePr>
            <a:graphicFrameLocks noChangeAspect="1"/>
          </p:cNvGraphicFramePr>
          <p:nvPr/>
        </p:nvGraphicFramePr>
        <p:xfrm>
          <a:off x="2935188" y="4985668"/>
          <a:ext cx="5667375" cy="963612"/>
        </p:xfrm>
        <a:graphic>
          <a:graphicData uri="http://schemas.openxmlformats.org/presentationml/2006/ole">
            <p:oleObj spid="_x0000_s217089" name="Équation" r:id="rId5" imgW="2705100" imgH="457200" progId="Equation.3">
              <p:embed/>
            </p:oleObj>
          </a:graphicData>
        </a:graphic>
      </p:graphicFrame>
      <p:sp>
        <p:nvSpPr>
          <p:cNvPr id="70" name="Rectangle 69"/>
          <p:cNvSpPr/>
          <p:nvPr/>
        </p:nvSpPr>
        <p:spPr>
          <a:xfrm>
            <a:off x="4456236" y="4882480"/>
            <a:ext cx="1863328" cy="1066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2" name="Rectangle 71"/>
          <p:cNvSpPr/>
          <p:nvPr/>
        </p:nvSpPr>
        <p:spPr>
          <a:xfrm>
            <a:off x="6535860" y="4882480"/>
            <a:ext cx="2159967" cy="1066800"/>
          </a:xfrm>
          <a:prstGeom prst="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3" name="Rectangle 72"/>
          <p:cNvSpPr/>
          <p:nvPr/>
        </p:nvSpPr>
        <p:spPr>
          <a:xfrm>
            <a:off x="2929061" y="5027389"/>
            <a:ext cx="942231" cy="777875"/>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4" name="Text Box 30"/>
          <p:cNvSpPr txBox="1">
            <a:spLocks noChangeArrowheads="1"/>
          </p:cNvSpPr>
          <p:nvPr/>
        </p:nvSpPr>
        <p:spPr bwMode="auto">
          <a:xfrm>
            <a:off x="2001961" y="5288583"/>
            <a:ext cx="788988" cy="369887"/>
          </a:xfrm>
          <a:prstGeom prst="rect">
            <a:avLst/>
          </a:prstGeom>
          <a:noFill/>
          <a:ln w="9525">
            <a:noFill/>
            <a:miter lim="800000"/>
            <a:headEnd/>
            <a:tailEnd/>
          </a:ln>
        </p:spPr>
        <p:txBody>
          <a:bodyPr wrap="none">
            <a:spAutoFit/>
          </a:bodyPr>
          <a:lstStyle/>
          <a:p>
            <a:r>
              <a:rPr lang="fr-FR" dirty="0"/>
              <a:t>q</a:t>
            </a:r>
            <a:r>
              <a:rPr lang="fr-FR" baseline="30000" dirty="0"/>
              <a:t>2</a:t>
            </a:r>
            <a:r>
              <a:rPr lang="fr-FR" dirty="0"/>
              <a:t> &lt; 0</a:t>
            </a:r>
          </a:p>
        </p:txBody>
      </p:sp>
      <p:sp>
        <p:nvSpPr>
          <p:cNvPr id="75" name="Rectangle 1"/>
          <p:cNvSpPr txBox="1">
            <a:spLocks noChangeArrowheads="1"/>
          </p:cNvSpPr>
          <p:nvPr/>
        </p:nvSpPr>
        <p:spPr bwMode="auto">
          <a:xfrm>
            <a:off x="-36512" y="-27384"/>
            <a:ext cx="9123363" cy="1268760"/>
          </a:xfrm>
          <a:prstGeom prst="rect">
            <a:avLst/>
          </a:prstGeom>
          <a:solidFill>
            <a:srgbClr val="4F81BD"/>
          </a:solidFill>
          <a:ln w="9525">
            <a:noFill/>
            <a:miter lim="800000"/>
            <a:headEnd/>
            <a:tailEnd/>
          </a:ln>
        </p:spPr>
        <p:txBody>
          <a:bodyPr vert="horz" wrap="square" lIns="91440" tIns="24002" rIns="91440" bIns="45720" numCol="1" rtlCol="0" anchor="ctr" anchorCtr="0" compatLnSpc="1">
            <a:prstTxWarp prst="textNoShape">
              <a:avLst/>
            </a:prstTxWarp>
            <a:normAutofit fontScale="97500"/>
          </a:bodyPr>
          <a:lstStyle/>
          <a:p>
            <a:pPr marL="0" marR="0" lvl="0" indent="0" algn="ctr" defTabSz="914400" rtl="0" eaLnBrk="0" fontAlgn="auto" latinLnBrk="0" hangingPunct="0">
              <a:lnSpc>
                <a:spcPct val="100000"/>
              </a:lnSpc>
              <a:spcBef>
                <a:spcPct val="0"/>
              </a:spcBef>
              <a:spcAft>
                <a:spcPts val="0"/>
              </a:spcAft>
              <a:buClrTx/>
              <a:buSzTx/>
              <a:buFontTx/>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kumimoji="0" lang="en-US" sz="4000" b="0" i="0" u="none" strike="noStrike" kern="1200" cap="none" spc="0" normalizeH="0" baseline="0" noProof="0" dirty="0" smtClean="0">
                <a:ln>
                  <a:noFill/>
                </a:ln>
                <a:solidFill>
                  <a:schemeClr val="bg1"/>
                </a:solidFill>
                <a:effectLst/>
                <a:uLnTx/>
                <a:uFillTx/>
                <a:latin typeface="+mj-lt"/>
                <a:ea typeface="+mj-ea"/>
                <a:cs typeface="+mj-cs"/>
              </a:rPr>
              <a:t>Time-Like and Space-Like electromagnetic form factors </a:t>
            </a:r>
            <a:r>
              <a:rPr kumimoji="0" lang="en-US" sz="4000" b="0" i="0" u="none" strike="noStrike" kern="1200" cap="none" spc="0" normalizeH="0" baseline="0" noProof="0" dirty="0" smtClean="0">
                <a:ln>
                  <a:noFill/>
                </a:ln>
                <a:solidFill>
                  <a:schemeClr val="bg1"/>
                </a:solidFill>
                <a:effectLst/>
                <a:uLnTx/>
                <a:uFillTx/>
                <a:latin typeface="+mj-lt"/>
                <a:ea typeface="+mj-ea"/>
                <a:cs typeface="+mj-cs"/>
              </a:rPr>
              <a:t>(2)</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77" name="ZoneTexte 76"/>
          <p:cNvSpPr txBox="1"/>
          <p:nvPr/>
        </p:nvSpPr>
        <p:spPr>
          <a:xfrm>
            <a:off x="128890" y="4869160"/>
            <a:ext cx="2274982" cy="369332"/>
          </a:xfrm>
          <a:prstGeom prst="rect">
            <a:avLst/>
          </a:prstGeom>
          <a:noFill/>
        </p:spPr>
        <p:txBody>
          <a:bodyPr wrap="none" rtlCol="0">
            <a:spAutoFit/>
          </a:bodyPr>
          <a:lstStyle/>
          <a:p>
            <a:r>
              <a:rPr lang="en-US" dirty="0" smtClean="0"/>
              <a:t>Dispersion relations:</a:t>
            </a:r>
            <a:endParaRPr lang="fr-FR"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e la date 5"/>
          <p:cNvSpPr>
            <a:spLocks noGrp="1"/>
          </p:cNvSpPr>
          <p:nvPr>
            <p:ph type="dt" sz="quarter" idx="10"/>
          </p:nvPr>
        </p:nvSpPr>
        <p:spPr/>
        <p:txBody>
          <a:bodyPr/>
          <a:lstStyle/>
          <a:p>
            <a:pPr>
              <a:defRPr/>
            </a:pPr>
            <a:r>
              <a:rPr lang="fr-FR" dirty="0" smtClean="0"/>
              <a:t>Gatchina, 9 July 2012</a:t>
            </a:r>
            <a:endParaRPr lang="fr-FR" dirty="0"/>
          </a:p>
        </p:txBody>
      </p:sp>
      <p:sp>
        <p:nvSpPr>
          <p:cNvPr id="44" name="Espace réservé du pied de page 6"/>
          <p:cNvSpPr>
            <a:spLocks noGrp="1"/>
          </p:cNvSpPr>
          <p:nvPr>
            <p:ph type="ftr" sz="quarter" idx="11"/>
          </p:nvPr>
        </p:nvSpPr>
        <p:spPr/>
        <p:txBody>
          <a:bodyPr/>
          <a:lstStyle/>
          <a:p>
            <a:pPr>
              <a:defRPr/>
            </a:pPr>
            <a:r>
              <a:rPr lang="fr-FR" dirty="0" smtClean="0"/>
              <a:t>B. </a:t>
            </a:r>
            <a:r>
              <a:rPr lang="fr-FR" dirty="0" err="1" smtClean="0"/>
              <a:t>Ramstein</a:t>
            </a:r>
            <a:r>
              <a:rPr lang="fr-FR" dirty="0" smtClean="0"/>
              <a:t>   (IPN Orsay)</a:t>
            </a:r>
            <a:endParaRPr lang="fr-FR" dirty="0"/>
          </a:p>
        </p:txBody>
      </p:sp>
      <p:grpSp>
        <p:nvGrpSpPr>
          <p:cNvPr id="14341" name="Group 69"/>
          <p:cNvGrpSpPr>
            <a:grpSpLocks/>
          </p:cNvGrpSpPr>
          <p:nvPr/>
        </p:nvGrpSpPr>
        <p:grpSpPr bwMode="auto">
          <a:xfrm>
            <a:off x="4343400" y="1828800"/>
            <a:ext cx="4419600" cy="2881313"/>
            <a:chOff x="2496" y="1152"/>
            <a:chExt cx="2784" cy="1815"/>
          </a:xfrm>
        </p:grpSpPr>
        <p:pic>
          <p:nvPicPr>
            <p:cNvPr id="1437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r="7692"/>
            <a:stretch>
              <a:fillRect/>
            </a:stretch>
          </p:blipFill>
          <p:spPr bwMode="auto">
            <a:xfrm>
              <a:off x="2496" y="1152"/>
              <a:ext cx="2784" cy="1738"/>
            </a:xfrm>
            <a:prstGeom prst="rect">
              <a:avLst/>
            </a:prstGeom>
            <a:noFill/>
            <a:ln>
              <a:noFill/>
            </a:ln>
            <a:effectLst/>
            <a:extLst>
              <a:ext uri="{909E8E84-426E-40DD-AFC4-6F175D3DCCD1}">
                <a14:hiddenFill xmlns:a14="http://schemas.microsoft.com/office/drawing/2010/main" xmlns="">
                  <a:blipFill dpi="0" rotWithShape="0">
                    <a:blip/>
                    <a:srcRect r="7692"/>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4379" name="Line 55"/>
            <p:cNvSpPr>
              <a:spLocks noChangeShapeType="1"/>
            </p:cNvSpPr>
            <p:nvPr/>
          </p:nvSpPr>
          <p:spPr bwMode="auto">
            <a:xfrm flipH="1" flipV="1">
              <a:off x="3248" y="1320"/>
              <a:ext cx="16" cy="129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14380" name="Text Box 56"/>
            <p:cNvSpPr txBox="1">
              <a:spLocks noChangeArrowheads="1"/>
            </p:cNvSpPr>
            <p:nvPr/>
          </p:nvSpPr>
          <p:spPr bwMode="auto">
            <a:xfrm>
              <a:off x="2813" y="2736"/>
              <a:ext cx="421" cy="231"/>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dirty="0">
                  <a:solidFill>
                    <a:srgbClr val="000000"/>
                  </a:solidFill>
                </a:rPr>
                <a:t>4m</a:t>
              </a:r>
              <a:r>
                <a:rPr lang="fr-FR" baseline="-25000" dirty="0">
                  <a:solidFill>
                    <a:srgbClr val="000000"/>
                  </a:solidFill>
                </a:rPr>
                <a:t>p</a:t>
              </a:r>
              <a:r>
                <a:rPr lang="fr-FR" dirty="0">
                  <a:solidFill>
                    <a:srgbClr val="000000"/>
                  </a:solidFill>
                </a:rPr>
                <a:t>2</a:t>
              </a:r>
            </a:p>
          </p:txBody>
        </p:sp>
        <p:sp>
          <p:nvSpPr>
            <p:cNvPr id="14381" name="Line 57"/>
            <p:cNvSpPr>
              <a:spLocks noChangeShapeType="1"/>
            </p:cNvSpPr>
            <p:nvPr/>
          </p:nvSpPr>
          <p:spPr bwMode="auto">
            <a:xfrm flipV="1">
              <a:off x="3114" y="2610"/>
              <a:ext cx="134" cy="16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grpSp>
      <p:graphicFrame>
        <p:nvGraphicFramePr>
          <p:cNvPr id="14342" name="Object 25"/>
          <p:cNvGraphicFramePr>
            <a:graphicFrameLocks noGrp="1" noChangeAspect="1"/>
          </p:cNvGraphicFramePr>
          <p:nvPr>
            <p:ph sz="half" idx="1"/>
            <p:extLst>
              <p:ext uri="{D42A27DB-BD31-4B8C-83A1-F6EECF244321}">
                <p14:modId xmlns:p14="http://schemas.microsoft.com/office/powerpoint/2010/main" xmlns="" val="241809595"/>
              </p:ext>
            </p:extLst>
          </p:nvPr>
        </p:nvGraphicFramePr>
        <p:xfrm>
          <a:off x="152400" y="1919288"/>
          <a:ext cx="3505200" cy="355600"/>
        </p:xfrm>
        <a:graphic>
          <a:graphicData uri="http://schemas.openxmlformats.org/presentationml/2006/ole">
            <p:oleObj spid="_x0000_s108730" name="Equation" r:id="rId5" imgW="2501900" imgH="254000" progId="Equation.3">
              <p:embed/>
            </p:oleObj>
          </a:graphicData>
        </a:graphic>
      </p:graphicFrame>
      <p:grpSp>
        <p:nvGrpSpPr>
          <p:cNvPr id="14343" name="Group 32"/>
          <p:cNvGrpSpPr>
            <a:grpSpLocks/>
          </p:cNvGrpSpPr>
          <p:nvPr/>
        </p:nvGrpSpPr>
        <p:grpSpPr bwMode="auto">
          <a:xfrm>
            <a:off x="3962400" y="990600"/>
            <a:ext cx="5181600" cy="693738"/>
            <a:chOff x="382" y="659"/>
            <a:chExt cx="5083" cy="581"/>
          </a:xfrm>
          <a:solidFill>
            <a:schemeClr val="bg1"/>
          </a:solidFill>
        </p:grpSpPr>
        <p:sp>
          <p:nvSpPr>
            <p:cNvPr id="14375" name="Rectangle 25"/>
            <p:cNvSpPr>
              <a:spLocks noChangeArrowheads="1"/>
            </p:cNvSpPr>
            <p:nvPr/>
          </p:nvSpPr>
          <p:spPr bwMode="auto">
            <a:xfrm>
              <a:off x="2691" y="751"/>
              <a:ext cx="425" cy="3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baseline="0"/>
            </a:p>
          </p:txBody>
        </p:sp>
        <p:sp>
          <p:nvSpPr>
            <p:cNvPr id="14376" name="Rectangle 30"/>
            <p:cNvSpPr>
              <a:spLocks noChangeArrowheads="1"/>
            </p:cNvSpPr>
            <p:nvPr/>
          </p:nvSpPr>
          <p:spPr bwMode="auto">
            <a:xfrm>
              <a:off x="4266" y="735"/>
              <a:ext cx="425" cy="3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baseline="0"/>
            </a:p>
          </p:txBody>
        </p:sp>
        <p:graphicFrame>
          <p:nvGraphicFramePr>
            <p:cNvPr id="14377" name="Object 7"/>
            <p:cNvGraphicFramePr>
              <a:graphicFrameLocks noChangeAspect="1"/>
            </p:cNvGraphicFramePr>
            <p:nvPr>
              <p:extLst>
                <p:ext uri="{D42A27DB-BD31-4B8C-83A1-F6EECF244321}">
                  <p14:modId xmlns:p14="http://schemas.microsoft.com/office/powerpoint/2010/main" xmlns="" val="1143524850"/>
                </p:ext>
              </p:extLst>
            </p:nvPr>
          </p:nvGraphicFramePr>
          <p:xfrm>
            <a:off x="382" y="659"/>
            <a:ext cx="5083" cy="581"/>
          </p:xfrm>
          <a:graphic>
            <a:graphicData uri="http://schemas.openxmlformats.org/presentationml/2006/ole">
              <p:oleObj spid="_x0000_s108731" name="Equation" r:id="rId6" imgW="4216400" imgH="482600" progId="Equation.3">
                <p:embed/>
              </p:oleObj>
            </a:graphicData>
          </a:graphic>
        </p:graphicFrame>
      </p:grpSp>
      <p:sp>
        <p:nvSpPr>
          <p:cNvPr id="14344" name="Text Box 8"/>
          <p:cNvSpPr txBox="1">
            <a:spLocks noChangeArrowheads="1"/>
          </p:cNvSpPr>
          <p:nvPr/>
        </p:nvSpPr>
        <p:spPr bwMode="auto">
          <a:xfrm>
            <a:off x="3886200" y="547688"/>
            <a:ext cx="345479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dirty="0"/>
              <a:t> </a:t>
            </a:r>
            <a:r>
              <a:rPr lang="fr-FR" baseline="0" dirty="0" err="1"/>
              <a:t>angular</a:t>
            </a:r>
            <a:r>
              <a:rPr lang="fr-FR" baseline="0" dirty="0"/>
              <a:t> distributions: pp </a:t>
            </a:r>
            <a:r>
              <a:rPr lang="fr-FR" baseline="0" dirty="0" smtClean="0"/>
              <a:t>→</a:t>
            </a:r>
            <a:r>
              <a:rPr lang="fr-FR" baseline="0" dirty="0" smtClean="0">
                <a:sym typeface="Symbol" pitchFamily="18" charset="2"/>
              </a:rPr>
              <a:t> </a:t>
            </a:r>
            <a:r>
              <a:rPr lang="fr-FR" baseline="0" dirty="0">
                <a:sym typeface="Symbol" pitchFamily="18" charset="2"/>
              </a:rPr>
              <a:t>e</a:t>
            </a:r>
            <a:r>
              <a:rPr lang="fr-FR" dirty="0">
                <a:sym typeface="Symbol" pitchFamily="18" charset="2"/>
              </a:rPr>
              <a:t>+</a:t>
            </a:r>
            <a:r>
              <a:rPr lang="fr-FR" baseline="0" dirty="0">
                <a:sym typeface="Symbol" pitchFamily="18" charset="2"/>
              </a:rPr>
              <a:t>e</a:t>
            </a:r>
            <a:r>
              <a:rPr lang="fr-FR" dirty="0">
                <a:sym typeface="Symbol" pitchFamily="18" charset="2"/>
              </a:rPr>
              <a:t>-</a:t>
            </a:r>
          </a:p>
        </p:txBody>
      </p:sp>
      <p:sp>
        <p:nvSpPr>
          <p:cNvPr id="14345" name="Text Box 46"/>
          <p:cNvSpPr txBox="1">
            <a:spLocks noChangeArrowheads="1"/>
          </p:cNvSpPr>
          <p:nvPr/>
        </p:nvSpPr>
        <p:spPr bwMode="auto">
          <a:xfrm>
            <a:off x="6172200" y="411163"/>
            <a:ext cx="2603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dirty="0"/>
              <a:t>-</a:t>
            </a:r>
          </a:p>
        </p:txBody>
      </p:sp>
      <p:sp>
        <p:nvSpPr>
          <p:cNvPr id="188419" name="Rectangle 3"/>
          <p:cNvSpPr>
            <a:spLocks noChangeArrowheads="1"/>
          </p:cNvSpPr>
          <p:nvPr/>
        </p:nvSpPr>
        <p:spPr bwMode="auto">
          <a:xfrm>
            <a:off x="-36512" y="-27384"/>
            <a:ext cx="9180512" cy="576064"/>
          </a:xfrm>
          <a:prstGeom prst="rect">
            <a:avLst/>
          </a:prstGeom>
          <a:solidFill>
            <a:srgbClr val="4F81BD"/>
          </a:solidFill>
          <a:ln>
            <a:noFill/>
          </a:ln>
          <a:effectLst/>
          <a:extLst/>
        </p:spPr>
        <p:txBody>
          <a:bodyPr anchor="ctr"/>
          <a:lstStyle/>
          <a:p>
            <a:pPr algn="ctr">
              <a:defRPr/>
            </a:pPr>
            <a:r>
              <a:rPr lang="fr-FR" sz="2800" baseline="0" dirty="0">
                <a:solidFill>
                  <a:schemeClr val="bg1"/>
                </a:solidFill>
                <a:effectLst>
                  <a:outerShdw blurRad="38100" dist="38100" dir="2700000" algn="tl">
                    <a:srgbClr val="000000"/>
                  </a:outerShdw>
                </a:effectLst>
              </a:rPr>
              <a:t>proton </a:t>
            </a:r>
            <a:r>
              <a:rPr lang="fr-FR" sz="2800" baseline="0" dirty="0" err="1">
                <a:solidFill>
                  <a:schemeClr val="bg1"/>
                </a:solidFill>
                <a:effectLst>
                  <a:outerShdw blurRad="38100" dist="38100" dir="2700000" algn="tl">
                    <a:srgbClr val="000000"/>
                  </a:outerShdw>
                </a:effectLst>
              </a:rPr>
              <a:t>electromagnetic</a:t>
            </a:r>
            <a:r>
              <a:rPr lang="fr-FR" sz="2800" baseline="0" dirty="0">
                <a:solidFill>
                  <a:schemeClr val="bg1"/>
                </a:solidFill>
                <a:effectLst>
                  <a:outerShdw blurRad="38100" dist="38100" dir="2700000" algn="tl">
                    <a:srgbClr val="000000"/>
                  </a:outerShdw>
                </a:effectLst>
              </a:rPr>
              <a:t> </a:t>
            </a:r>
            <a:r>
              <a:rPr lang="fr-FR" sz="2800" baseline="0" dirty="0" err="1">
                <a:solidFill>
                  <a:schemeClr val="bg1"/>
                </a:solidFill>
                <a:effectLst>
                  <a:outerShdw blurRad="38100" dist="38100" dir="2700000" algn="tl">
                    <a:srgbClr val="000000"/>
                  </a:outerShdw>
                </a:effectLst>
              </a:rPr>
              <a:t>form</a:t>
            </a:r>
            <a:r>
              <a:rPr lang="fr-FR" sz="2800" baseline="0" dirty="0">
                <a:solidFill>
                  <a:schemeClr val="bg1"/>
                </a:solidFill>
                <a:effectLst>
                  <a:outerShdw blurRad="38100" dist="38100" dir="2700000" algn="tl">
                    <a:srgbClr val="000000"/>
                  </a:outerShdw>
                </a:effectLst>
              </a:rPr>
              <a:t> </a:t>
            </a:r>
            <a:r>
              <a:rPr lang="fr-FR" sz="2800" baseline="0" dirty="0" err="1">
                <a:solidFill>
                  <a:schemeClr val="bg1"/>
                </a:solidFill>
                <a:effectLst>
                  <a:outerShdw blurRad="38100" dist="38100" dir="2700000" algn="tl">
                    <a:srgbClr val="000000"/>
                  </a:outerShdw>
                </a:effectLst>
              </a:rPr>
              <a:t>factors</a:t>
            </a:r>
            <a:r>
              <a:rPr lang="fr-FR" sz="2800" baseline="0" dirty="0">
                <a:solidFill>
                  <a:schemeClr val="bg1"/>
                </a:solidFill>
                <a:effectLst>
                  <a:outerShdw blurRad="38100" dist="38100" dir="2700000" algn="tl">
                    <a:srgbClr val="000000"/>
                  </a:outerShdw>
                </a:effectLst>
              </a:rPr>
              <a:t> in </a:t>
            </a:r>
            <a:r>
              <a:rPr lang="fr-FR" sz="2800" baseline="0" dirty="0">
                <a:solidFill>
                  <a:srgbClr val="FFFF00"/>
                </a:solidFill>
                <a:effectLst>
                  <a:outerShdw blurRad="38100" dist="38100" dir="2700000" algn="tl">
                    <a:srgbClr val="000000"/>
                  </a:outerShdw>
                </a:effectLst>
              </a:rPr>
              <a:t>Time-</a:t>
            </a:r>
            <a:r>
              <a:rPr lang="fr-FR" sz="2800" baseline="0" dirty="0" err="1">
                <a:solidFill>
                  <a:srgbClr val="FFFF00"/>
                </a:solidFill>
                <a:effectLst>
                  <a:outerShdw blurRad="38100" dist="38100" dir="2700000" algn="tl">
                    <a:srgbClr val="000000"/>
                  </a:outerShdw>
                </a:effectLst>
              </a:rPr>
              <a:t>Like</a:t>
            </a:r>
            <a:r>
              <a:rPr lang="fr-FR" sz="2800" baseline="0" dirty="0">
                <a:solidFill>
                  <a:srgbClr val="FFFF00"/>
                </a:solidFill>
                <a:effectLst>
                  <a:outerShdw blurRad="38100" dist="38100" dir="2700000" algn="tl">
                    <a:srgbClr val="000000"/>
                  </a:outerShdw>
                </a:effectLst>
              </a:rPr>
              <a:t> </a:t>
            </a:r>
            <a:r>
              <a:rPr lang="fr-FR" sz="2800" baseline="0" dirty="0" err="1">
                <a:solidFill>
                  <a:srgbClr val="FFFF00"/>
                </a:solidFill>
                <a:effectLst>
                  <a:outerShdw blurRad="38100" dist="38100" dir="2700000" algn="tl">
                    <a:srgbClr val="000000"/>
                  </a:outerShdw>
                </a:effectLst>
              </a:rPr>
              <a:t>region</a:t>
            </a:r>
            <a:endParaRPr lang="fr-FR" sz="2800" baseline="0" dirty="0">
              <a:solidFill>
                <a:srgbClr val="FFFF00"/>
              </a:solidFill>
              <a:effectLst>
                <a:outerShdw blurRad="38100" dist="38100" dir="2700000" algn="tl">
                  <a:srgbClr val="000000"/>
                </a:outerShdw>
              </a:effectLst>
            </a:endParaRPr>
          </a:p>
        </p:txBody>
      </p:sp>
      <p:sp>
        <p:nvSpPr>
          <p:cNvPr id="14347" name="Text Box 9"/>
          <p:cNvSpPr txBox="1">
            <a:spLocks noChangeArrowheads="1"/>
          </p:cNvSpPr>
          <p:nvPr/>
        </p:nvSpPr>
        <p:spPr bwMode="auto">
          <a:xfrm>
            <a:off x="304800" y="5029200"/>
            <a:ext cx="5956300" cy="1181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1639" tIns="60739" rIns="81639" bIns="40820"/>
          <a:lstStyle>
            <a:lvl1pPr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baseline="30000">
                <a:solidFill>
                  <a:schemeClr val="tx1"/>
                </a:solidFill>
                <a:latin typeface="Arial" charset="0"/>
              </a:defRPr>
            </a:lvl1pPr>
            <a:lvl2pPr marL="742950" indent="-28575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baseline="30000">
                <a:solidFill>
                  <a:schemeClr val="tx1"/>
                </a:solidFill>
                <a:latin typeface="Arial" charset="0"/>
              </a:defRPr>
            </a:lvl2pPr>
            <a:lvl3pPr marL="11430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baseline="30000">
                <a:solidFill>
                  <a:schemeClr val="tx1"/>
                </a:solidFill>
                <a:latin typeface="Arial" charset="0"/>
              </a:defRPr>
            </a:lvl3pPr>
            <a:lvl4pPr marL="16002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baseline="30000">
                <a:solidFill>
                  <a:schemeClr val="tx1"/>
                </a:solidFill>
                <a:latin typeface="Arial" charset="0"/>
              </a:defRPr>
            </a:lvl4pPr>
            <a:lvl5pPr marL="2057400" indent="-228600"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baseline="30000">
                <a:solidFill>
                  <a:schemeClr val="tx1"/>
                </a:solidFill>
                <a:latin typeface="Arial" charset="0"/>
              </a:defRPr>
            </a:lvl5pPr>
            <a:lvl6pPr marL="25146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baseline="30000">
                <a:solidFill>
                  <a:schemeClr val="tx1"/>
                </a:solidFill>
                <a:latin typeface="Arial" charset="0"/>
              </a:defRPr>
            </a:lvl6pPr>
            <a:lvl7pPr marL="29718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baseline="30000">
                <a:solidFill>
                  <a:schemeClr val="tx1"/>
                </a:solidFill>
                <a:latin typeface="Arial" charset="0"/>
              </a:defRPr>
            </a:lvl7pPr>
            <a:lvl8pPr marL="34290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baseline="30000">
                <a:solidFill>
                  <a:schemeClr val="tx1"/>
                </a:solidFill>
                <a:latin typeface="Arial" charset="0"/>
              </a:defRPr>
            </a:lvl8pPr>
            <a:lvl9pPr marL="3886200" indent="-228600"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baseline="30000">
                <a:solidFill>
                  <a:schemeClr val="tx1"/>
                </a:solidFill>
                <a:latin typeface="Arial" charset="0"/>
              </a:defRPr>
            </a:lvl9pPr>
          </a:lstStyle>
          <a:p>
            <a:pPr eaLnBrk="1">
              <a:lnSpc>
                <a:spcPct val="93000"/>
              </a:lnSpc>
              <a:spcBef>
                <a:spcPts val="525"/>
              </a:spcBef>
              <a:spcAft>
                <a:spcPts val="525"/>
              </a:spcAft>
              <a:buClr>
                <a:schemeClr val="tx1"/>
              </a:buClr>
              <a:buSzPct val="80000"/>
              <a:buFont typeface="Wingdings" pitchFamily="2" charset="2"/>
              <a:buNone/>
            </a:pPr>
            <a:r>
              <a:rPr lang="en-US" sz="2300" baseline="0">
                <a:solidFill>
                  <a:srgbClr val="000000"/>
                </a:solidFill>
                <a:latin typeface="Times New Roman" pitchFamily="18" charset="0"/>
              </a:rPr>
              <a:t> </a:t>
            </a:r>
            <a:endParaRPr lang="en-US" sz="2300" baseline="0">
              <a:latin typeface="Times New Roman" pitchFamily="18" charset="0"/>
            </a:endParaRPr>
          </a:p>
        </p:txBody>
      </p:sp>
      <p:sp>
        <p:nvSpPr>
          <p:cNvPr id="14348" name="Line 10"/>
          <p:cNvSpPr>
            <a:spLocks noChangeShapeType="1"/>
          </p:cNvSpPr>
          <p:nvPr/>
        </p:nvSpPr>
        <p:spPr bwMode="auto">
          <a:xfrm>
            <a:off x="0" y="533400"/>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pic>
        <p:nvPicPr>
          <p:cNvPr id="14349" name="Picture 2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52400" y="3494112"/>
            <a:ext cx="3352800" cy="27432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4350" name="Text Box 23"/>
          <p:cNvSpPr txBox="1">
            <a:spLocks noChangeArrowheads="1"/>
          </p:cNvSpPr>
          <p:nvPr/>
        </p:nvSpPr>
        <p:spPr bwMode="auto">
          <a:xfrm>
            <a:off x="1547664" y="3861048"/>
            <a:ext cx="541338" cy="376238"/>
          </a:xfrm>
          <a:prstGeom prst="rect">
            <a:avLst/>
          </a:prstGeom>
          <a:solidFill>
            <a:schemeClr val="bg1"/>
          </a:solidFill>
          <a:ln w="9525">
            <a:solidFill>
              <a:srgbClr val="000000"/>
            </a:solidFill>
            <a:miter lim="800000"/>
            <a:headEnd/>
            <a:tailEnd/>
          </a:ln>
          <a:effec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dirty="0" err="1">
                <a:solidFill>
                  <a:srgbClr val="00000C"/>
                </a:solidFill>
              </a:rPr>
              <a:t>G</a:t>
            </a:r>
            <a:r>
              <a:rPr lang="fr-FR" baseline="-25000" dirty="0" err="1">
                <a:solidFill>
                  <a:srgbClr val="00000C"/>
                </a:solidFill>
              </a:rPr>
              <a:t>eff</a:t>
            </a:r>
            <a:endParaRPr lang="fr-FR" baseline="0" dirty="0">
              <a:solidFill>
                <a:srgbClr val="00000C"/>
              </a:solidFill>
            </a:endParaRPr>
          </a:p>
        </p:txBody>
      </p:sp>
      <p:graphicFrame>
        <p:nvGraphicFramePr>
          <p:cNvPr id="14351" name="Object 26"/>
          <p:cNvGraphicFramePr>
            <a:graphicFrameLocks noGrp="1" noChangeAspect="1"/>
          </p:cNvGraphicFramePr>
          <p:nvPr>
            <p:ph sz="quarter" idx="2"/>
            <p:extLst>
              <p:ext uri="{D42A27DB-BD31-4B8C-83A1-F6EECF244321}">
                <p14:modId xmlns:p14="http://schemas.microsoft.com/office/powerpoint/2010/main" xmlns="" val="3740044128"/>
              </p:ext>
            </p:extLst>
          </p:nvPr>
        </p:nvGraphicFramePr>
        <p:xfrm>
          <a:off x="2743200" y="992188"/>
          <a:ext cx="838200" cy="660400"/>
        </p:xfrm>
        <a:graphic>
          <a:graphicData uri="http://schemas.openxmlformats.org/presentationml/2006/ole">
            <p:oleObj spid="_x0000_s108732" name="Equation" r:id="rId8" imgW="596900" imgH="469900" progId="Equation.3">
              <p:embed/>
            </p:oleObj>
          </a:graphicData>
        </a:graphic>
      </p:graphicFrame>
      <p:sp>
        <p:nvSpPr>
          <p:cNvPr id="14352" name="Text Box 27"/>
          <p:cNvSpPr txBox="1">
            <a:spLocks noChangeArrowheads="1"/>
          </p:cNvSpPr>
          <p:nvPr/>
        </p:nvSpPr>
        <p:spPr bwMode="auto">
          <a:xfrm>
            <a:off x="7451725" y="29321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endParaRPr lang="fr-FR" baseline="0"/>
          </a:p>
        </p:txBody>
      </p:sp>
      <p:sp>
        <p:nvSpPr>
          <p:cNvPr id="14353" name="Oval 34"/>
          <p:cNvSpPr>
            <a:spLocks noChangeArrowheads="1"/>
          </p:cNvSpPr>
          <p:nvPr/>
        </p:nvSpPr>
        <p:spPr bwMode="auto">
          <a:xfrm>
            <a:off x="6324600" y="990600"/>
            <a:ext cx="533400" cy="685800"/>
          </a:xfrm>
          <a:prstGeom prst="ellipse">
            <a:avLst/>
          </a:prstGeom>
          <a:noFill/>
          <a:ln w="95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4354" name="Oval 35"/>
          <p:cNvSpPr>
            <a:spLocks noChangeArrowheads="1"/>
          </p:cNvSpPr>
          <p:nvPr/>
        </p:nvSpPr>
        <p:spPr bwMode="auto">
          <a:xfrm>
            <a:off x="7924800" y="990600"/>
            <a:ext cx="533400" cy="685800"/>
          </a:xfrm>
          <a:prstGeom prst="ellipse">
            <a:avLst/>
          </a:prstGeom>
          <a:noFill/>
          <a:ln w="95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graphicFrame>
        <p:nvGraphicFramePr>
          <p:cNvPr id="14355" name="Object 33"/>
          <p:cNvGraphicFramePr>
            <a:graphicFrameLocks noGrp="1" noChangeAspect="1"/>
          </p:cNvGraphicFramePr>
          <p:nvPr>
            <p:ph sz="quarter" idx="3"/>
            <p:extLst>
              <p:ext uri="{D42A27DB-BD31-4B8C-83A1-F6EECF244321}">
                <p14:modId xmlns:p14="http://schemas.microsoft.com/office/powerpoint/2010/main" xmlns="" val="507211235"/>
              </p:ext>
            </p:extLst>
          </p:nvPr>
        </p:nvGraphicFramePr>
        <p:xfrm>
          <a:off x="587375" y="969963"/>
          <a:ext cx="1736725" cy="706437"/>
        </p:xfrm>
        <a:graphic>
          <a:graphicData uri="http://schemas.openxmlformats.org/presentationml/2006/ole">
            <p:oleObj spid="_x0000_s108733" name="Equation" r:id="rId9" imgW="748975" imgH="304668" progId="Equation.3">
              <p:embed/>
            </p:oleObj>
          </a:graphicData>
        </a:graphic>
      </p:graphicFrame>
      <p:sp>
        <p:nvSpPr>
          <p:cNvPr id="14356" name="Text Box 43"/>
          <p:cNvSpPr txBox="1">
            <a:spLocks noChangeArrowheads="1"/>
          </p:cNvSpPr>
          <p:nvPr/>
        </p:nvSpPr>
        <p:spPr bwMode="auto">
          <a:xfrm>
            <a:off x="4191000" y="5043488"/>
            <a:ext cx="2603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a:solidFill>
                  <a:schemeClr val="bg2"/>
                </a:solidFill>
              </a:rPr>
              <a:t>-</a:t>
            </a:r>
          </a:p>
        </p:txBody>
      </p:sp>
      <p:grpSp>
        <p:nvGrpSpPr>
          <p:cNvPr id="14357" name="Group 78"/>
          <p:cNvGrpSpPr>
            <a:grpSpLocks/>
          </p:cNvGrpSpPr>
          <p:nvPr/>
        </p:nvGrpSpPr>
        <p:grpSpPr bwMode="auto">
          <a:xfrm>
            <a:off x="7086600" y="2192338"/>
            <a:ext cx="1282700" cy="1603375"/>
            <a:chOff x="4464" y="1381"/>
            <a:chExt cx="808" cy="1010"/>
          </a:xfrm>
        </p:grpSpPr>
        <p:sp>
          <p:nvSpPr>
            <p:cNvPr id="14372" name="Text Box 30"/>
            <p:cNvSpPr txBox="1">
              <a:spLocks noChangeArrowheads="1"/>
            </p:cNvSpPr>
            <p:nvPr/>
          </p:nvSpPr>
          <p:spPr bwMode="auto">
            <a:xfrm>
              <a:off x="4464" y="1381"/>
              <a:ext cx="808" cy="144"/>
            </a:xfrm>
            <a:prstGeom prst="rect">
              <a:avLst/>
            </a:prstGeom>
            <a:solidFill>
              <a:schemeClr val="tx1"/>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endParaRPr lang="fr-FR" sz="1400" b="1">
                <a:solidFill>
                  <a:schemeClr val="folHlink"/>
                </a:solidFill>
                <a:sym typeface="Symbol" pitchFamily="18" charset="2"/>
              </a:endParaRPr>
            </a:p>
          </p:txBody>
        </p:sp>
        <p:sp>
          <p:nvSpPr>
            <p:cNvPr id="14374" name="Text Box 31"/>
            <p:cNvSpPr txBox="1">
              <a:spLocks noChangeArrowheads="1"/>
            </p:cNvSpPr>
            <p:nvPr/>
          </p:nvSpPr>
          <p:spPr bwMode="auto">
            <a:xfrm>
              <a:off x="4956" y="2160"/>
              <a:ext cx="164"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a:solidFill>
                    <a:schemeClr val="folHlink"/>
                  </a:solidFill>
                </a:rPr>
                <a:t>-</a:t>
              </a:r>
            </a:p>
          </p:txBody>
        </p:sp>
      </p:grpSp>
      <p:sp>
        <p:nvSpPr>
          <p:cNvPr id="14358" name="AutoShape 59"/>
          <p:cNvSpPr>
            <a:spLocks noChangeArrowheads="1"/>
          </p:cNvSpPr>
          <p:nvPr/>
        </p:nvSpPr>
        <p:spPr bwMode="auto">
          <a:xfrm>
            <a:off x="3810000" y="4648200"/>
            <a:ext cx="5181600" cy="1828800"/>
          </a:xfrm>
          <a:prstGeom prst="horizontalScroll">
            <a:avLst>
              <a:gd name="adj" fmla="val 12500"/>
            </a:avLst>
          </a:prstGeom>
          <a:solidFill>
            <a:srgbClr val="4F81BD"/>
          </a:solidFill>
          <a:ln w="9525">
            <a:solidFill>
              <a:schemeClr val="bg1"/>
            </a:solidFill>
            <a:round/>
            <a:headEnd/>
            <a:tailEnd/>
          </a:ln>
          <a:effectLst/>
        </p:spPr>
        <p:txBody>
          <a:bodyPr wrap="none" anchor="ctr"/>
          <a:lstStyle/>
          <a:p>
            <a:pPr eaLnBrk="1" hangingPunct="1">
              <a:buFont typeface="Wingdings" pitchFamily="2" charset="2"/>
              <a:buChar char="ü"/>
            </a:pPr>
            <a:r>
              <a:rPr lang="fr-FR" dirty="0" smtClean="0">
                <a:solidFill>
                  <a:schemeClr val="bg2"/>
                </a:solidFill>
              </a:rPr>
              <a:t> </a:t>
            </a:r>
            <a:r>
              <a:rPr lang="fr-FR" dirty="0" err="1" smtClean="0">
                <a:solidFill>
                  <a:schemeClr val="bg2"/>
                </a:solidFill>
              </a:rPr>
              <a:t>G</a:t>
            </a:r>
            <a:r>
              <a:rPr lang="fr-FR" baseline="-25000" dirty="0" err="1" smtClean="0">
                <a:solidFill>
                  <a:schemeClr val="bg2"/>
                </a:solidFill>
              </a:rPr>
              <a:t>eff</a:t>
            </a:r>
            <a:r>
              <a:rPr lang="fr-FR" baseline="-25000" dirty="0" smtClean="0">
                <a:solidFill>
                  <a:schemeClr val="bg2"/>
                </a:solidFill>
              </a:rPr>
              <a:t> </a:t>
            </a:r>
            <a:r>
              <a:rPr lang="fr-FR" dirty="0" smtClean="0">
                <a:solidFill>
                  <a:schemeClr val="bg2"/>
                </a:solidFill>
              </a:rPr>
              <a:t>: large </a:t>
            </a:r>
            <a:r>
              <a:rPr lang="fr-FR" dirty="0" err="1" smtClean="0">
                <a:solidFill>
                  <a:schemeClr val="bg2"/>
                </a:solidFill>
              </a:rPr>
              <a:t>error</a:t>
            </a:r>
            <a:r>
              <a:rPr lang="fr-FR" dirty="0" smtClean="0">
                <a:solidFill>
                  <a:schemeClr val="bg2"/>
                </a:solidFill>
              </a:rPr>
              <a:t> bars </a:t>
            </a:r>
            <a:r>
              <a:rPr lang="fr-FR" dirty="0" err="1" smtClean="0">
                <a:solidFill>
                  <a:schemeClr val="bg2"/>
                </a:solidFill>
              </a:rPr>
              <a:t>above</a:t>
            </a:r>
            <a:r>
              <a:rPr lang="fr-FR" dirty="0" smtClean="0">
                <a:solidFill>
                  <a:schemeClr val="bg2"/>
                </a:solidFill>
              </a:rPr>
              <a:t> 13 (</a:t>
            </a:r>
            <a:r>
              <a:rPr lang="fr-FR" dirty="0" err="1" smtClean="0">
                <a:solidFill>
                  <a:schemeClr val="bg2"/>
                </a:solidFill>
              </a:rPr>
              <a:t>GeV</a:t>
            </a:r>
            <a:r>
              <a:rPr lang="fr-FR" dirty="0" smtClean="0">
                <a:solidFill>
                  <a:schemeClr val="bg2"/>
                </a:solidFill>
              </a:rPr>
              <a:t>/c)</a:t>
            </a:r>
            <a:r>
              <a:rPr lang="fr-FR" baseline="30000" dirty="0" smtClean="0">
                <a:solidFill>
                  <a:schemeClr val="bg2"/>
                </a:solidFill>
              </a:rPr>
              <a:t>2</a:t>
            </a:r>
            <a:r>
              <a:rPr lang="fr-FR" dirty="0" smtClean="0">
                <a:solidFill>
                  <a:schemeClr val="bg2"/>
                </a:solidFill>
              </a:rPr>
              <a:t> </a:t>
            </a:r>
          </a:p>
          <a:p>
            <a:pPr eaLnBrk="1" hangingPunct="1">
              <a:buFont typeface="Wingdings" pitchFamily="2" charset="2"/>
              <a:buChar char="ü"/>
            </a:pPr>
            <a:r>
              <a:rPr lang="fr-FR" dirty="0" smtClean="0">
                <a:solidFill>
                  <a:schemeClr val="bg2"/>
                </a:solidFill>
              </a:rPr>
              <a:t> |G</a:t>
            </a:r>
            <a:r>
              <a:rPr lang="fr-FR" baseline="-25000" dirty="0" smtClean="0">
                <a:solidFill>
                  <a:schemeClr val="bg2"/>
                </a:solidFill>
              </a:rPr>
              <a:t>E</a:t>
            </a:r>
            <a:r>
              <a:rPr lang="fr-FR" dirty="0" smtClean="0">
                <a:solidFill>
                  <a:schemeClr val="bg2"/>
                </a:solidFill>
              </a:rPr>
              <a:t>/G</a:t>
            </a:r>
            <a:r>
              <a:rPr lang="fr-FR" baseline="-25000" dirty="0" smtClean="0">
                <a:solidFill>
                  <a:schemeClr val="bg2"/>
                </a:solidFill>
              </a:rPr>
              <a:t>M</a:t>
            </a:r>
            <a:r>
              <a:rPr lang="fr-FR" dirty="0" smtClean="0">
                <a:solidFill>
                  <a:schemeClr val="bg2"/>
                </a:solidFill>
              </a:rPr>
              <a:t>|</a:t>
            </a:r>
            <a:r>
              <a:rPr lang="fr-FR" baseline="-25000" dirty="0" smtClean="0">
                <a:solidFill>
                  <a:schemeClr val="bg2"/>
                </a:solidFill>
              </a:rPr>
              <a:t> </a:t>
            </a:r>
            <a:r>
              <a:rPr lang="fr-FR" dirty="0" smtClean="0"/>
              <a:t> </a:t>
            </a:r>
            <a:r>
              <a:rPr lang="fr-FR" dirty="0" smtClean="0">
                <a:solidFill>
                  <a:schemeClr val="bg2"/>
                </a:solidFill>
              </a:rPr>
              <a:t>: </a:t>
            </a:r>
          </a:p>
          <a:p>
            <a:pPr lvl="1" eaLnBrk="1" hangingPunct="1">
              <a:buFont typeface="Wingdings" pitchFamily="2" charset="2"/>
              <a:buChar char="§"/>
            </a:pPr>
            <a:r>
              <a:rPr lang="fr-FR" dirty="0" smtClean="0">
                <a:solidFill>
                  <a:schemeClr val="bg2"/>
                </a:solidFill>
              </a:rPr>
              <a:t> </a:t>
            </a:r>
            <a:r>
              <a:rPr lang="fr-FR" dirty="0" err="1" smtClean="0">
                <a:solidFill>
                  <a:schemeClr val="bg2"/>
                </a:solidFill>
              </a:rPr>
              <a:t>Inconsistent</a:t>
            </a:r>
            <a:r>
              <a:rPr lang="fr-FR" dirty="0" smtClean="0">
                <a:solidFill>
                  <a:schemeClr val="bg2"/>
                </a:solidFill>
              </a:rPr>
              <a:t> data </a:t>
            </a:r>
            <a:r>
              <a:rPr lang="fr-FR" dirty="0" err="1" smtClean="0">
                <a:solidFill>
                  <a:schemeClr val="bg2"/>
                </a:solidFill>
              </a:rPr>
              <a:t>above</a:t>
            </a:r>
            <a:r>
              <a:rPr lang="fr-FR" dirty="0" smtClean="0">
                <a:solidFill>
                  <a:schemeClr val="bg2"/>
                </a:solidFill>
              </a:rPr>
              <a:t> </a:t>
            </a:r>
            <a:r>
              <a:rPr lang="fr-FR" dirty="0" err="1" smtClean="0">
                <a:solidFill>
                  <a:schemeClr val="bg2"/>
                </a:solidFill>
              </a:rPr>
              <a:t>threshold</a:t>
            </a:r>
            <a:endParaRPr lang="fr-FR" dirty="0" smtClean="0">
              <a:solidFill>
                <a:schemeClr val="bg2"/>
              </a:solidFill>
            </a:endParaRPr>
          </a:p>
          <a:p>
            <a:pPr lvl="1" eaLnBrk="1" hangingPunct="1">
              <a:buFont typeface="Wingdings" pitchFamily="2" charset="2"/>
              <a:buChar char="§"/>
            </a:pPr>
            <a:r>
              <a:rPr lang="fr-FR" dirty="0" smtClean="0">
                <a:solidFill>
                  <a:schemeClr val="bg2"/>
                </a:solidFill>
              </a:rPr>
              <a:t> </a:t>
            </a:r>
            <a:r>
              <a:rPr lang="fr-FR" dirty="0" err="1" smtClean="0">
                <a:solidFill>
                  <a:schemeClr val="bg2"/>
                </a:solidFill>
              </a:rPr>
              <a:t>Lack</a:t>
            </a:r>
            <a:r>
              <a:rPr lang="fr-FR" dirty="0" smtClean="0">
                <a:solidFill>
                  <a:schemeClr val="bg2"/>
                </a:solidFill>
              </a:rPr>
              <a:t> of </a:t>
            </a:r>
            <a:r>
              <a:rPr lang="fr-FR" dirty="0" err="1" smtClean="0">
                <a:solidFill>
                  <a:schemeClr val="bg2"/>
                </a:solidFill>
              </a:rPr>
              <a:t>precise</a:t>
            </a:r>
            <a:r>
              <a:rPr lang="fr-FR" dirty="0" smtClean="0">
                <a:solidFill>
                  <a:schemeClr val="bg2"/>
                </a:solidFill>
              </a:rPr>
              <a:t> data </a:t>
            </a:r>
            <a:r>
              <a:rPr lang="fr-FR" dirty="0" err="1" smtClean="0">
                <a:solidFill>
                  <a:schemeClr val="bg2"/>
                </a:solidFill>
              </a:rPr>
              <a:t>above</a:t>
            </a:r>
            <a:r>
              <a:rPr lang="fr-FR" dirty="0" smtClean="0">
                <a:solidFill>
                  <a:schemeClr val="bg2"/>
                </a:solidFill>
              </a:rPr>
              <a:t> 5 (</a:t>
            </a:r>
            <a:r>
              <a:rPr lang="fr-FR" dirty="0" err="1" smtClean="0">
                <a:solidFill>
                  <a:schemeClr val="bg2"/>
                </a:solidFill>
              </a:rPr>
              <a:t>GeV</a:t>
            </a:r>
            <a:r>
              <a:rPr lang="fr-FR" dirty="0" smtClean="0">
                <a:solidFill>
                  <a:schemeClr val="bg2"/>
                </a:solidFill>
              </a:rPr>
              <a:t>/c)</a:t>
            </a:r>
            <a:r>
              <a:rPr lang="fr-FR" baseline="30000" dirty="0" smtClean="0">
                <a:solidFill>
                  <a:schemeClr val="bg2"/>
                </a:solidFill>
              </a:rPr>
              <a:t>2</a:t>
            </a:r>
          </a:p>
          <a:p>
            <a:pPr eaLnBrk="1" hangingPunct="1"/>
            <a:endParaRPr lang="fr-FR" dirty="0"/>
          </a:p>
        </p:txBody>
      </p:sp>
      <p:grpSp>
        <p:nvGrpSpPr>
          <p:cNvPr id="14360" name="Group 64"/>
          <p:cNvGrpSpPr>
            <a:grpSpLocks/>
          </p:cNvGrpSpPr>
          <p:nvPr/>
        </p:nvGrpSpPr>
        <p:grpSpPr bwMode="auto">
          <a:xfrm>
            <a:off x="0" y="381000"/>
            <a:ext cx="2979738" cy="522288"/>
            <a:chOff x="0" y="240"/>
            <a:chExt cx="1877" cy="329"/>
          </a:xfrm>
        </p:grpSpPr>
        <p:sp>
          <p:nvSpPr>
            <p:cNvPr id="14370" name="Text Box 51"/>
            <p:cNvSpPr txBox="1">
              <a:spLocks noChangeArrowheads="1"/>
            </p:cNvSpPr>
            <p:nvPr/>
          </p:nvSpPr>
          <p:spPr bwMode="auto">
            <a:xfrm>
              <a:off x="0" y="336"/>
              <a:ext cx="1877"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dirty="0"/>
                <a:t>  Cross-sections: pp </a:t>
              </a:r>
              <a:r>
                <a:rPr lang="fr-FR" baseline="0" dirty="0" smtClean="0">
                  <a:sym typeface="Symbol" pitchFamily="18" charset="2"/>
                </a:rPr>
                <a:t>→ </a:t>
              </a:r>
              <a:r>
                <a:rPr lang="fr-FR" baseline="0" dirty="0">
                  <a:sym typeface="Symbol" pitchFamily="18" charset="2"/>
                </a:rPr>
                <a:t>e</a:t>
              </a:r>
              <a:r>
                <a:rPr lang="fr-FR" dirty="0">
                  <a:sym typeface="Symbol" pitchFamily="18" charset="2"/>
                </a:rPr>
                <a:t>+</a:t>
              </a:r>
              <a:r>
                <a:rPr lang="fr-FR" baseline="0" dirty="0">
                  <a:sym typeface="Symbol" pitchFamily="18" charset="2"/>
                </a:rPr>
                <a:t>e</a:t>
              </a:r>
              <a:r>
                <a:rPr lang="fr-FR" dirty="0">
                  <a:sym typeface="Symbol" pitchFamily="18" charset="2"/>
                </a:rPr>
                <a:t>-</a:t>
              </a:r>
              <a:endParaRPr lang="fr-FR" dirty="0"/>
            </a:p>
          </p:txBody>
        </p:sp>
        <p:sp>
          <p:nvSpPr>
            <p:cNvPr id="14371" name="Text Box 63"/>
            <p:cNvSpPr txBox="1">
              <a:spLocks noChangeArrowheads="1"/>
            </p:cNvSpPr>
            <p:nvPr/>
          </p:nvSpPr>
          <p:spPr bwMode="auto">
            <a:xfrm>
              <a:off x="1127" y="240"/>
              <a:ext cx="169"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2000" baseline="0"/>
                <a:t>-</a:t>
              </a:r>
            </a:p>
          </p:txBody>
        </p:sp>
      </p:grpSp>
      <p:sp>
        <p:nvSpPr>
          <p:cNvPr id="14361" name="Rectangle 67"/>
          <p:cNvSpPr>
            <a:spLocks noChangeArrowheads="1"/>
          </p:cNvSpPr>
          <p:nvPr/>
        </p:nvSpPr>
        <p:spPr bwMode="auto">
          <a:xfrm>
            <a:off x="0" y="533400"/>
            <a:ext cx="3733800" cy="5919936"/>
          </a:xfrm>
          <a:prstGeom prst="rect">
            <a:avLst/>
          </a:prstGeom>
          <a:noFill/>
          <a:ln w="28575">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4362" name="Rectangle 68"/>
          <p:cNvSpPr>
            <a:spLocks noChangeArrowheads="1"/>
          </p:cNvSpPr>
          <p:nvPr/>
        </p:nvSpPr>
        <p:spPr bwMode="auto">
          <a:xfrm>
            <a:off x="3733800" y="533400"/>
            <a:ext cx="5410200" cy="4267200"/>
          </a:xfrm>
          <a:prstGeom prst="rect">
            <a:avLst/>
          </a:prstGeom>
          <a:noFill/>
          <a:ln w="28575">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4363" name="Text Box 70"/>
          <p:cNvSpPr txBox="1">
            <a:spLocks noChangeArrowheads="1"/>
          </p:cNvSpPr>
          <p:nvPr/>
        </p:nvSpPr>
        <p:spPr bwMode="auto">
          <a:xfrm>
            <a:off x="5851525" y="3641725"/>
            <a:ext cx="11017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1400" b="1" baseline="0">
                <a:solidFill>
                  <a:srgbClr val="FF0000"/>
                </a:solidFill>
              </a:rPr>
              <a:t>LEAR </a:t>
            </a:r>
            <a:r>
              <a:rPr lang="fr-FR" sz="1600" b="1" baseline="0">
                <a:solidFill>
                  <a:srgbClr val="FF0000"/>
                </a:solidFill>
              </a:rPr>
              <a:t>(pp)</a:t>
            </a:r>
          </a:p>
        </p:txBody>
      </p:sp>
      <p:sp>
        <p:nvSpPr>
          <p:cNvPr id="14364" name="Text Box 71"/>
          <p:cNvSpPr txBox="1">
            <a:spLocks noChangeArrowheads="1"/>
          </p:cNvSpPr>
          <p:nvPr/>
        </p:nvSpPr>
        <p:spPr bwMode="auto">
          <a:xfrm>
            <a:off x="7315200" y="3581400"/>
            <a:ext cx="6477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1400" b="1" baseline="0">
                <a:solidFill>
                  <a:schemeClr val="folHlink"/>
                </a:solidFill>
              </a:rPr>
              <a:t>E835 </a:t>
            </a:r>
          </a:p>
        </p:txBody>
      </p:sp>
      <p:sp>
        <p:nvSpPr>
          <p:cNvPr id="14365" name="Text Box 72"/>
          <p:cNvSpPr txBox="1">
            <a:spLocks noChangeArrowheads="1"/>
          </p:cNvSpPr>
          <p:nvPr/>
        </p:nvSpPr>
        <p:spPr bwMode="auto">
          <a:xfrm>
            <a:off x="6781800" y="2895600"/>
            <a:ext cx="1868488" cy="48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1400" b="1" baseline="0">
                <a:solidFill>
                  <a:srgbClr val="000000"/>
                </a:solidFill>
              </a:rPr>
              <a:t>BABAR: (</a:t>
            </a:r>
            <a:r>
              <a:rPr lang="fr-FR" sz="1400" b="1" baseline="0">
                <a:solidFill>
                  <a:srgbClr val="000000"/>
                </a:solidFill>
                <a:sym typeface="Symbol" pitchFamily="18" charset="2"/>
              </a:rPr>
              <a:t>e</a:t>
            </a:r>
            <a:r>
              <a:rPr lang="fr-FR" sz="1400" b="1">
                <a:solidFill>
                  <a:srgbClr val="000000"/>
                </a:solidFill>
                <a:sym typeface="Symbol" pitchFamily="18" charset="2"/>
              </a:rPr>
              <a:t>+</a:t>
            </a:r>
            <a:r>
              <a:rPr lang="fr-FR" sz="1400" b="1" baseline="0">
                <a:solidFill>
                  <a:srgbClr val="000000"/>
                </a:solidFill>
                <a:sym typeface="Symbol" pitchFamily="18" charset="2"/>
              </a:rPr>
              <a:t>e</a:t>
            </a:r>
            <a:r>
              <a:rPr lang="fr-FR" sz="1400" b="1">
                <a:solidFill>
                  <a:srgbClr val="000000"/>
                </a:solidFill>
                <a:sym typeface="Symbol" pitchFamily="18" charset="2"/>
              </a:rPr>
              <a:t>-</a:t>
            </a:r>
            <a:r>
              <a:rPr lang="fr-FR" sz="1400" b="1" baseline="0">
                <a:solidFill>
                  <a:srgbClr val="000000"/>
                </a:solidFill>
              </a:rPr>
              <a:t> </a:t>
            </a:r>
            <a:r>
              <a:rPr lang="fr-FR" sz="1400" b="1" baseline="0">
                <a:solidFill>
                  <a:srgbClr val="000000"/>
                </a:solidFill>
                <a:sym typeface="Symbol" pitchFamily="18" charset="2"/>
              </a:rPr>
              <a:t>pp)</a:t>
            </a:r>
          </a:p>
          <a:p>
            <a:pPr eaLnBrk="1" hangingPunct="1"/>
            <a:endParaRPr lang="fr-FR"/>
          </a:p>
        </p:txBody>
      </p:sp>
      <p:sp>
        <p:nvSpPr>
          <p:cNvPr id="14366" name="Rectangle 77"/>
          <p:cNvSpPr>
            <a:spLocks noChangeArrowheads="1"/>
          </p:cNvSpPr>
          <p:nvPr/>
        </p:nvSpPr>
        <p:spPr bwMode="auto">
          <a:xfrm>
            <a:off x="7010400" y="2133600"/>
            <a:ext cx="1524000" cy="609600"/>
          </a:xfrm>
          <a:prstGeom prst="rect">
            <a:avLst/>
          </a:prstGeom>
          <a:solidFill>
            <a:schemeClr val="bg1"/>
          </a:solidFill>
          <a:ln w="9525">
            <a:noFill/>
            <a:miter lim="800000"/>
            <a:headEnd/>
            <a:tailEnd/>
          </a:ln>
          <a:effectLst/>
        </p:spPr>
        <p:txBody>
          <a:bodyPr wrap="none" anchor="ctr"/>
          <a:lstStyle/>
          <a:p>
            <a:endParaRPr lang="fr-FR"/>
          </a:p>
        </p:txBody>
      </p:sp>
      <p:sp>
        <p:nvSpPr>
          <p:cNvPr id="14367" name="Text Box 74"/>
          <p:cNvSpPr txBox="1">
            <a:spLocks noChangeArrowheads="1"/>
          </p:cNvSpPr>
          <p:nvPr/>
        </p:nvSpPr>
        <p:spPr bwMode="auto">
          <a:xfrm>
            <a:off x="7772400" y="3568700"/>
            <a:ext cx="5175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1400" b="1" baseline="0" dirty="0">
                <a:solidFill>
                  <a:schemeClr val="folHlink"/>
                </a:solidFill>
              </a:rPr>
              <a:t>(pp)</a:t>
            </a:r>
          </a:p>
        </p:txBody>
      </p:sp>
      <p:sp>
        <p:nvSpPr>
          <p:cNvPr id="14368" name="Text Box 75"/>
          <p:cNvSpPr txBox="1">
            <a:spLocks noChangeArrowheads="1"/>
          </p:cNvSpPr>
          <p:nvPr/>
        </p:nvSpPr>
        <p:spPr bwMode="auto">
          <a:xfrm>
            <a:off x="6477000" y="3489325"/>
            <a:ext cx="26828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2000" baseline="0">
                <a:solidFill>
                  <a:srgbClr val="FF0000"/>
                </a:solidFill>
              </a:rPr>
              <a:t>-</a:t>
            </a:r>
          </a:p>
        </p:txBody>
      </p:sp>
      <p:sp>
        <p:nvSpPr>
          <p:cNvPr id="14369" name="Text Box 73"/>
          <p:cNvSpPr txBox="1">
            <a:spLocks noChangeArrowheads="1"/>
          </p:cNvSpPr>
          <p:nvPr/>
        </p:nvSpPr>
        <p:spPr bwMode="auto">
          <a:xfrm>
            <a:off x="5867400" y="2362200"/>
            <a:ext cx="1782763"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1400" b="1" baseline="0" dirty="0">
                <a:solidFill>
                  <a:schemeClr val="accent1"/>
                </a:solidFill>
                <a:sym typeface="Symbol" pitchFamily="18" charset="2"/>
              </a:rPr>
              <a:t>FENICE+DM2 (</a:t>
            </a:r>
            <a:r>
              <a:rPr lang="fr-FR" sz="1400" b="1" baseline="0" dirty="0" err="1">
                <a:solidFill>
                  <a:schemeClr val="accent1"/>
                </a:solidFill>
                <a:sym typeface="Symbol" pitchFamily="18" charset="2"/>
              </a:rPr>
              <a:t>e</a:t>
            </a:r>
            <a:r>
              <a:rPr lang="fr-FR" sz="1400" b="1" dirty="0" err="1">
                <a:solidFill>
                  <a:schemeClr val="accent1"/>
                </a:solidFill>
                <a:sym typeface="Symbol" pitchFamily="18" charset="2"/>
              </a:rPr>
              <a:t>+</a:t>
            </a:r>
            <a:r>
              <a:rPr lang="fr-FR" sz="1400" b="1" baseline="0" dirty="0" err="1">
                <a:solidFill>
                  <a:schemeClr val="accent1"/>
                </a:solidFill>
                <a:sym typeface="Symbol" pitchFamily="18" charset="2"/>
              </a:rPr>
              <a:t>e</a:t>
            </a:r>
            <a:r>
              <a:rPr lang="fr-FR" sz="1400" b="1" dirty="0">
                <a:solidFill>
                  <a:schemeClr val="accent1"/>
                </a:solidFill>
                <a:sym typeface="Symbol" pitchFamily="18" charset="2"/>
              </a:rPr>
              <a:t>-</a:t>
            </a:r>
            <a:r>
              <a:rPr lang="fr-FR" sz="1400" b="1" baseline="0" dirty="0">
                <a:solidFill>
                  <a:schemeClr val="accent1"/>
                </a:solidFill>
                <a:sym typeface="Symbol" pitchFamily="18" charset="2"/>
              </a:rPr>
              <a:t>)</a:t>
            </a:r>
            <a:endParaRPr lang="fr-FR" sz="1400" b="1" baseline="0" dirty="0">
              <a:solidFill>
                <a:schemeClr val="accent1"/>
              </a:solidFill>
            </a:endParaRPr>
          </a:p>
          <a:p>
            <a:pPr eaLnBrk="1" hangingPunct="1"/>
            <a:endParaRPr lang="fr-FR" baseline="0" dirty="0">
              <a:solidFill>
                <a:schemeClr val="accent1"/>
              </a:solidFill>
            </a:endParaRPr>
          </a:p>
        </p:txBody>
      </p:sp>
      <p:sp>
        <p:nvSpPr>
          <p:cNvPr id="2" name="Espace réservé du numéro de diapositive 1"/>
          <p:cNvSpPr>
            <a:spLocks noGrp="1"/>
          </p:cNvSpPr>
          <p:nvPr>
            <p:ph type="sldNum" sz="quarter" idx="12"/>
          </p:nvPr>
        </p:nvSpPr>
        <p:spPr/>
        <p:txBody>
          <a:bodyPr/>
          <a:lstStyle/>
          <a:p>
            <a:pPr>
              <a:defRPr/>
            </a:pPr>
            <a:fld id="{606DEF31-F1BF-41E7-8B06-507E8725E0CD}" type="slidenum">
              <a:rPr lang="fr-FR" smtClean="0"/>
              <a:pPr>
                <a:defRPr/>
              </a:pPr>
              <a:t>11</a:t>
            </a:fld>
            <a:endParaRPr lang="fr-FR"/>
          </a:p>
        </p:txBody>
      </p:sp>
      <p:sp>
        <p:nvSpPr>
          <p:cNvPr id="46" name="Text Box 46"/>
          <p:cNvSpPr txBox="1">
            <a:spLocks noChangeArrowheads="1"/>
          </p:cNvSpPr>
          <p:nvPr/>
        </p:nvSpPr>
        <p:spPr bwMode="auto">
          <a:xfrm>
            <a:off x="8128074" y="2751235"/>
            <a:ext cx="2603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dirty="0"/>
              <a:t>-</a:t>
            </a:r>
          </a:p>
        </p:txBody>
      </p:sp>
      <p:graphicFrame>
        <p:nvGraphicFramePr>
          <p:cNvPr id="48" name="Objet 47"/>
          <p:cNvGraphicFramePr>
            <a:graphicFrameLocks noChangeAspect="1"/>
          </p:cNvGraphicFramePr>
          <p:nvPr/>
        </p:nvGraphicFramePr>
        <p:xfrm>
          <a:off x="4114800" y="3321050"/>
          <a:ext cx="914400" cy="215900"/>
        </p:xfrm>
        <a:graphic>
          <a:graphicData uri="http://schemas.openxmlformats.org/presentationml/2006/ole">
            <p:oleObj spid="_x0000_s108735" name="Équation" r:id="rId10" imgW="914400" imgH="215640" progId="Equation.3">
              <p:embed/>
            </p:oleObj>
          </a:graphicData>
        </a:graphic>
      </p:graphicFrame>
      <p:graphicFrame>
        <p:nvGraphicFramePr>
          <p:cNvPr id="49" name="Objet 48"/>
          <p:cNvGraphicFramePr>
            <a:graphicFrameLocks noChangeAspect="1"/>
          </p:cNvGraphicFramePr>
          <p:nvPr/>
        </p:nvGraphicFramePr>
        <p:xfrm>
          <a:off x="611560" y="2594379"/>
          <a:ext cx="2225284" cy="690605"/>
        </p:xfrm>
        <a:graphic>
          <a:graphicData uri="http://schemas.openxmlformats.org/presentationml/2006/ole">
            <p:oleObj spid="_x0000_s108736" name="Équation" r:id="rId11" imgW="1473120" imgH="457200" progId="Equation.3">
              <p:embed/>
            </p:oleObj>
          </a:graphicData>
        </a:graphic>
      </p:graphicFrame>
    </p:spTree>
    <p:extLst>
      <p:ext uri="{BB962C8B-B14F-4D97-AF65-F5344CB8AC3E}">
        <p14:creationId xmlns:p14="http://schemas.microsoft.com/office/powerpoint/2010/main" xmlns="" val="2162589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e la date 3"/>
          <p:cNvSpPr>
            <a:spLocks noGrp="1"/>
          </p:cNvSpPr>
          <p:nvPr>
            <p:ph type="dt" sz="quarter" idx="10"/>
          </p:nvPr>
        </p:nvSpPr>
        <p:spPr/>
        <p:txBody>
          <a:bodyPr/>
          <a:lstStyle/>
          <a:p>
            <a:pPr>
              <a:defRPr/>
            </a:pPr>
            <a:r>
              <a:rPr lang="fr-FR" smtClean="0"/>
              <a:t>Gatchina, 9 July 2012</a:t>
            </a:r>
            <a:endParaRPr lang="fr-FR"/>
          </a:p>
        </p:txBody>
      </p:sp>
      <p:sp>
        <p:nvSpPr>
          <p:cNvPr id="13" name="Espace réservé du pied de page 4"/>
          <p:cNvSpPr>
            <a:spLocks noGrp="1"/>
          </p:cNvSpPr>
          <p:nvPr>
            <p:ph type="ftr" sz="quarter" idx="11"/>
          </p:nvPr>
        </p:nvSpPr>
        <p:spPr/>
        <p:txBody>
          <a:bodyPr/>
          <a:lstStyle/>
          <a:p>
            <a:pPr>
              <a:defRPr/>
            </a:pPr>
            <a:r>
              <a:rPr lang="fr-FR" smtClean="0"/>
              <a:t>B. Ramstein   (IPN Orsay)</a:t>
            </a:r>
            <a:endParaRPr lang="fr-FR"/>
          </a:p>
        </p:txBody>
      </p:sp>
      <p:sp>
        <p:nvSpPr>
          <p:cNvPr id="107524" name="Rectangle 2"/>
          <p:cNvSpPr>
            <a:spLocks noGrp="1" noChangeArrowheads="1"/>
          </p:cNvSpPr>
          <p:nvPr>
            <p:ph type="title"/>
          </p:nvPr>
        </p:nvSpPr>
        <p:spPr/>
        <p:txBody>
          <a:bodyPr/>
          <a:lstStyle/>
          <a:p>
            <a:endParaRPr lang="fr-FR" smtClean="0"/>
          </a:p>
        </p:txBody>
      </p:sp>
      <p:sp>
        <p:nvSpPr>
          <p:cNvPr id="107527" name="Text Box 5"/>
          <p:cNvSpPr txBox="1">
            <a:spLocks noChangeArrowheads="1"/>
          </p:cNvSpPr>
          <p:nvPr/>
        </p:nvSpPr>
        <p:spPr bwMode="auto">
          <a:xfrm>
            <a:off x="2411760" y="3140968"/>
            <a:ext cx="3841750" cy="2032000"/>
          </a:xfrm>
          <a:prstGeom prst="rect">
            <a:avLst/>
          </a:prstGeom>
          <a:solidFill>
            <a:srgbClr val="4F81BD"/>
          </a:solidFill>
          <a:ln w="9525">
            <a:solidFill>
              <a:schemeClr val="tx1"/>
            </a:solidFill>
            <a:miter lim="800000"/>
            <a:headEnd/>
            <a:tailEnd/>
          </a:ln>
        </p:spPr>
        <p:txBody>
          <a:bodyPr wrap="none">
            <a:spAutoFit/>
          </a:bodyPr>
          <a:lstStyle/>
          <a:p>
            <a:r>
              <a:rPr lang="fr-FR" dirty="0" err="1">
                <a:solidFill>
                  <a:schemeClr val="bg1"/>
                </a:solidFill>
              </a:rPr>
              <a:t>Two</a:t>
            </a:r>
            <a:r>
              <a:rPr lang="fr-FR" dirty="0">
                <a:solidFill>
                  <a:schemeClr val="bg1"/>
                </a:solidFill>
              </a:rPr>
              <a:t> major challenges:</a:t>
            </a:r>
          </a:p>
          <a:p>
            <a:endParaRPr lang="fr-FR" dirty="0">
              <a:solidFill>
                <a:schemeClr val="bg1"/>
              </a:solidFill>
              <a:sym typeface="Symbol" pitchFamily="18" charset="2"/>
            </a:endParaRPr>
          </a:p>
          <a:p>
            <a:pPr>
              <a:buFont typeface="Wingdings" pitchFamily="2" charset="2"/>
              <a:buChar char="ü"/>
            </a:pPr>
            <a:r>
              <a:rPr lang="fr-FR" dirty="0">
                <a:solidFill>
                  <a:schemeClr val="bg1"/>
                </a:solidFill>
                <a:sym typeface="Symbol" pitchFamily="18" charset="2"/>
              </a:rPr>
              <a:t> </a:t>
            </a:r>
            <a:r>
              <a:rPr lang="fr-FR" dirty="0" err="1">
                <a:solidFill>
                  <a:schemeClr val="bg1"/>
                </a:solidFill>
                <a:sym typeface="Symbol" pitchFamily="18" charset="2"/>
              </a:rPr>
              <a:t>Decrease</a:t>
            </a:r>
            <a:r>
              <a:rPr lang="fr-FR" dirty="0">
                <a:solidFill>
                  <a:schemeClr val="bg1"/>
                </a:solidFill>
                <a:sym typeface="Symbol" pitchFamily="18" charset="2"/>
              </a:rPr>
              <a:t> of </a:t>
            </a:r>
            <a:r>
              <a:rPr lang="fr-FR" dirty="0" err="1">
                <a:solidFill>
                  <a:schemeClr val="bg1"/>
                </a:solidFill>
                <a:sym typeface="Symbol" pitchFamily="18" charset="2"/>
              </a:rPr>
              <a:t>sensitivity</a:t>
            </a:r>
            <a:r>
              <a:rPr lang="fr-FR" dirty="0">
                <a:solidFill>
                  <a:schemeClr val="bg1"/>
                </a:solidFill>
                <a:sym typeface="Symbol" pitchFamily="18" charset="2"/>
              </a:rPr>
              <a:t> to G</a:t>
            </a:r>
            <a:r>
              <a:rPr lang="fr-FR" baseline="-25000" dirty="0">
                <a:solidFill>
                  <a:schemeClr val="bg1"/>
                </a:solidFill>
                <a:sym typeface="Symbol" pitchFamily="18" charset="2"/>
              </a:rPr>
              <a:t>E</a:t>
            </a:r>
            <a:r>
              <a:rPr lang="fr-FR" dirty="0">
                <a:solidFill>
                  <a:schemeClr val="bg1"/>
                </a:solidFill>
                <a:sym typeface="Symbol" pitchFamily="18" charset="2"/>
              </a:rPr>
              <a:t> </a:t>
            </a:r>
          </a:p>
          <a:p>
            <a:pPr>
              <a:buFont typeface="Wingdings" pitchFamily="2" charset="2"/>
              <a:buNone/>
            </a:pPr>
            <a:r>
              <a:rPr lang="fr-FR" dirty="0">
                <a:solidFill>
                  <a:schemeClr val="bg1"/>
                </a:solidFill>
                <a:sym typeface="Symbol" pitchFamily="18" charset="2"/>
              </a:rPr>
              <a:t>       </a:t>
            </a:r>
            <a:r>
              <a:rPr lang="fr-FR" dirty="0" err="1">
                <a:solidFill>
                  <a:schemeClr val="bg1"/>
                </a:solidFill>
                <a:sym typeface="Symbol" pitchFamily="18" charset="2"/>
              </a:rPr>
              <a:t>with</a:t>
            </a:r>
            <a:r>
              <a:rPr lang="fr-FR" dirty="0">
                <a:solidFill>
                  <a:schemeClr val="bg1"/>
                </a:solidFill>
                <a:sym typeface="Symbol" pitchFamily="18" charset="2"/>
              </a:rPr>
              <a:t> </a:t>
            </a:r>
            <a:r>
              <a:rPr lang="fr-FR" dirty="0" err="1">
                <a:solidFill>
                  <a:schemeClr val="bg1"/>
                </a:solidFill>
                <a:sym typeface="Symbol" pitchFamily="18" charset="2"/>
              </a:rPr>
              <a:t>increasing</a:t>
            </a:r>
            <a:r>
              <a:rPr lang="fr-FR" dirty="0">
                <a:solidFill>
                  <a:schemeClr val="bg1"/>
                </a:solidFill>
                <a:sym typeface="Symbol" pitchFamily="18" charset="2"/>
              </a:rPr>
              <a:t> q</a:t>
            </a:r>
            <a:r>
              <a:rPr lang="fr-FR" baseline="30000" dirty="0">
                <a:solidFill>
                  <a:schemeClr val="bg1"/>
                </a:solidFill>
                <a:sym typeface="Symbol" pitchFamily="18" charset="2"/>
              </a:rPr>
              <a:t>2</a:t>
            </a:r>
          </a:p>
          <a:p>
            <a:pPr>
              <a:buFont typeface="Wingdings" pitchFamily="2" charset="2"/>
              <a:buNone/>
            </a:pPr>
            <a:endParaRPr lang="fr-FR" dirty="0">
              <a:solidFill>
                <a:schemeClr val="bg1"/>
              </a:solidFill>
              <a:sym typeface="Symbol" pitchFamily="18" charset="2"/>
            </a:endParaRPr>
          </a:p>
          <a:p>
            <a:pPr>
              <a:buFont typeface="Wingdings" pitchFamily="2" charset="2"/>
              <a:buChar char="ü"/>
            </a:pPr>
            <a:r>
              <a:rPr lang="fr-FR" dirty="0" err="1">
                <a:solidFill>
                  <a:schemeClr val="bg1"/>
                </a:solidFill>
              </a:rPr>
              <a:t>Huge</a:t>
            </a:r>
            <a:r>
              <a:rPr lang="fr-FR" dirty="0">
                <a:solidFill>
                  <a:schemeClr val="bg1"/>
                </a:solidFill>
              </a:rPr>
              <a:t> </a:t>
            </a:r>
            <a:r>
              <a:rPr lang="fr-FR" dirty="0" err="1">
                <a:solidFill>
                  <a:schemeClr val="bg1"/>
                </a:solidFill>
              </a:rPr>
              <a:t>hadronic</a:t>
            </a:r>
            <a:r>
              <a:rPr lang="fr-FR" dirty="0">
                <a:solidFill>
                  <a:schemeClr val="bg1"/>
                </a:solidFill>
              </a:rPr>
              <a:t> background </a:t>
            </a:r>
            <a:endParaRPr lang="fr-FR" dirty="0">
              <a:solidFill>
                <a:schemeClr val="bg1"/>
              </a:solidFill>
              <a:sym typeface="Symbol" pitchFamily="18" charset="2"/>
            </a:endParaRPr>
          </a:p>
          <a:p>
            <a:r>
              <a:rPr lang="fr-FR" dirty="0">
                <a:solidFill>
                  <a:schemeClr val="bg1"/>
                </a:solidFill>
                <a:sym typeface="Symbol" pitchFamily="18" charset="2"/>
              </a:rPr>
              <a:t>     (</a:t>
            </a:r>
            <a:r>
              <a:rPr lang="fr-FR" dirty="0">
                <a:solidFill>
                  <a:schemeClr val="bg1"/>
                </a:solidFill>
              </a:rPr>
              <a:t>pp </a:t>
            </a:r>
            <a:r>
              <a:rPr lang="fr-FR" dirty="0">
                <a:solidFill>
                  <a:schemeClr val="bg1"/>
                </a:solidFill>
                <a:sym typeface="Symbol" pitchFamily="18" charset="2"/>
              </a:rPr>
              <a:t></a:t>
            </a:r>
            <a:r>
              <a:rPr lang="fr-FR" baseline="30000" dirty="0">
                <a:solidFill>
                  <a:schemeClr val="bg1"/>
                </a:solidFill>
                <a:sym typeface="Symbol" pitchFamily="18" charset="2"/>
              </a:rPr>
              <a:t>+</a:t>
            </a:r>
            <a:r>
              <a:rPr lang="fr-FR" dirty="0">
                <a:solidFill>
                  <a:schemeClr val="bg1"/>
                </a:solidFill>
                <a:sym typeface="Symbol" pitchFamily="18" charset="2"/>
              </a:rPr>
              <a:t></a:t>
            </a:r>
            <a:r>
              <a:rPr lang="fr-FR" baseline="30000" dirty="0">
                <a:solidFill>
                  <a:schemeClr val="bg1"/>
                </a:solidFill>
                <a:sym typeface="Symbol" pitchFamily="18" charset="2"/>
              </a:rPr>
              <a:t>-</a:t>
            </a:r>
            <a:r>
              <a:rPr lang="fr-FR" dirty="0">
                <a:solidFill>
                  <a:schemeClr val="bg1"/>
                </a:solidFill>
                <a:sym typeface="Symbol" pitchFamily="18" charset="2"/>
              </a:rPr>
              <a:t>) /  (</a:t>
            </a:r>
            <a:r>
              <a:rPr lang="fr-FR" dirty="0">
                <a:solidFill>
                  <a:schemeClr val="bg1"/>
                </a:solidFill>
              </a:rPr>
              <a:t>pp </a:t>
            </a:r>
            <a:r>
              <a:rPr lang="fr-FR" dirty="0">
                <a:solidFill>
                  <a:schemeClr val="bg1"/>
                </a:solidFill>
                <a:sym typeface="Symbol" pitchFamily="18" charset="2"/>
              </a:rPr>
              <a:t>e</a:t>
            </a:r>
            <a:r>
              <a:rPr lang="fr-FR" baseline="30000" dirty="0">
                <a:solidFill>
                  <a:schemeClr val="bg1"/>
                </a:solidFill>
                <a:sym typeface="Symbol" pitchFamily="18" charset="2"/>
              </a:rPr>
              <a:t>+</a:t>
            </a:r>
            <a:r>
              <a:rPr lang="fr-FR" dirty="0">
                <a:solidFill>
                  <a:schemeClr val="bg1"/>
                </a:solidFill>
                <a:sym typeface="Symbol" pitchFamily="18" charset="2"/>
              </a:rPr>
              <a:t>e</a:t>
            </a:r>
            <a:r>
              <a:rPr lang="fr-FR" baseline="30000" dirty="0">
                <a:solidFill>
                  <a:schemeClr val="bg1"/>
                </a:solidFill>
                <a:sym typeface="Symbol" pitchFamily="18" charset="2"/>
              </a:rPr>
              <a:t>-</a:t>
            </a:r>
            <a:r>
              <a:rPr lang="fr-FR" dirty="0">
                <a:solidFill>
                  <a:schemeClr val="bg1"/>
                </a:solidFill>
                <a:sym typeface="Symbol" pitchFamily="18" charset="2"/>
              </a:rPr>
              <a:t>)  ~10</a:t>
            </a:r>
            <a:r>
              <a:rPr lang="fr-FR" baseline="30000" dirty="0">
                <a:solidFill>
                  <a:schemeClr val="bg1"/>
                </a:solidFill>
                <a:sym typeface="Symbol" pitchFamily="18" charset="2"/>
              </a:rPr>
              <a:t>6</a:t>
            </a:r>
          </a:p>
        </p:txBody>
      </p:sp>
      <p:sp>
        <p:nvSpPr>
          <p:cNvPr id="107528" name="Text Box 10"/>
          <p:cNvSpPr txBox="1">
            <a:spLocks noChangeArrowheads="1"/>
          </p:cNvSpPr>
          <p:nvPr/>
        </p:nvSpPr>
        <p:spPr bwMode="auto">
          <a:xfrm>
            <a:off x="919163" y="4256088"/>
            <a:ext cx="268287" cy="396875"/>
          </a:xfrm>
          <a:prstGeom prst="rect">
            <a:avLst/>
          </a:prstGeom>
          <a:noFill/>
          <a:ln w="9525">
            <a:noFill/>
            <a:miter lim="800000"/>
            <a:headEnd/>
            <a:tailEnd/>
          </a:ln>
        </p:spPr>
        <p:txBody>
          <a:bodyPr wrap="none">
            <a:spAutoFit/>
          </a:bodyPr>
          <a:lstStyle/>
          <a:p>
            <a:r>
              <a:rPr lang="fr-FR" sz="2000" dirty="0">
                <a:solidFill>
                  <a:schemeClr val="bg1"/>
                </a:solidFill>
              </a:rPr>
              <a:t>-</a:t>
            </a:r>
          </a:p>
        </p:txBody>
      </p:sp>
      <p:sp>
        <p:nvSpPr>
          <p:cNvPr id="107529" name="Text Box 11"/>
          <p:cNvSpPr txBox="1">
            <a:spLocks noChangeArrowheads="1"/>
          </p:cNvSpPr>
          <p:nvPr/>
        </p:nvSpPr>
        <p:spPr bwMode="auto">
          <a:xfrm>
            <a:off x="2915816" y="4653136"/>
            <a:ext cx="268287" cy="396875"/>
          </a:xfrm>
          <a:prstGeom prst="rect">
            <a:avLst/>
          </a:prstGeom>
          <a:noFill/>
          <a:ln w="9525">
            <a:noFill/>
            <a:miter lim="800000"/>
            <a:headEnd/>
            <a:tailEnd/>
          </a:ln>
        </p:spPr>
        <p:txBody>
          <a:bodyPr wrap="none">
            <a:spAutoFit/>
          </a:bodyPr>
          <a:lstStyle/>
          <a:p>
            <a:r>
              <a:rPr lang="fr-FR" sz="2000" dirty="0">
                <a:solidFill>
                  <a:schemeClr val="bg1"/>
                </a:solidFill>
              </a:rPr>
              <a:t>-</a:t>
            </a:r>
          </a:p>
        </p:txBody>
      </p:sp>
      <p:grpSp>
        <p:nvGrpSpPr>
          <p:cNvPr id="107530" name="Group 20"/>
          <p:cNvGrpSpPr>
            <a:grpSpLocks/>
          </p:cNvGrpSpPr>
          <p:nvPr/>
        </p:nvGrpSpPr>
        <p:grpSpPr bwMode="auto">
          <a:xfrm>
            <a:off x="1143000" y="381000"/>
            <a:ext cx="6705600" cy="2057400"/>
            <a:chOff x="720" y="432"/>
            <a:chExt cx="4224" cy="1296"/>
          </a:xfrm>
          <a:solidFill>
            <a:srgbClr val="4F81BD"/>
          </a:solidFill>
        </p:grpSpPr>
        <p:sp>
          <p:nvSpPr>
            <p:cNvPr id="107532" name="AutoShape 7"/>
            <p:cNvSpPr>
              <a:spLocks noChangeArrowheads="1"/>
            </p:cNvSpPr>
            <p:nvPr/>
          </p:nvSpPr>
          <p:spPr bwMode="auto">
            <a:xfrm>
              <a:off x="720" y="432"/>
              <a:ext cx="4224" cy="1296"/>
            </a:xfrm>
            <a:prstGeom prst="verticalScroll">
              <a:avLst>
                <a:gd name="adj" fmla="val 12500"/>
              </a:avLst>
            </a:prstGeom>
            <a:grpFill/>
            <a:ln w="9525">
              <a:solidFill>
                <a:schemeClr val="bg1"/>
              </a:solidFill>
              <a:round/>
              <a:headEnd/>
              <a:tailEnd/>
            </a:ln>
          </p:spPr>
          <p:txBody>
            <a:bodyPr wrap="none" anchor="ctr"/>
            <a:lstStyle/>
            <a:p>
              <a:pPr algn="ctr"/>
              <a:r>
                <a:rPr lang="en-US" dirty="0">
                  <a:solidFill>
                    <a:schemeClr val="bg1"/>
                  </a:solidFill>
                </a:rPr>
                <a:t>Goal of PANDA measurements</a:t>
              </a:r>
            </a:p>
            <a:p>
              <a:pPr algn="ctr"/>
              <a:endParaRPr lang="en-US" dirty="0">
                <a:solidFill>
                  <a:schemeClr val="bg1"/>
                </a:solidFill>
              </a:endParaRPr>
            </a:p>
            <a:p>
              <a:pPr algn="ctr"/>
              <a:r>
                <a:rPr lang="en-US" dirty="0">
                  <a:solidFill>
                    <a:schemeClr val="bg1"/>
                  </a:solidFill>
                </a:rPr>
                <a:t>Extract </a:t>
              </a:r>
              <a:r>
                <a:rPr lang="en-US" dirty="0">
                  <a:solidFill>
                    <a:srgbClr val="FFFF00"/>
                  </a:solidFill>
                </a:rPr>
                <a:t>Time-Like |G</a:t>
              </a:r>
              <a:r>
                <a:rPr lang="en-US" baseline="-25000" dirty="0">
                  <a:solidFill>
                    <a:srgbClr val="FFFF00"/>
                  </a:solidFill>
                </a:rPr>
                <a:t>E</a:t>
              </a:r>
              <a:r>
                <a:rPr lang="en-US" dirty="0">
                  <a:solidFill>
                    <a:srgbClr val="FFFF00"/>
                  </a:solidFill>
                </a:rPr>
                <a:t>| and |G</a:t>
              </a:r>
              <a:r>
                <a:rPr lang="en-US" baseline="-25000" dirty="0">
                  <a:solidFill>
                    <a:srgbClr val="FFFF00"/>
                  </a:solidFill>
                </a:rPr>
                <a:t>M</a:t>
              </a:r>
              <a:r>
                <a:rPr lang="en-US" dirty="0">
                  <a:solidFill>
                    <a:srgbClr val="FFFF00"/>
                  </a:solidFill>
                </a:rPr>
                <a:t>| </a:t>
              </a:r>
              <a:r>
                <a:rPr lang="en-US" dirty="0">
                  <a:solidFill>
                    <a:schemeClr val="bg1"/>
                  </a:solidFill>
                </a:rPr>
                <a:t>for proton  up to 14 (</a:t>
              </a:r>
              <a:r>
                <a:rPr lang="en-US" dirty="0" err="1">
                  <a:solidFill>
                    <a:schemeClr val="bg1"/>
                  </a:solidFill>
                </a:rPr>
                <a:t>GeV</a:t>
              </a:r>
              <a:r>
                <a:rPr lang="en-US" dirty="0">
                  <a:solidFill>
                    <a:schemeClr val="bg1"/>
                  </a:solidFill>
                </a:rPr>
                <a:t>/c)</a:t>
              </a:r>
              <a:r>
                <a:rPr lang="en-US" baseline="30000" dirty="0">
                  <a:solidFill>
                    <a:schemeClr val="bg1"/>
                  </a:solidFill>
                </a:rPr>
                <a:t>2</a:t>
              </a:r>
            </a:p>
            <a:p>
              <a:pPr algn="ctr"/>
              <a:r>
                <a:rPr lang="en-US" dirty="0">
                  <a:solidFill>
                    <a:schemeClr val="bg1"/>
                  </a:solidFill>
                </a:rPr>
                <a:t>from lepton angular distributions in </a:t>
              </a:r>
              <a:r>
                <a:rPr lang="fr-FR" dirty="0">
                  <a:solidFill>
                    <a:schemeClr val="bg1"/>
                  </a:solidFill>
                </a:rPr>
                <a:t>pp </a:t>
              </a:r>
              <a:r>
                <a:rPr lang="fr-FR" dirty="0">
                  <a:solidFill>
                    <a:schemeClr val="bg1"/>
                  </a:solidFill>
                  <a:sym typeface="Symbol" pitchFamily="18" charset="2"/>
                </a:rPr>
                <a:t></a:t>
              </a:r>
              <a:r>
                <a:rPr lang="fr-FR" dirty="0" err="1">
                  <a:solidFill>
                    <a:schemeClr val="bg1"/>
                  </a:solidFill>
                  <a:sym typeface="Symbol" pitchFamily="18" charset="2"/>
                </a:rPr>
                <a:t>e</a:t>
              </a:r>
              <a:r>
                <a:rPr lang="fr-FR" baseline="30000" dirty="0" err="1">
                  <a:solidFill>
                    <a:schemeClr val="bg1"/>
                  </a:solidFill>
                  <a:sym typeface="Symbol" pitchFamily="18" charset="2"/>
                </a:rPr>
                <a:t>+</a:t>
              </a:r>
              <a:r>
                <a:rPr lang="fr-FR" dirty="0" err="1">
                  <a:solidFill>
                    <a:schemeClr val="bg1"/>
                  </a:solidFill>
                  <a:sym typeface="Symbol" pitchFamily="18" charset="2"/>
                </a:rPr>
                <a:t>e</a:t>
              </a:r>
              <a:r>
                <a:rPr lang="fr-FR" baseline="30000" dirty="0">
                  <a:solidFill>
                    <a:schemeClr val="bg1"/>
                  </a:solidFill>
                  <a:sym typeface="Symbol" pitchFamily="18" charset="2"/>
                </a:rPr>
                <a:t>- </a:t>
              </a:r>
              <a:r>
                <a:rPr lang="fr-FR" dirty="0">
                  <a:solidFill>
                    <a:schemeClr val="bg1"/>
                  </a:solidFill>
                  <a:sym typeface="Symbol" pitchFamily="18" charset="2"/>
                </a:rPr>
                <a:t> </a:t>
              </a:r>
              <a:r>
                <a:rPr lang="fr-FR" dirty="0" err="1">
                  <a:solidFill>
                    <a:schemeClr val="bg1"/>
                  </a:solidFill>
                  <a:sym typeface="Symbol" pitchFamily="18" charset="2"/>
                </a:rPr>
                <a:t>reaction</a:t>
              </a:r>
              <a:endParaRPr lang="fr-FR" dirty="0">
                <a:solidFill>
                  <a:schemeClr val="bg1"/>
                </a:solidFill>
                <a:sym typeface="Symbol" pitchFamily="18" charset="2"/>
              </a:endParaRPr>
            </a:p>
            <a:p>
              <a:pPr algn="ctr"/>
              <a:r>
                <a:rPr lang="fr-FR" dirty="0">
                  <a:solidFill>
                    <a:schemeClr val="bg1"/>
                  </a:solidFill>
                  <a:sym typeface="Symbol" pitchFamily="18" charset="2"/>
                </a:rPr>
                <a:t>a</a:t>
              </a:r>
              <a:r>
                <a:rPr lang="fr-FR" dirty="0" smtClean="0">
                  <a:solidFill>
                    <a:schemeClr val="bg1"/>
                  </a:solidFill>
                  <a:sym typeface="Symbol" pitchFamily="18" charset="2"/>
                </a:rPr>
                <a:t>nd </a:t>
              </a:r>
              <a:r>
                <a:rPr lang="fr-FR" dirty="0" err="1">
                  <a:solidFill>
                    <a:schemeClr val="bg1"/>
                  </a:solidFill>
                  <a:sym typeface="Symbol" pitchFamily="18" charset="2"/>
                </a:rPr>
                <a:t>measure</a:t>
              </a:r>
              <a:r>
                <a:rPr lang="fr-FR" dirty="0">
                  <a:solidFill>
                    <a:schemeClr val="bg1"/>
                  </a:solidFill>
                  <a:sym typeface="Symbol" pitchFamily="18" charset="2"/>
                </a:rPr>
                <a:t> </a:t>
              </a:r>
              <a:r>
                <a:rPr lang="fr-FR" dirty="0" err="1">
                  <a:solidFill>
                    <a:schemeClr val="bg1"/>
                  </a:solidFill>
                  <a:sym typeface="Symbol" pitchFamily="18" charset="2"/>
                </a:rPr>
                <a:t>G</a:t>
              </a:r>
              <a:r>
                <a:rPr lang="fr-FR" baseline="-25000" dirty="0" err="1">
                  <a:solidFill>
                    <a:schemeClr val="bg1"/>
                  </a:solidFill>
                  <a:sym typeface="Symbol" pitchFamily="18" charset="2"/>
                </a:rPr>
                <a:t>eff</a:t>
              </a:r>
              <a:r>
                <a:rPr lang="fr-FR" dirty="0">
                  <a:solidFill>
                    <a:schemeClr val="bg1"/>
                  </a:solidFill>
                  <a:sym typeface="Symbol" pitchFamily="18" charset="2"/>
                </a:rPr>
                <a:t> up to 30 (</a:t>
              </a:r>
              <a:r>
                <a:rPr lang="fr-FR" dirty="0" err="1">
                  <a:solidFill>
                    <a:schemeClr val="bg1"/>
                  </a:solidFill>
                  <a:sym typeface="Symbol" pitchFamily="18" charset="2"/>
                </a:rPr>
                <a:t>GeV</a:t>
              </a:r>
              <a:r>
                <a:rPr lang="fr-FR" dirty="0">
                  <a:solidFill>
                    <a:schemeClr val="bg1"/>
                  </a:solidFill>
                  <a:sym typeface="Symbol" pitchFamily="18" charset="2"/>
                </a:rPr>
                <a:t>/c)</a:t>
              </a:r>
              <a:r>
                <a:rPr lang="fr-FR" baseline="30000" dirty="0">
                  <a:solidFill>
                    <a:schemeClr val="bg1"/>
                  </a:solidFill>
                  <a:sym typeface="Symbol" pitchFamily="18" charset="2"/>
                </a:rPr>
                <a:t>2</a:t>
              </a:r>
            </a:p>
          </p:txBody>
        </p:sp>
        <p:sp>
          <p:nvSpPr>
            <p:cNvPr id="107533" name="Text Box 17"/>
            <p:cNvSpPr txBox="1">
              <a:spLocks noChangeArrowheads="1"/>
            </p:cNvSpPr>
            <p:nvPr/>
          </p:nvSpPr>
          <p:spPr bwMode="auto">
            <a:xfrm>
              <a:off x="3323" y="1037"/>
              <a:ext cx="192" cy="330"/>
            </a:xfrm>
            <a:prstGeom prst="rect">
              <a:avLst/>
            </a:prstGeom>
            <a:noFill/>
            <a:ln w="9525">
              <a:noFill/>
              <a:miter lim="800000"/>
              <a:headEnd/>
              <a:tailEnd/>
            </a:ln>
          </p:spPr>
          <p:txBody>
            <a:bodyPr wrap="none">
              <a:spAutoFit/>
            </a:bodyPr>
            <a:lstStyle/>
            <a:p>
              <a:r>
                <a:rPr lang="fr-FR" sz="2800" dirty="0">
                  <a:solidFill>
                    <a:schemeClr val="bg1"/>
                  </a:solidFill>
                </a:rPr>
                <a:t>-</a:t>
              </a:r>
            </a:p>
          </p:txBody>
        </p:sp>
      </p:grpSp>
      <p:sp>
        <p:nvSpPr>
          <p:cNvPr id="2" name="Espace réservé du numéro de diapositive 1"/>
          <p:cNvSpPr>
            <a:spLocks noGrp="1"/>
          </p:cNvSpPr>
          <p:nvPr>
            <p:ph type="sldNum" sz="quarter" idx="12"/>
          </p:nvPr>
        </p:nvSpPr>
        <p:spPr/>
        <p:txBody>
          <a:bodyPr/>
          <a:lstStyle/>
          <a:p>
            <a:pPr>
              <a:defRPr/>
            </a:pPr>
            <a:fld id="{B6BA4EAF-79CD-4E56-8648-F889C9AFBCD1}" type="slidenum">
              <a:rPr lang="en-US" smtClean="0"/>
              <a:pPr>
                <a:defRPr/>
              </a:pPr>
              <a:t>12</a:t>
            </a:fld>
            <a:endParaRPr lang="en-US"/>
          </a:p>
        </p:txBody>
      </p:sp>
      <p:sp>
        <p:nvSpPr>
          <p:cNvPr id="14" name="Text Box 11"/>
          <p:cNvSpPr txBox="1">
            <a:spLocks noChangeArrowheads="1"/>
          </p:cNvSpPr>
          <p:nvPr/>
        </p:nvSpPr>
        <p:spPr bwMode="auto">
          <a:xfrm>
            <a:off x="4447729" y="4616301"/>
            <a:ext cx="268287" cy="396875"/>
          </a:xfrm>
          <a:prstGeom prst="rect">
            <a:avLst/>
          </a:prstGeom>
          <a:noFill/>
          <a:ln w="9525">
            <a:noFill/>
            <a:miter lim="800000"/>
            <a:headEnd/>
            <a:tailEnd/>
          </a:ln>
        </p:spPr>
        <p:txBody>
          <a:bodyPr wrap="none">
            <a:spAutoFit/>
          </a:bodyPr>
          <a:lstStyle/>
          <a:p>
            <a:r>
              <a:rPr lang="fr-FR" sz="2000" dirty="0">
                <a:solidFill>
                  <a:schemeClr val="bg1"/>
                </a:solidFill>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Text Box 4"/>
          <p:cNvSpPr txBox="1">
            <a:spLocks noChangeArrowheads="1"/>
          </p:cNvSpPr>
          <p:nvPr/>
        </p:nvSpPr>
        <p:spPr bwMode="auto">
          <a:xfrm>
            <a:off x="0" y="-99392"/>
            <a:ext cx="9144000" cy="692696"/>
          </a:xfrm>
          <a:prstGeom prst="rect">
            <a:avLst/>
          </a:prstGeom>
          <a:solidFill>
            <a:srgbClr val="4F81BD"/>
          </a:solidFill>
          <a:ln w="9525">
            <a:noFill/>
            <a:round/>
            <a:headEnd/>
            <a:tailEnd/>
          </a:ln>
          <a:effectLst/>
        </p:spPr>
        <p:txBody>
          <a:bodyPr lIns="34615" tIns="34615" rIns="34615" bIns="34615" anchor="ctr"/>
          <a:lstStyle/>
          <a:p>
            <a:pPr algn="ctr" defTabSz="414338">
              <a:lnSpc>
                <a:spcPct val="93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 pos="8535988" algn="l"/>
              </a:tabLst>
            </a:pPr>
            <a:r>
              <a:rPr lang="en-GB" sz="3600" dirty="0" smtClean="0">
                <a:solidFill>
                  <a:schemeClr val="bg1"/>
                </a:solidFill>
                <a:effectLst>
                  <a:outerShdw blurRad="38100" dist="38100" dir="2700000" algn="tl">
                    <a:srgbClr val="C0C0C0"/>
                  </a:outerShdw>
                </a:effectLst>
              </a:rPr>
              <a:t>Counting rate and sensitivity to |G</a:t>
            </a:r>
            <a:r>
              <a:rPr lang="en-GB" sz="3600" baseline="-25000" dirty="0" smtClean="0">
                <a:solidFill>
                  <a:schemeClr val="bg1"/>
                </a:solidFill>
                <a:effectLst>
                  <a:outerShdw blurRad="38100" dist="38100" dir="2700000" algn="tl">
                    <a:srgbClr val="C0C0C0"/>
                  </a:outerShdw>
                </a:effectLst>
              </a:rPr>
              <a:t>E</a:t>
            </a:r>
            <a:r>
              <a:rPr lang="en-GB" sz="3600" dirty="0" smtClean="0">
                <a:solidFill>
                  <a:schemeClr val="bg1"/>
                </a:solidFill>
                <a:effectLst>
                  <a:outerShdw blurRad="38100" dist="38100" dir="2700000" algn="tl">
                    <a:srgbClr val="C0C0C0"/>
                  </a:outerShdw>
                </a:effectLst>
              </a:rPr>
              <a:t>|</a:t>
            </a:r>
            <a:endParaRPr lang="en-GB" sz="3600" dirty="0">
              <a:solidFill>
                <a:schemeClr val="bg1"/>
              </a:solidFill>
              <a:effectLst>
                <a:outerShdw blurRad="38100" dist="38100" dir="2700000" algn="tl">
                  <a:srgbClr val="C0C0C0"/>
                </a:outerShdw>
              </a:effectLst>
            </a:endParaRPr>
          </a:p>
        </p:txBody>
      </p:sp>
      <p:pic>
        <p:nvPicPr>
          <p:cNvPr id="142343" name="Picture 7" descr="fig4c_hyp_th"/>
          <p:cNvPicPr>
            <a:picLocks noChangeAspect="1" noChangeArrowheads="1"/>
          </p:cNvPicPr>
          <p:nvPr/>
        </p:nvPicPr>
        <p:blipFill>
          <a:blip r:embed="rId4" cstate="print"/>
          <a:srcRect/>
          <a:stretch>
            <a:fillRect/>
          </a:stretch>
        </p:blipFill>
        <p:spPr bwMode="auto">
          <a:xfrm>
            <a:off x="750888" y="3043817"/>
            <a:ext cx="7205662" cy="2824163"/>
          </a:xfrm>
          <a:prstGeom prst="rect">
            <a:avLst/>
          </a:prstGeom>
          <a:noFill/>
        </p:spPr>
      </p:pic>
      <p:grpSp>
        <p:nvGrpSpPr>
          <p:cNvPr id="4" name="Groupe 3"/>
          <p:cNvGrpSpPr/>
          <p:nvPr/>
        </p:nvGrpSpPr>
        <p:grpSpPr>
          <a:xfrm>
            <a:off x="827088" y="2463443"/>
            <a:ext cx="8113415" cy="3629853"/>
            <a:chOff x="827088" y="2889264"/>
            <a:chExt cx="8113415" cy="3629853"/>
          </a:xfrm>
        </p:grpSpPr>
        <p:sp>
          <p:nvSpPr>
            <p:cNvPr id="142339" name="Rectangle 3"/>
            <p:cNvSpPr>
              <a:spLocks noChangeArrowheads="1"/>
            </p:cNvSpPr>
            <p:nvPr/>
          </p:nvSpPr>
          <p:spPr bwMode="auto">
            <a:xfrm>
              <a:off x="827088" y="6250830"/>
              <a:ext cx="6985000" cy="268287"/>
            </a:xfrm>
            <a:prstGeom prst="rect">
              <a:avLst/>
            </a:prstGeom>
            <a:noFill/>
            <a:ln w="9525">
              <a:noFill/>
              <a:round/>
              <a:headEnd/>
              <a:tailEnd/>
            </a:ln>
            <a:effectLst/>
          </p:spPr>
          <p:txBody>
            <a:bodyPr wrap="none" lIns="81639" tIns="42452" rIns="81639" bIns="42452" anchor="ctr"/>
            <a:lstStyle/>
            <a:p>
              <a:pPr defTabSz="414338">
                <a:lnSpc>
                  <a:spcPct val="81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 pos="8535988" algn="l"/>
                </a:tabLst>
              </a:pPr>
              <a:r>
                <a:rPr lang="en-GB" sz="1600" b="1" dirty="0">
                  <a:solidFill>
                    <a:srgbClr val="000000"/>
                  </a:solidFill>
                </a:rPr>
                <a:t>             </a:t>
              </a:r>
              <a:r>
                <a:rPr lang="en-GB" sz="1600" b="1" dirty="0" err="1">
                  <a:solidFill>
                    <a:srgbClr val="000000"/>
                  </a:solidFill>
                </a:rPr>
                <a:t>N</a:t>
              </a:r>
              <a:r>
                <a:rPr lang="en-GB" sz="1600" b="1" baseline="-25000" dirty="0" err="1">
                  <a:solidFill>
                    <a:srgbClr val="000000"/>
                  </a:solidFill>
                </a:rPr>
                <a:t>tot</a:t>
              </a:r>
              <a:r>
                <a:rPr lang="en-GB" sz="1600" b="1" dirty="0">
                  <a:solidFill>
                    <a:srgbClr val="000000"/>
                  </a:solidFill>
                </a:rPr>
                <a:t>=1.1 10</a:t>
              </a:r>
              <a:r>
                <a:rPr lang="en-GB" sz="1600" b="1" baseline="30000" dirty="0">
                  <a:solidFill>
                    <a:srgbClr val="000000"/>
                  </a:solidFill>
                </a:rPr>
                <a:t>6                                   </a:t>
              </a:r>
              <a:r>
                <a:rPr lang="en-GB" sz="1600" b="1" dirty="0" err="1">
                  <a:solidFill>
                    <a:srgbClr val="000000"/>
                  </a:solidFill>
                </a:rPr>
                <a:t>N</a:t>
              </a:r>
              <a:r>
                <a:rPr lang="en-GB" sz="1600" b="1" baseline="-25000" dirty="0" err="1">
                  <a:solidFill>
                    <a:srgbClr val="000000"/>
                  </a:solidFill>
                </a:rPr>
                <a:t>tot</a:t>
              </a:r>
              <a:r>
                <a:rPr lang="en-GB" sz="1600" b="1" dirty="0">
                  <a:solidFill>
                    <a:srgbClr val="000000"/>
                  </a:solidFill>
                </a:rPr>
                <a:t>=64000</a:t>
              </a:r>
              <a:r>
                <a:rPr lang="en-GB" sz="1600" b="1" baseline="30000" dirty="0">
                  <a:solidFill>
                    <a:srgbClr val="000000"/>
                  </a:solidFill>
                </a:rPr>
                <a:t>                                    </a:t>
              </a:r>
              <a:r>
                <a:rPr lang="en-GB" sz="1600" b="1" dirty="0" err="1">
                  <a:solidFill>
                    <a:srgbClr val="000000"/>
                  </a:solidFill>
                </a:rPr>
                <a:t>N</a:t>
              </a:r>
              <a:r>
                <a:rPr lang="en-GB" sz="1600" b="1" baseline="-25000" dirty="0" err="1">
                  <a:solidFill>
                    <a:srgbClr val="000000"/>
                  </a:solidFill>
                </a:rPr>
                <a:t>tot</a:t>
              </a:r>
              <a:r>
                <a:rPr lang="en-GB" sz="1600" b="1" dirty="0">
                  <a:solidFill>
                    <a:srgbClr val="000000"/>
                  </a:solidFill>
                </a:rPr>
                <a:t>=2000</a:t>
              </a:r>
              <a:r>
                <a:rPr lang="en-GB" sz="1600" b="1" baseline="30000" dirty="0">
                  <a:solidFill>
                    <a:srgbClr val="000000"/>
                  </a:solidFill>
                </a:rPr>
                <a:t>        </a:t>
              </a:r>
              <a:r>
                <a:rPr lang="en-GB" sz="1600" baseline="30000" dirty="0">
                  <a:solidFill>
                    <a:srgbClr val="000000"/>
                  </a:solidFill>
                </a:rPr>
                <a:t> </a:t>
              </a:r>
            </a:p>
          </p:txBody>
        </p:sp>
        <p:sp>
          <p:nvSpPr>
            <p:cNvPr id="142342" name="Rectangle 6"/>
            <p:cNvSpPr>
              <a:spLocks noChangeArrowheads="1"/>
            </p:cNvSpPr>
            <p:nvPr/>
          </p:nvSpPr>
          <p:spPr bwMode="auto">
            <a:xfrm>
              <a:off x="3131840" y="2889264"/>
              <a:ext cx="5808663" cy="490538"/>
            </a:xfrm>
            <a:prstGeom prst="rect">
              <a:avLst/>
            </a:prstGeom>
            <a:solidFill>
              <a:srgbClr val="FFFFFF"/>
            </a:solidFill>
            <a:ln w="9525">
              <a:noFill/>
              <a:round/>
              <a:headEnd/>
              <a:tailEnd/>
            </a:ln>
            <a:effectLst/>
          </p:spPr>
          <p:txBody>
            <a:bodyPr lIns="81639" tIns="42452" rIns="81639" bIns="42452"/>
            <a:lstStyle/>
            <a:p>
              <a:pPr defTabSz="414338">
                <a:lnSpc>
                  <a:spcPct val="75000"/>
                </a:lnSpc>
                <a:spcBef>
                  <a:spcPts val="313"/>
                </a:spcBef>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300" b="1" dirty="0">
                  <a:solidFill>
                    <a:srgbClr val="000000"/>
                  </a:solidFill>
                </a:rPr>
                <a:t>~120 </a:t>
              </a:r>
              <a:r>
                <a:rPr lang="en-GB" sz="2300" b="1" dirty="0" smtClean="0">
                  <a:solidFill>
                    <a:srgbClr val="000000"/>
                  </a:solidFill>
                </a:rPr>
                <a:t>days, </a:t>
              </a:r>
              <a:r>
                <a:rPr lang="en-GB" sz="2300" b="1" dirty="0">
                  <a:solidFill>
                    <a:srgbClr val="000000"/>
                  </a:solidFill>
                  <a:latin typeface="Monotype Corsiva" pitchFamily="66" charset="0"/>
                </a:rPr>
                <a:t>L</a:t>
              </a:r>
              <a:r>
                <a:rPr lang="en-GB" sz="2300" b="1" dirty="0">
                  <a:solidFill>
                    <a:srgbClr val="000000"/>
                  </a:solidFill>
                </a:rPr>
                <a:t> = 2. 10</a:t>
              </a:r>
              <a:r>
                <a:rPr lang="en-GB" sz="2300" b="1" baseline="30000" dirty="0">
                  <a:solidFill>
                    <a:srgbClr val="000000"/>
                  </a:solidFill>
                </a:rPr>
                <a:t>32</a:t>
              </a:r>
              <a:r>
                <a:rPr lang="en-GB" sz="2300" b="1" dirty="0">
                  <a:solidFill>
                    <a:srgbClr val="000000"/>
                  </a:solidFill>
                </a:rPr>
                <a:t> cm</a:t>
              </a:r>
              <a:r>
                <a:rPr lang="en-GB" sz="2300" b="1" baseline="30000" dirty="0">
                  <a:solidFill>
                    <a:srgbClr val="000000"/>
                  </a:solidFill>
                </a:rPr>
                <a:t>-2</a:t>
              </a:r>
              <a:r>
                <a:rPr lang="en-GB" sz="2300" b="1" dirty="0">
                  <a:solidFill>
                    <a:srgbClr val="000000"/>
                  </a:solidFill>
                </a:rPr>
                <a:t>s</a:t>
              </a:r>
              <a:r>
                <a:rPr lang="en-GB" sz="2300" b="1" baseline="30000" dirty="0">
                  <a:solidFill>
                    <a:srgbClr val="000000"/>
                  </a:solidFill>
                </a:rPr>
                <a:t>-1 </a:t>
              </a:r>
              <a:r>
                <a:rPr lang="en-GB" sz="2300" b="1" dirty="0">
                  <a:solidFill>
                    <a:srgbClr val="000000"/>
                  </a:solidFill>
                </a:rPr>
                <a:t>=</a:t>
              </a:r>
              <a:r>
                <a:rPr lang="en-GB" sz="2300" b="1" baseline="30000" dirty="0">
                  <a:solidFill>
                    <a:srgbClr val="000000"/>
                  </a:solidFill>
                </a:rPr>
                <a:t> </a:t>
              </a:r>
              <a:r>
                <a:rPr lang="en-GB" sz="2300" b="1" dirty="0">
                  <a:solidFill>
                    <a:srgbClr val="000000"/>
                  </a:solidFill>
                </a:rPr>
                <a:t>2 fb</a:t>
              </a:r>
              <a:r>
                <a:rPr lang="en-GB" sz="2300" b="1" baseline="30000" dirty="0">
                  <a:solidFill>
                    <a:srgbClr val="000000"/>
                  </a:solidFill>
                </a:rPr>
                <a:t>-1</a:t>
              </a:r>
            </a:p>
          </p:txBody>
        </p:sp>
        <p:sp>
          <p:nvSpPr>
            <p:cNvPr id="142345" name="Text Box 9"/>
            <p:cNvSpPr txBox="1">
              <a:spLocks noChangeArrowheads="1"/>
            </p:cNvSpPr>
            <p:nvPr/>
          </p:nvSpPr>
          <p:spPr bwMode="auto">
            <a:xfrm>
              <a:off x="3995738" y="5243090"/>
              <a:ext cx="965200" cy="647700"/>
            </a:xfrm>
            <a:prstGeom prst="rect">
              <a:avLst/>
            </a:prstGeom>
            <a:solidFill>
              <a:schemeClr val="bg1"/>
            </a:solidFill>
            <a:ln w="9525">
              <a:noFill/>
              <a:round/>
              <a:headEnd/>
              <a:tailEnd/>
            </a:ln>
            <a:effectLst/>
          </p:spPr>
          <p:txBody>
            <a:bodyPr lIns="81639" tIns="40820" rIns="81639" bIns="40820"/>
            <a:lstStyle/>
            <a:p>
              <a:pPr defTabSz="414338" hangingPunct="0">
                <a:lnSpc>
                  <a:spcPct val="6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1600" b="1" dirty="0">
                  <a:solidFill>
                    <a:srgbClr val="FF0000"/>
                  </a:solidFill>
                  <a:effectLst>
                    <a:outerShdw blurRad="38100" dist="38100" dir="2700000" algn="tl">
                      <a:srgbClr val="C0C0C0"/>
                    </a:outerShdw>
                  </a:effectLst>
                </a:rPr>
                <a:t>G</a:t>
              </a:r>
              <a:r>
                <a:rPr lang="en-GB" sz="1600" b="1" baseline="-33000" dirty="0">
                  <a:solidFill>
                    <a:srgbClr val="FF0000"/>
                  </a:solidFill>
                  <a:effectLst>
                    <a:outerShdw blurRad="38100" dist="38100" dir="2700000" algn="tl">
                      <a:srgbClr val="C0C0C0"/>
                    </a:outerShdw>
                  </a:effectLst>
                </a:rPr>
                <a:t>E</a:t>
              </a:r>
              <a:r>
                <a:rPr lang="en-GB" sz="1600" b="1" dirty="0">
                  <a:solidFill>
                    <a:srgbClr val="FF0000"/>
                  </a:solidFill>
                  <a:effectLst>
                    <a:outerShdw blurRad="38100" dist="38100" dir="2700000" algn="tl">
                      <a:srgbClr val="C0C0C0"/>
                    </a:outerShdw>
                  </a:effectLst>
                </a:rPr>
                <a:t>=0</a:t>
              </a:r>
            </a:p>
            <a:p>
              <a:pPr defTabSz="414338" hangingPunct="0">
                <a:lnSpc>
                  <a:spcPct val="87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1600" b="1" dirty="0">
                  <a:solidFill>
                    <a:srgbClr val="0000FF"/>
                  </a:solidFill>
                  <a:effectLst>
                    <a:outerShdw blurRad="38100" dist="38100" dir="2700000" algn="tl">
                      <a:srgbClr val="C0C0C0"/>
                    </a:outerShdw>
                  </a:effectLst>
                </a:rPr>
                <a:t>G</a:t>
              </a:r>
              <a:r>
                <a:rPr lang="en-GB" sz="1600" b="1" baseline="-33000" dirty="0">
                  <a:solidFill>
                    <a:srgbClr val="0000FF"/>
                  </a:solidFill>
                  <a:effectLst>
                    <a:outerShdw blurRad="38100" dist="38100" dir="2700000" algn="tl">
                      <a:srgbClr val="C0C0C0"/>
                    </a:outerShdw>
                  </a:effectLst>
                </a:rPr>
                <a:t>E</a:t>
              </a:r>
              <a:r>
                <a:rPr lang="en-GB" sz="1600" b="1" dirty="0">
                  <a:solidFill>
                    <a:srgbClr val="0000FF"/>
                  </a:solidFill>
                  <a:effectLst>
                    <a:outerShdw blurRad="38100" dist="38100" dir="2700000" algn="tl">
                      <a:srgbClr val="C0C0C0"/>
                    </a:outerShdw>
                  </a:effectLst>
                </a:rPr>
                <a:t>=G</a:t>
              </a:r>
              <a:r>
                <a:rPr lang="en-GB" sz="1600" b="1" baseline="-33000" dirty="0">
                  <a:solidFill>
                    <a:srgbClr val="0000FF"/>
                  </a:solidFill>
                  <a:effectLst>
                    <a:outerShdw blurRad="38100" dist="38100" dir="2700000" algn="tl">
                      <a:srgbClr val="C0C0C0"/>
                    </a:outerShdw>
                  </a:effectLst>
                </a:rPr>
                <a:t>M</a:t>
              </a:r>
            </a:p>
            <a:p>
              <a:pPr defTabSz="414338" hangingPunct="0">
                <a:lnSpc>
                  <a:spcPct val="87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1600" b="1" dirty="0">
                  <a:solidFill>
                    <a:srgbClr val="00FF00"/>
                  </a:solidFill>
                  <a:effectLst>
                    <a:outerShdw blurRad="38100" dist="38100" dir="2700000" algn="tl">
                      <a:srgbClr val="C0C0C0"/>
                    </a:outerShdw>
                  </a:effectLst>
                </a:rPr>
                <a:t>G</a:t>
              </a:r>
              <a:r>
                <a:rPr lang="en-GB" sz="1600" b="1" baseline="-33000" dirty="0">
                  <a:solidFill>
                    <a:srgbClr val="00FF00"/>
                  </a:solidFill>
                  <a:effectLst>
                    <a:outerShdw blurRad="38100" dist="38100" dir="2700000" algn="tl">
                      <a:srgbClr val="C0C0C0"/>
                    </a:outerShdw>
                  </a:effectLst>
                </a:rPr>
                <a:t>E</a:t>
              </a:r>
              <a:r>
                <a:rPr lang="en-GB" sz="1600" b="1" dirty="0">
                  <a:solidFill>
                    <a:srgbClr val="00FF00"/>
                  </a:solidFill>
                  <a:effectLst>
                    <a:outerShdw blurRad="38100" dist="38100" dir="2700000" algn="tl">
                      <a:srgbClr val="C0C0C0"/>
                    </a:outerShdw>
                  </a:effectLst>
                </a:rPr>
                <a:t>=3G</a:t>
              </a:r>
              <a:r>
                <a:rPr lang="en-GB" sz="1600" b="1" baseline="-33000" dirty="0">
                  <a:solidFill>
                    <a:srgbClr val="00FF00"/>
                  </a:solidFill>
                  <a:effectLst>
                    <a:outerShdw blurRad="38100" dist="38100" dir="2700000" algn="tl">
                      <a:srgbClr val="C0C0C0"/>
                    </a:outerShdw>
                  </a:effectLst>
                </a:rPr>
                <a:t>M</a:t>
              </a:r>
            </a:p>
          </p:txBody>
        </p:sp>
        <p:sp>
          <p:nvSpPr>
            <p:cNvPr id="142346" name="Text Box 10"/>
            <p:cNvSpPr txBox="1">
              <a:spLocks noChangeArrowheads="1"/>
            </p:cNvSpPr>
            <p:nvPr/>
          </p:nvSpPr>
          <p:spPr bwMode="auto">
            <a:xfrm>
              <a:off x="6549429" y="3134741"/>
              <a:ext cx="2127027" cy="338554"/>
            </a:xfrm>
            <a:prstGeom prst="rect">
              <a:avLst/>
            </a:prstGeom>
            <a:solidFill>
              <a:schemeClr val="accent6">
                <a:lumMod val="40000"/>
                <a:lumOff val="60000"/>
              </a:schemeClr>
            </a:solidFill>
            <a:ln w="9525">
              <a:noFill/>
              <a:miter lim="800000"/>
              <a:headEnd/>
              <a:tailEnd/>
            </a:ln>
            <a:effectLst/>
          </p:spPr>
          <p:txBody>
            <a:bodyPr wrap="square">
              <a:spAutoFit/>
            </a:bodyPr>
            <a:lstStyle/>
            <a:p>
              <a:pPr>
                <a:spcBef>
                  <a:spcPct val="50000"/>
                </a:spcBef>
              </a:pPr>
              <a:r>
                <a:rPr lang="fr-FR" sz="1600" dirty="0" err="1" smtClean="0"/>
                <a:t>Statistical</a:t>
              </a:r>
              <a:r>
                <a:rPr lang="fr-FR" sz="1600" dirty="0" smtClean="0"/>
                <a:t> </a:t>
              </a:r>
              <a:r>
                <a:rPr lang="fr-FR" sz="1600" dirty="0" err="1" smtClean="0"/>
                <a:t>errors</a:t>
              </a:r>
              <a:r>
                <a:rPr lang="fr-FR" sz="1600" dirty="0" smtClean="0"/>
                <a:t> </a:t>
              </a:r>
              <a:r>
                <a:rPr lang="fr-FR" sz="1600" dirty="0" err="1" smtClean="0"/>
                <a:t>only</a:t>
              </a:r>
              <a:endParaRPr lang="fr-FR" sz="1600" dirty="0"/>
            </a:p>
          </p:txBody>
        </p:sp>
      </p:grpSp>
      <p:sp>
        <p:nvSpPr>
          <p:cNvPr id="2" name="Espace réservé de la date 1"/>
          <p:cNvSpPr>
            <a:spLocks noGrp="1"/>
          </p:cNvSpPr>
          <p:nvPr>
            <p:ph type="dt" sz="half" idx="10"/>
          </p:nvPr>
        </p:nvSpPr>
        <p:spPr>
          <a:xfrm>
            <a:off x="457200" y="6304235"/>
            <a:ext cx="2133600" cy="365125"/>
          </a:xfrm>
        </p:spPr>
        <p:txBody>
          <a:bodyPr/>
          <a:lstStyle/>
          <a:p>
            <a:pPr>
              <a:defRPr/>
            </a:pPr>
            <a:r>
              <a:rPr lang="fr-FR" smtClean="0"/>
              <a:t>Gatchina, 9 July 2012</a:t>
            </a:r>
            <a:endParaRPr lang="en-US" dirty="0"/>
          </a:p>
        </p:txBody>
      </p:sp>
      <p:sp>
        <p:nvSpPr>
          <p:cNvPr id="3" name="Espace réservé du pied de page 2"/>
          <p:cNvSpPr>
            <a:spLocks noGrp="1"/>
          </p:cNvSpPr>
          <p:nvPr>
            <p:ph type="ftr" sz="quarter" idx="11"/>
          </p:nvPr>
        </p:nvSpPr>
        <p:spPr>
          <a:xfrm>
            <a:off x="3124200" y="6376243"/>
            <a:ext cx="2895600" cy="365125"/>
          </a:xfrm>
        </p:spPr>
        <p:txBody>
          <a:bodyPr/>
          <a:lstStyle/>
          <a:p>
            <a:pPr>
              <a:defRPr/>
            </a:pPr>
            <a:r>
              <a:rPr lang="en-US" dirty="0" smtClean="0"/>
              <a:t>B. </a:t>
            </a:r>
            <a:r>
              <a:rPr lang="en-US" dirty="0" err="1" smtClean="0"/>
              <a:t>Ramstein</a:t>
            </a:r>
            <a:r>
              <a:rPr lang="en-US" dirty="0" smtClean="0"/>
              <a:t>   (IPN </a:t>
            </a:r>
            <a:r>
              <a:rPr lang="en-US" dirty="0" err="1" smtClean="0"/>
              <a:t>Orsay</a:t>
            </a:r>
            <a:r>
              <a:rPr lang="en-US" dirty="0" smtClean="0"/>
              <a:t>)</a:t>
            </a:r>
            <a:endParaRPr lang="en-US" dirty="0"/>
          </a:p>
        </p:txBody>
      </p:sp>
      <p:sp>
        <p:nvSpPr>
          <p:cNvPr id="5" name="Espace réservé du numéro de diapositive 4"/>
          <p:cNvSpPr>
            <a:spLocks noGrp="1"/>
          </p:cNvSpPr>
          <p:nvPr>
            <p:ph type="sldNum" sz="quarter" idx="12"/>
          </p:nvPr>
        </p:nvSpPr>
        <p:spPr/>
        <p:txBody>
          <a:bodyPr/>
          <a:lstStyle/>
          <a:p>
            <a:pPr>
              <a:defRPr/>
            </a:pPr>
            <a:fld id="{68E5E9BB-1A46-443E-B6B3-15D240EFFEC6}" type="slidenum">
              <a:rPr lang="en-US" smtClean="0"/>
              <a:pPr>
                <a:defRPr/>
              </a:pPr>
              <a:t>13</a:t>
            </a:fld>
            <a:endParaRPr lang="en-US"/>
          </a:p>
        </p:txBody>
      </p:sp>
      <p:sp>
        <p:nvSpPr>
          <p:cNvPr id="12" name="Text Box 10"/>
          <p:cNvSpPr txBox="1">
            <a:spLocks noChangeArrowheads="1"/>
          </p:cNvSpPr>
          <p:nvPr/>
        </p:nvSpPr>
        <p:spPr bwMode="auto">
          <a:xfrm>
            <a:off x="467544" y="6021288"/>
            <a:ext cx="3792448" cy="369332"/>
          </a:xfrm>
          <a:prstGeom prst="rect">
            <a:avLst/>
          </a:prstGeom>
          <a:noFill/>
          <a:ln w="9525">
            <a:noFill/>
            <a:miter lim="800000"/>
            <a:headEnd/>
            <a:tailEnd/>
          </a:ln>
        </p:spPr>
        <p:txBody>
          <a:bodyPr wrap="none">
            <a:spAutoFit/>
          </a:bodyPr>
          <a:lstStyle/>
          <a:p>
            <a:r>
              <a:rPr lang="fr-FR" i="1" dirty="0" smtClean="0"/>
              <a:t>M. </a:t>
            </a:r>
            <a:r>
              <a:rPr lang="fr-FR" i="1" dirty="0" err="1" smtClean="0"/>
              <a:t>Sudol</a:t>
            </a:r>
            <a:r>
              <a:rPr lang="fr-FR" i="1" dirty="0" smtClean="0"/>
              <a:t> </a:t>
            </a:r>
            <a:r>
              <a:rPr lang="fr-FR" i="1" dirty="0"/>
              <a:t>et al. EPJA 44 (2010) </a:t>
            </a:r>
            <a:r>
              <a:rPr lang="fr-FR" i="1" dirty="0" smtClean="0"/>
              <a:t>373</a:t>
            </a:r>
            <a:endParaRPr lang="fr-FR" i="1" dirty="0"/>
          </a:p>
        </p:txBody>
      </p:sp>
      <p:pic>
        <p:nvPicPr>
          <p:cNvPr id="13" name="Picture 2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4044" y="620688"/>
            <a:ext cx="2877796" cy="235456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nvGrpSpPr>
          <p:cNvPr id="14" name="Group 32"/>
          <p:cNvGrpSpPr>
            <a:grpSpLocks/>
          </p:cNvGrpSpPr>
          <p:nvPr/>
        </p:nvGrpSpPr>
        <p:grpSpPr bwMode="auto">
          <a:xfrm>
            <a:off x="3563888" y="1151086"/>
            <a:ext cx="5181600" cy="693738"/>
            <a:chOff x="382" y="659"/>
            <a:chExt cx="5083" cy="581"/>
          </a:xfrm>
          <a:solidFill>
            <a:schemeClr val="bg1"/>
          </a:solidFill>
        </p:grpSpPr>
        <p:sp>
          <p:nvSpPr>
            <p:cNvPr id="15" name="Rectangle 25"/>
            <p:cNvSpPr>
              <a:spLocks noChangeArrowheads="1"/>
            </p:cNvSpPr>
            <p:nvPr/>
          </p:nvSpPr>
          <p:spPr bwMode="auto">
            <a:xfrm>
              <a:off x="2691" y="751"/>
              <a:ext cx="425" cy="3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baseline="0"/>
            </a:p>
          </p:txBody>
        </p:sp>
        <p:sp>
          <p:nvSpPr>
            <p:cNvPr id="16" name="Rectangle 30"/>
            <p:cNvSpPr>
              <a:spLocks noChangeArrowheads="1"/>
            </p:cNvSpPr>
            <p:nvPr/>
          </p:nvSpPr>
          <p:spPr bwMode="auto">
            <a:xfrm>
              <a:off x="4266" y="735"/>
              <a:ext cx="425" cy="3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baseline="0"/>
            </a:p>
          </p:txBody>
        </p:sp>
        <p:graphicFrame>
          <p:nvGraphicFramePr>
            <p:cNvPr id="17" name="Object 7"/>
            <p:cNvGraphicFramePr>
              <a:graphicFrameLocks noChangeAspect="1"/>
            </p:cNvGraphicFramePr>
            <p:nvPr>
              <p:extLst>
                <p:ext uri="{D42A27DB-BD31-4B8C-83A1-F6EECF244321}">
                  <p14:modId xmlns:p14="http://schemas.microsoft.com/office/powerpoint/2010/main" xmlns="" val="1143524850"/>
                </p:ext>
              </p:extLst>
            </p:nvPr>
          </p:nvGraphicFramePr>
          <p:xfrm>
            <a:off x="382" y="659"/>
            <a:ext cx="5083" cy="581"/>
          </p:xfrm>
          <a:graphic>
            <a:graphicData uri="http://schemas.openxmlformats.org/presentationml/2006/ole">
              <p:oleObj spid="_x0000_s148481" name="Equation" r:id="rId6" imgW="4216400" imgH="482600" progId="Equation.3">
                <p:embed/>
              </p:oleObj>
            </a:graphicData>
          </a:graphic>
        </p:graphicFrame>
      </p:grpSp>
      <p:sp>
        <p:nvSpPr>
          <p:cNvPr id="18" name="Oval 34"/>
          <p:cNvSpPr>
            <a:spLocks noChangeArrowheads="1"/>
          </p:cNvSpPr>
          <p:nvPr/>
        </p:nvSpPr>
        <p:spPr bwMode="auto">
          <a:xfrm>
            <a:off x="5926088" y="1151086"/>
            <a:ext cx="533400" cy="685800"/>
          </a:xfrm>
          <a:prstGeom prst="ellipse">
            <a:avLst/>
          </a:prstGeom>
          <a:noFill/>
          <a:ln w="95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9" name="Oval 35"/>
          <p:cNvSpPr>
            <a:spLocks noChangeArrowheads="1"/>
          </p:cNvSpPr>
          <p:nvPr/>
        </p:nvSpPr>
        <p:spPr bwMode="auto">
          <a:xfrm>
            <a:off x="7526288" y="1151086"/>
            <a:ext cx="533400" cy="685800"/>
          </a:xfrm>
          <a:prstGeom prst="ellipse">
            <a:avLst/>
          </a:prstGeom>
          <a:noFill/>
          <a:ln w="95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p:cNvSpPr>
          <p:nvPr>
            <p:ph type="title"/>
          </p:nvPr>
        </p:nvSpPr>
        <p:spPr>
          <a:xfrm>
            <a:off x="0" y="0"/>
            <a:ext cx="9144000" cy="549275"/>
          </a:xfrm>
          <a:solidFill>
            <a:srgbClr val="4F81BD"/>
          </a:solidFill>
        </p:spPr>
        <p:txBody>
          <a:bodyPr/>
          <a:lstStyle/>
          <a:p>
            <a:r>
              <a:rPr lang="fr-FR" sz="3600" dirty="0" smtClean="0">
                <a:solidFill>
                  <a:schemeClr val="bg1"/>
                </a:solidFill>
              </a:rPr>
              <a:t>Hadronic background rejection for </a:t>
            </a:r>
            <a:r>
              <a:rPr lang="fr-FR" sz="3600" dirty="0">
                <a:solidFill>
                  <a:schemeClr val="bg1"/>
                </a:solidFill>
              </a:rPr>
              <a:t>pp </a:t>
            </a:r>
            <a:r>
              <a:rPr lang="fr-FR" sz="3600" dirty="0" smtClean="0">
                <a:solidFill>
                  <a:schemeClr val="bg1"/>
                </a:solidFill>
                <a:sym typeface="Symbol"/>
              </a:rPr>
              <a:t></a:t>
            </a:r>
            <a:r>
              <a:rPr lang="fr-FR" sz="3600" dirty="0" smtClean="0">
                <a:solidFill>
                  <a:schemeClr val="bg1"/>
                </a:solidFill>
                <a:sym typeface="Symbol" pitchFamily="18" charset="2"/>
              </a:rPr>
              <a:t> </a:t>
            </a:r>
            <a:r>
              <a:rPr lang="fr-FR" sz="3600" dirty="0" err="1" smtClean="0">
                <a:solidFill>
                  <a:schemeClr val="bg1"/>
                </a:solidFill>
                <a:sym typeface="Symbol" pitchFamily="18" charset="2"/>
              </a:rPr>
              <a:t>e</a:t>
            </a:r>
            <a:r>
              <a:rPr lang="fr-FR" sz="3600" baseline="30000" dirty="0" err="1" smtClean="0">
                <a:solidFill>
                  <a:schemeClr val="bg1"/>
                </a:solidFill>
                <a:sym typeface="Symbol" pitchFamily="18" charset="2"/>
              </a:rPr>
              <a:t>+</a:t>
            </a:r>
            <a:r>
              <a:rPr lang="fr-FR" sz="3600" dirty="0" err="1" smtClean="0">
                <a:solidFill>
                  <a:schemeClr val="bg1"/>
                </a:solidFill>
                <a:sym typeface="Symbol" pitchFamily="18" charset="2"/>
              </a:rPr>
              <a:t>e</a:t>
            </a:r>
            <a:r>
              <a:rPr lang="fr-FR" sz="3600" baseline="30000" dirty="0" smtClean="0">
                <a:solidFill>
                  <a:schemeClr val="bg1"/>
                </a:solidFill>
                <a:sym typeface="Symbol" pitchFamily="18" charset="2"/>
              </a:rPr>
              <a:t>-  </a:t>
            </a:r>
            <a:r>
              <a:rPr lang="fr-FR" sz="3600" dirty="0" smtClean="0">
                <a:solidFill>
                  <a:schemeClr val="bg1"/>
                </a:solidFill>
              </a:rPr>
              <a:t> </a:t>
            </a:r>
          </a:p>
        </p:txBody>
      </p:sp>
      <p:sp>
        <p:nvSpPr>
          <p:cNvPr id="144401" name="Rectangle 17"/>
          <p:cNvSpPr>
            <a:spLocks noChangeArrowheads="1"/>
          </p:cNvSpPr>
          <p:nvPr/>
        </p:nvSpPr>
        <p:spPr bwMode="auto">
          <a:xfrm>
            <a:off x="934592" y="3425413"/>
            <a:ext cx="2305050" cy="287338"/>
          </a:xfrm>
          <a:prstGeom prst="rect">
            <a:avLst/>
          </a:prstGeom>
          <a:solidFill>
            <a:srgbClr val="FF0000"/>
          </a:solidFill>
          <a:ln w="9525">
            <a:solidFill>
              <a:schemeClr val="tx1"/>
            </a:solidFill>
            <a:miter lim="800000"/>
            <a:headEnd/>
            <a:tailEnd/>
          </a:ln>
          <a:effectLst/>
        </p:spPr>
        <p:txBody>
          <a:bodyPr wrap="none" anchor="ctr"/>
          <a:lstStyle/>
          <a:p>
            <a:pPr algn="ctr"/>
            <a:r>
              <a:rPr lang="en-GB" sz="2000">
                <a:solidFill>
                  <a:srgbClr val="000000"/>
                </a:solidFill>
              </a:rPr>
              <a:t>Canaux chargés</a:t>
            </a:r>
            <a:endParaRPr lang="fr-FR" sz="2000">
              <a:solidFill>
                <a:srgbClr val="000000"/>
              </a:solidFill>
            </a:endParaRPr>
          </a:p>
        </p:txBody>
      </p:sp>
      <p:sp>
        <p:nvSpPr>
          <p:cNvPr id="2" name="Espace réservé de la date 1"/>
          <p:cNvSpPr>
            <a:spLocks noGrp="1"/>
          </p:cNvSpPr>
          <p:nvPr>
            <p:ph type="dt" sz="half" idx="10"/>
          </p:nvPr>
        </p:nvSpPr>
        <p:spPr/>
        <p:txBody>
          <a:bodyPr/>
          <a:lstStyle/>
          <a:p>
            <a:pPr>
              <a:defRPr/>
            </a:pPr>
            <a:r>
              <a:rPr lang="fr-FR" smtClean="0"/>
              <a:t>Gatchina, 9 July 2012</a:t>
            </a:r>
            <a:endParaRPr lang="en-US"/>
          </a:p>
        </p:txBody>
      </p:sp>
      <p:sp>
        <p:nvSpPr>
          <p:cNvPr id="3" name="Espace réservé du pied de page 2"/>
          <p:cNvSpPr>
            <a:spLocks noGrp="1"/>
          </p:cNvSpPr>
          <p:nvPr>
            <p:ph type="ftr" sz="quarter" idx="11"/>
          </p:nvPr>
        </p:nvSpPr>
        <p:spPr/>
        <p:txBody>
          <a:bodyPr/>
          <a:lstStyle/>
          <a:p>
            <a:pPr>
              <a:defRPr/>
            </a:pPr>
            <a:r>
              <a:rPr lang="en-US" dirty="0" smtClean="0"/>
              <a:t>B. </a:t>
            </a:r>
            <a:r>
              <a:rPr lang="en-US" dirty="0" err="1" smtClean="0"/>
              <a:t>Ramstein</a:t>
            </a:r>
            <a:r>
              <a:rPr lang="en-US" dirty="0" smtClean="0"/>
              <a:t>   (IPN </a:t>
            </a:r>
            <a:r>
              <a:rPr lang="en-US" dirty="0" err="1" smtClean="0"/>
              <a:t>Orsay</a:t>
            </a:r>
            <a:r>
              <a:rPr lang="en-US" dirty="0" smtClean="0"/>
              <a:t>)</a:t>
            </a:r>
            <a:endParaRPr lang="en-US" dirty="0"/>
          </a:p>
        </p:txBody>
      </p:sp>
      <p:pic>
        <p:nvPicPr>
          <p:cNvPr id="21"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403484"/>
            <a:ext cx="3526644" cy="3141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ZoneTexte 15"/>
          <p:cNvSpPr txBox="1">
            <a:spLocks noChangeArrowheads="1"/>
          </p:cNvSpPr>
          <p:nvPr/>
        </p:nvSpPr>
        <p:spPr bwMode="auto">
          <a:xfrm>
            <a:off x="469107" y="1249620"/>
            <a:ext cx="17621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dirty="0"/>
              <a:t>pion production</a:t>
            </a:r>
          </a:p>
        </p:txBody>
      </p:sp>
      <p:sp>
        <p:nvSpPr>
          <p:cNvPr id="5" name="Espace réservé du numéro de diapositive 4"/>
          <p:cNvSpPr>
            <a:spLocks noGrp="1"/>
          </p:cNvSpPr>
          <p:nvPr>
            <p:ph type="sldNum" sz="quarter" idx="12"/>
          </p:nvPr>
        </p:nvSpPr>
        <p:spPr/>
        <p:txBody>
          <a:bodyPr/>
          <a:lstStyle/>
          <a:p>
            <a:pPr>
              <a:defRPr/>
            </a:pPr>
            <a:fld id="{B6BA4EAF-79CD-4E56-8648-F889C9AFBCD1}" type="slidenum">
              <a:rPr lang="en-US" smtClean="0"/>
              <a:pPr>
                <a:defRPr/>
              </a:pPr>
              <a:t>14</a:t>
            </a:fld>
            <a:endParaRPr lang="en-US"/>
          </a:p>
        </p:txBody>
      </p:sp>
      <p:sp>
        <p:nvSpPr>
          <p:cNvPr id="26" name="ZoneTexte 25"/>
          <p:cNvSpPr txBox="1"/>
          <p:nvPr/>
        </p:nvSpPr>
        <p:spPr>
          <a:xfrm>
            <a:off x="6876256" y="-171400"/>
            <a:ext cx="287258" cy="461665"/>
          </a:xfrm>
          <a:prstGeom prst="rect">
            <a:avLst/>
          </a:prstGeom>
          <a:noFill/>
        </p:spPr>
        <p:txBody>
          <a:bodyPr wrap="none" rtlCol="0">
            <a:spAutoFit/>
          </a:bodyPr>
          <a:lstStyle/>
          <a:p>
            <a:r>
              <a:rPr lang="fr-FR" sz="2400" dirty="0" smtClean="0">
                <a:solidFill>
                  <a:schemeClr val="bg1"/>
                </a:solidFill>
              </a:rPr>
              <a:t>-</a:t>
            </a:r>
            <a:endParaRPr lang="fr-FR" sz="2400" dirty="0">
              <a:solidFill>
                <a:schemeClr val="bg1"/>
              </a:solidFill>
            </a:endParaRPr>
          </a:p>
        </p:txBody>
      </p:sp>
      <p:sp>
        <p:nvSpPr>
          <p:cNvPr id="27" name="ZoneTexte 26"/>
          <p:cNvSpPr txBox="1"/>
          <p:nvPr/>
        </p:nvSpPr>
        <p:spPr>
          <a:xfrm>
            <a:off x="359024" y="4427820"/>
            <a:ext cx="2544286" cy="369332"/>
          </a:xfrm>
          <a:prstGeom prst="rect">
            <a:avLst/>
          </a:prstGeom>
          <a:noFill/>
        </p:spPr>
        <p:txBody>
          <a:bodyPr wrap="none" rtlCol="0">
            <a:spAutoFit/>
          </a:bodyPr>
          <a:lstStyle/>
          <a:p>
            <a:r>
              <a:rPr lang="en-US" i="1" dirty="0" smtClean="0"/>
              <a:t>A. </a:t>
            </a:r>
            <a:r>
              <a:rPr lang="en-US" i="1" dirty="0" err="1" smtClean="0"/>
              <a:t>Dbeyssi</a:t>
            </a:r>
            <a:r>
              <a:rPr lang="en-US" i="1" dirty="0" smtClean="0"/>
              <a:t> PhD, </a:t>
            </a:r>
            <a:r>
              <a:rPr lang="en-US" i="1" dirty="0" err="1" smtClean="0"/>
              <a:t>Orsay</a:t>
            </a:r>
            <a:endParaRPr lang="fr-FR" i="1" dirty="0"/>
          </a:p>
        </p:txBody>
      </p:sp>
      <p:sp>
        <p:nvSpPr>
          <p:cNvPr id="6" name="Rectangle à coins arrondis 5"/>
          <p:cNvSpPr/>
          <p:nvPr/>
        </p:nvSpPr>
        <p:spPr>
          <a:xfrm>
            <a:off x="3635896" y="1881519"/>
            <a:ext cx="5400600" cy="17635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90000"/>
              </a:lnSpc>
            </a:pPr>
            <a:endParaRPr lang="en-GB" sz="2000" b="1" dirty="0" smtClean="0">
              <a:solidFill>
                <a:srgbClr val="000000"/>
              </a:solidFill>
            </a:endParaRPr>
          </a:p>
          <a:p>
            <a:pPr lvl="1">
              <a:lnSpc>
                <a:spcPct val="90000"/>
              </a:lnSpc>
            </a:pPr>
            <a:r>
              <a:rPr lang="en-GB" sz="2000" b="1" dirty="0" smtClean="0">
                <a:solidFill>
                  <a:srgbClr val="000000"/>
                </a:solidFill>
              </a:rPr>
              <a:t>Background </a:t>
            </a:r>
            <a:r>
              <a:rPr lang="en-GB" sz="2000" b="1" dirty="0">
                <a:solidFill>
                  <a:srgbClr val="000000"/>
                </a:solidFill>
              </a:rPr>
              <a:t>rejection takes advantage of :</a:t>
            </a:r>
          </a:p>
          <a:p>
            <a:pPr marL="800100" lvl="1" indent="-342900">
              <a:lnSpc>
                <a:spcPct val="90000"/>
              </a:lnSpc>
              <a:buFont typeface="Arial" pitchFamily="34" charset="0"/>
              <a:buChar char="•"/>
            </a:pPr>
            <a:r>
              <a:rPr lang="en-GB" sz="2000" b="1" dirty="0" err="1">
                <a:solidFill>
                  <a:srgbClr val="000000"/>
                </a:solidFill>
              </a:rPr>
              <a:t>Hermiticity</a:t>
            </a:r>
            <a:r>
              <a:rPr lang="en-GB" sz="2000" b="1" dirty="0">
                <a:solidFill>
                  <a:srgbClr val="000000"/>
                </a:solidFill>
              </a:rPr>
              <a:t> of the detector</a:t>
            </a:r>
          </a:p>
          <a:p>
            <a:pPr marL="800100" lvl="1" indent="-342900">
              <a:lnSpc>
                <a:spcPct val="90000"/>
              </a:lnSpc>
              <a:buFont typeface="Arial" pitchFamily="34" charset="0"/>
              <a:buChar char="•"/>
            </a:pPr>
            <a:r>
              <a:rPr lang="en-GB" sz="2000" b="1" dirty="0">
                <a:solidFill>
                  <a:srgbClr val="000000"/>
                </a:solidFill>
              </a:rPr>
              <a:t>Particle Identification</a:t>
            </a:r>
          </a:p>
          <a:p>
            <a:pPr marL="800100" lvl="1" indent="-342900">
              <a:lnSpc>
                <a:spcPct val="90000"/>
              </a:lnSpc>
              <a:buFont typeface="Arial" pitchFamily="34" charset="0"/>
              <a:buChar char="•"/>
            </a:pPr>
            <a:r>
              <a:rPr lang="en-GB" sz="2000" b="1" dirty="0" smtClean="0">
                <a:solidFill>
                  <a:srgbClr val="000000"/>
                </a:solidFill>
              </a:rPr>
              <a:t>Kinematical constraints</a:t>
            </a:r>
            <a:endParaRPr lang="en-GB" sz="2000" b="1" dirty="0">
              <a:solidFill>
                <a:srgbClr val="000000"/>
              </a:solidFill>
            </a:endParaRPr>
          </a:p>
          <a:p>
            <a:pPr lvl="1">
              <a:lnSpc>
                <a:spcPct val="90000"/>
              </a:lnSpc>
            </a:pPr>
            <a:r>
              <a:rPr lang="en-GB" sz="2000" b="1" dirty="0">
                <a:solidFill>
                  <a:srgbClr val="FF0000"/>
                </a:solidFill>
              </a:rPr>
              <a:t>Most problematic background is </a:t>
            </a:r>
            <a:r>
              <a:rPr lang="en-GB" sz="2000" b="1" dirty="0" err="1">
                <a:solidFill>
                  <a:srgbClr val="FF0000"/>
                </a:solidFill>
              </a:rPr>
              <a:t>pp</a:t>
            </a:r>
            <a:r>
              <a:rPr lang="en-GB" sz="2000" b="1" dirty="0">
                <a:solidFill>
                  <a:srgbClr val="FF0000"/>
                </a:solidFill>
                <a:sym typeface="Symbol"/>
              </a:rPr>
              <a:t> </a:t>
            </a:r>
            <a:r>
              <a:rPr lang="en-GB" sz="2000" b="1" dirty="0">
                <a:solidFill>
                  <a:srgbClr val="FF0000"/>
                </a:solidFill>
              </a:rPr>
              <a:t>π</a:t>
            </a:r>
            <a:r>
              <a:rPr lang="en-GB" sz="2000" b="1" baseline="30000" dirty="0">
                <a:solidFill>
                  <a:srgbClr val="FF0000"/>
                </a:solidFill>
              </a:rPr>
              <a:t>+</a:t>
            </a:r>
            <a:r>
              <a:rPr lang="en-GB" sz="2000" b="1" dirty="0">
                <a:solidFill>
                  <a:srgbClr val="FF0000"/>
                </a:solidFill>
              </a:rPr>
              <a:t>π</a:t>
            </a:r>
            <a:r>
              <a:rPr lang="en-GB" sz="2000" b="1" baseline="30000" dirty="0">
                <a:solidFill>
                  <a:srgbClr val="FF0000"/>
                </a:solidFill>
              </a:rPr>
              <a:t>-</a:t>
            </a:r>
            <a:endParaRPr lang="fr-FR" sz="2000" b="1" dirty="0">
              <a:solidFill>
                <a:srgbClr val="FF0000"/>
              </a:solidFill>
            </a:endParaRPr>
          </a:p>
          <a:p>
            <a:pPr lvl="1">
              <a:lnSpc>
                <a:spcPct val="90000"/>
              </a:lnSpc>
            </a:pPr>
            <a:r>
              <a:rPr lang="en-GB" sz="2000" dirty="0">
                <a:solidFill>
                  <a:srgbClr val="000000"/>
                </a:solidFill>
              </a:rPr>
              <a:t> </a:t>
            </a:r>
            <a:endParaRPr lang="en-GB" dirty="0">
              <a:solidFill>
                <a:srgbClr val="000000"/>
              </a:solidFill>
            </a:endParaRPr>
          </a:p>
        </p:txBody>
      </p:sp>
      <p:sp>
        <p:nvSpPr>
          <p:cNvPr id="8" name="ZoneTexte 7"/>
          <p:cNvSpPr txBox="1"/>
          <p:nvPr/>
        </p:nvSpPr>
        <p:spPr>
          <a:xfrm>
            <a:off x="7694766" y="2987660"/>
            <a:ext cx="261610" cy="369332"/>
          </a:xfrm>
          <a:prstGeom prst="rect">
            <a:avLst/>
          </a:prstGeom>
          <a:noFill/>
        </p:spPr>
        <p:txBody>
          <a:bodyPr wrap="none" rtlCol="0">
            <a:spAutoFit/>
          </a:bodyPr>
          <a:lstStyle/>
          <a:p>
            <a:r>
              <a:rPr lang="fr-FR" dirty="0" smtClean="0">
                <a:solidFill>
                  <a:srgbClr val="FF0000"/>
                </a:solidFill>
              </a:rPr>
              <a:t>-</a:t>
            </a:r>
            <a:endParaRPr lang="fr-FR" dirty="0">
              <a:solidFill>
                <a:srgbClr val="FF0000"/>
              </a:solidFill>
            </a:endParaRPr>
          </a:p>
        </p:txBody>
      </p:sp>
      <p:sp>
        <p:nvSpPr>
          <p:cNvPr id="29" name="Oval 8"/>
          <p:cNvSpPr>
            <a:spLocks noChangeArrowheads="1"/>
          </p:cNvSpPr>
          <p:nvPr/>
        </p:nvSpPr>
        <p:spPr bwMode="auto">
          <a:xfrm>
            <a:off x="3995936" y="4149080"/>
            <a:ext cx="4896544" cy="1676400"/>
          </a:xfrm>
          <a:prstGeom prst="ellipse">
            <a:avLst/>
          </a:prstGeom>
          <a:solidFill>
            <a:srgbClr val="4F81BD"/>
          </a:solidFill>
          <a:ln w="9525">
            <a:solidFill>
              <a:schemeClr val="tx1"/>
            </a:solidFill>
            <a:round/>
            <a:headEnd/>
            <a:tailEnd/>
          </a:ln>
        </p:spPr>
        <p:txBody>
          <a:bodyPr wrap="none" anchor="ctr"/>
          <a:lstStyle/>
          <a:p>
            <a:pPr algn="ctr"/>
            <a:endParaRPr lang="fr-FR" dirty="0"/>
          </a:p>
          <a:p>
            <a:pPr algn="ctr"/>
            <a:r>
              <a:rPr lang="fr-FR" b="1" dirty="0">
                <a:solidFill>
                  <a:schemeClr val="bg1"/>
                </a:solidFill>
              </a:rPr>
              <a:t>Full </a:t>
            </a:r>
            <a:r>
              <a:rPr lang="fr-FR" b="1" dirty="0" err="1">
                <a:solidFill>
                  <a:schemeClr val="bg1"/>
                </a:solidFill>
              </a:rPr>
              <a:t>scale</a:t>
            </a:r>
            <a:r>
              <a:rPr lang="fr-FR" b="1" dirty="0">
                <a:solidFill>
                  <a:schemeClr val="bg1"/>
                </a:solidFill>
              </a:rPr>
              <a:t> GEANT </a:t>
            </a:r>
            <a:r>
              <a:rPr lang="fr-FR" b="1" dirty="0" smtClean="0">
                <a:solidFill>
                  <a:schemeClr val="bg1"/>
                </a:solidFill>
              </a:rPr>
              <a:t>simulations</a:t>
            </a:r>
          </a:p>
          <a:p>
            <a:pPr algn="ctr"/>
            <a:r>
              <a:rPr lang="en-US" b="1" dirty="0" smtClean="0">
                <a:solidFill>
                  <a:schemeClr val="bg1"/>
                </a:solidFill>
              </a:rPr>
              <a:t>for  </a:t>
            </a:r>
            <a:r>
              <a:rPr lang="fr-FR" b="1" dirty="0" smtClean="0">
                <a:solidFill>
                  <a:schemeClr val="bg1"/>
                </a:solidFill>
              </a:rPr>
              <a:t>pp </a:t>
            </a:r>
            <a:r>
              <a:rPr lang="fr-FR" b="1" dirty="0" smtClean="0">
                <a:solidFill>
                  <a:schemeClr val="bg1"/>
                </a:solidFill>
                <a:sym typeface="Symbol"/>
              </a:rPr>
              <a:t>e</a:t>
            </a:r>
            <a:r>
              <a:rPr lang="fr-FR" b="1" baseline="30000" dirty="0" smtClean="0">
                <a:solidFill>
                  <a:schemeClr val="bg1"/>
                </a:solidFill>
                <a:sym typeface="Symbol" pitchFamily="18" charset="2"/>
              </a:rPr>
              <a:t>+</a:t>
            </a:r>
            <a:r>
              <a:rPr lang="fr-FR" b="1" dirty="0" smtClean="0">
                <a:solidFill>
                  <a:schemeClr val="bg1"/>
                </a:solidFill>
                <a:sym typeface="Symbol" pitchFamily="18" charset="2"/>
              </a:rPr>
              <a:t>e</a:t>
            </a:r>
            <a:r>
              <a:rPr lang="fr-FR" b="1" baseline="30000" dirty="0" smtClean="0">
                <a:solidFill>
                  <a:schemeClr val="bg1"/>
                </a:solidFill>
                <a:sym typeface="Symbol" pitchFamily="18" charset="2"/>
              </a:rPr>
              <a:t>-</a:t>
            </a:r>
            <a:r>
              <a:rPr lang="fr-FR" b="1" dirty="0" smtClean="0">
                <a:solidFill>
                  <a:schemeClr val="bg1"/>
                </a:solidFill>
                <a:sym typeface="Symbol" pitchFamily="18" charset="2"/>
              </a:rPr>
              <a:t>  and </a:t>
            </a:r>
            <a:r>
              <a:rPr lang="en-GB" b="1" dirty="0" smtClean="0">
                <a:solidFill>
                  <a:schemeClr val="bg1"/>
                </a:solidFill>
              </a:rPr>
              <a:t>pp</a:t>
            </a:r>
            <a:r>
              <a:rPr lang="en-GB" b="1" dirty="0" smtClean="0">
                <a:solidFill>
                  <a:schemeClr val="bg1"/>
                </a:solidFill>
                <a:sym typeface="Symbol"/>
              </a:rPr>
              <a:t> </a:t>
            </a:r>
            <a:r>
              <a:rPr lang="en-GB" b="1" dirty="0" smtClean="0">
                <a:solidFill>
                  <a:schemeClr val="bg1"/>
                </a:solidFill>
              </a:rPr>
              <a:t>π</a:t>
            </a:r>
            <a:r>
              <a:rPr lang="en-GB" b="1" baseline="30000" dirty="0" smtClean="0">
                <a:solidFill>
                  <a:schemeClr val="bg1"/>
                </a:solidFill>
              </a:rPr>
              <a:t>+</a:t>
            </a:r>
            <a:r>
              <a:rPr lang="en-GB" b="1" dirty="0" smtClean="0">
                <a:solidFill>
                  <a:schemeClr val="bg1"/>
                </a:solidFill>
              </a:rPr>
              <a:t>π</a:t>
            </a:r>
            <a:r>
              <a:rPr lang="en-GB" b="1" baseline="30000" dirty="0" smtClean="0">
                <a:solidFill>
                  <a:schemeClr val="bg1"/>
                </a:solidFill>
              </a:rPr>
              <a:t>-</a:t>
            </a:r>
            <a:r>
              <a:rPr lang="en-GB" b="1" dirty="0" smtClean="0">
                <a:solidFill>
                  <a:schemeClr val="bg1"/>
                </a:solidFill>
              </a:rPr>
              <a:t> background </a:t>
            </a:r>
            <a:r>
              <a:rPr lang="en-US" b="1" dirty="0" smtClean="0">
                <a:solidFill>
                  <a:schemeClr val="bg1"/>
                </a:solidFill>
              </a:rPr>
              <a:t> </a:t>
            </a:r>
            <a:endParaRPr lang="fr-FR" b="1" dirty="0">
              <a:solidFill>
                <a:schemeClr val="bg1"/>
              </a:solidFill>
            </a:endParaRPr>
          </a:p>
          <a:p>
            <a:pPr algn="ctr"/>
            <a:endParaRPr lang="fr-FR" dirty="0"/>
          </a:p>
        </p:txBody>
      </p:sp>
      <p:sp>
        <p:nvSpPr>
          <p:cNvPr id="30" name="ZoneTexte 29"/>
          <p:cNvSpPr txBox="1"/>
          <p:nvPr/>
        </p:nvSpPr>
        <p:spPr>
          <a:xfrm>
            <a:off x="4499992" y="4741473"/>
            <a:ext cx="287258" cy="461665"/>
          </a:xfrm>
          <a:prstGeom prst="rect">
            <a:avLst/>
          </a:prstGeom>
          <a:noFill/>
        </p:spPr>
        <p:txBody>
          <a:bodyPr wrap="none" rtlCol="0">
            <a:spAutoFit/>
          </a:bodyPr>
          <a:lstStyle/>
          <a:p>
            <a:r>
              <a:rPr lang="fr-FR" sz="2400" dirty="0" smtClean="0">
                <a:solidFill>
                  <a:schemeClr val="bg1"/>
                </a:solidFill>
              </a:rPr>
              <a:t>-</a:t>
            </a:r>
            <a:endParaRPr lang="fr-FR" sz="2400" dirty="0">
              <a:solidFill>
                <a:schemeClr val="bg1"/>
              </a:solidFill>
            </a:endParaRPr>
          </a:p>
        </p:txBody>
      </p:sp>
      <p:sp>
        <p:nvSpPr>
          <p:cNvPr id="32" name="ZoneTexte 31"/>
          <p:cNvSpPr txBox="1"/>
          <p:nvPr/>
        </p:nvSpPr>
        <p:spPr>
          <a:xfrm>
            <a:off x="6084942" y="4767535"/>
            <a:ext cx="287258" cy="461665"/>
          </a:xfrm>
          <a:prstGeom prst="rect">
            <a:avLst/>
          </a:prstGeom>
          <a:noFill/>
        </p:spPr>
        <p:txBody>
          <a:bodyPr wrap="none" rtlCol="0">
            <a:spAutoFit/>
          </a:bodyPr>
          <a:lstStyle/>
          <a:p>
            <a:r>
              <a:rPr lang="fr-FR" sz="2400" dirty="0" smtClean="0">
                <a:solidFill>
                  <a:schemeClr val="bg1"/>
                </a:solidFill>
              </a:rPr>
              <a:t>-</a:t>
            </a:r>
            <a:endParaRPr lang="fr-FR" sz="24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3563888" y="692696"/>
            <a:ext cx="4896544" cy="1831558"/>
          </a:xfrm>
          <a:prstGeom prst="round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buClr>
                <a:schemeClr val="accent2"/>
              </a:buClr>
            </a:pPr>
            <a:r>
              <a:rPr lang="fr-FR" b="1" dirty="0">
                <a:sym typeface="Symbol" pitchFamily="18" charset="2"/>
              </a:rPr>
              <a:t>parametrization of CERN data for </a:t>
            </a:r>
            <a:r>
              <a:rPr lang="en-US" b="1" dirty="0"/>
              <a:t>p </a:t>
            </a:r>
            <a:r>
              <a:rPr lang="en-US" b="1" dirty="0" err="1"/>
              <a:t>p</a:t>
            </a:r>
            <a:r>
              <a:rPr lang="en-US" b="1" dirty="0"/>
              <a:t> → </a:t>
            </a:r>
            <a:r>
              <a:rPr lang="fr-FR" b="1" dirty="0">
                <a:sym typeface="Symbol" pitchFamily="18" charset="2"/>
              </a:rPr>
              <a:t></a:t>
            </a:r>
            <a:r>
              <a:rPr lang="fr-FR" b="1" baseline="30000" dirty="0"/>
              <a:t>+</a:t>
            </a:r>
            <a:r>
              <a:rPr lang="fr-FR" b="1" dirty="0">
                <a:sym typeface="Symbol" pitchFamily="18" charset="2"/>
              </a:rPr>
              <a:t></a:t>
            </a:r>
            <a:r>
              <a:rPr lang="fr-FR" b="1" baseline="30000" dirty="0"/>
              <a:t>-</a:t>
            </a:r>
            <a:r>
              <a:rPr lang="fr-FR" b="1" dirty="0"/>
              <a:t> </a:t>
            </a:r>
          </a:p>
          <a:p>
            <a:pPr eaLnBrk="1" hangingPunct="1"/>
            <a:r>
              <a:rPr lang="fr-FR" b="1" dirty="0"/>
              <a:t>         s &lt; 6 (</a:t>
            </a:r>
            <a:r>
              <a:rPr lang="fr-FR" b="1" dirty="0" err="1"/>
              <a:t>GeV</a:t>
            </a:r>
            <a:r>
              <a:rPr lang="fr-FR" b="1" dirty="0"/>
              <a:t>/c)</a:t>
            </a:r>
            <a:r>
              <a:rPr lang="fr-FR" b="1" baseline="30000" dirty="0"/>
              <a:t>2</a:t>
            </a:r>
            <a:r>
              <a:rPr lang="fr-FR" b="1" dirty="0"/>
              <a:t> : </a:t>
            </a:r>
            <a:r>
              <a:rPr lang="fr-FR" dirty="0"/>
              <a:t>Legendre polynomial </a:t>
            </a:r>
            <a:r>
              <a:rPr lang="fr-FR" dirty="0" err="1"/>
              <a:t>fits</a:t>
            </a:r>
            <a:endParaRPr lang="fr-FR" dirty="0"/>
          </a:p>
          <a:p>
            <a:pPr eaLnBrk="1" hangingPunct="1"/>
            <a:r>
              <a:rPr lang="fr-FR" b="1" dirty="0"/>
              <a:t>         s &gt; 6 (</a:t>
            </a:r>
            <a:r>
              <a:rPr lang="fr-FR" b="1" dirty="0" err="1"/>
              <a:t>GeV</a:t>
            </a:r>
            <a:r>
              <a:rPr lang="fr-FR" b="1" dirty="0"/>
              <a:t>/c)</a:t>
            </a:r>
            <a:r>
              <a:rPr lang="fr-FR" b="1" baseline="30000" dirty="0"/>
              <a:t>2</a:t>
            </a:r>
            <a:r>
              <a:rPr lang="fr-FR" b="1" dirty="0"/>
              <a:t>  :</a:t>
            </a:r>
          </a:p>
          <a:p>
            <a:pPr eaLnBrk="1" hangingPunct="1"/>
            <a:r>
              <a:rPr lang="fr-FR" b="1" dirty="0"/>
              <a:t> </a:t>
            </a:r>
            <a:r>
              <a:rPr lang="fr-FR" sz="1600" dirty="0" err="1"/>
              <a:t>counting</a:t>
            </a:r>
            <a:r>
              <a:rPr lang="fr-FR" sz="1600" dirty="0"/>
              <a:t> </a:t>
            </a:r>
            <a:r>
              <a:rPr lang="fr-FR" sz="1600" dirty="0" err="1"/>
              <a:t>rules</a:t>
            </a:r>
            <a:r>
              <a:rPr lang="fr-FR" sz="1600" dirty="0"/>
              <a:t> (</a:t>
            </a:r>
            <a:r>
              <a:rPr lang="fr-FR" sz="1600" i="1" dirty="0" err="1"/>
              <a:t>Ong</a:t>
            </a:r>
            <a:r>
              <a:rPr lang="fr-FR" sz="1600" i="1" dirty="0"/>
              <a:t> et Van de </a:t>
            </a:r>
            <a:r>
              <a:rPr lang="fr-FR" sz="1600" i="1" dirty="0" err="1"/>
              <a:t>Wiele</a:t>
            </a:r>
            <a:r>
              <a:rPr lang="fr-FR" sz="1600" i="1" dirty="0"/>
              <a:t>, IPNO-DR-08-01</a:t>
            </a:r>
            <a:r>
              <a:rPr lang="fr-FR" sz="1600" dirty="0"/>
              <a:t>)</a:t>
            </a:r>
          </a:p>
          <a:p>
            <a:pPr eaLnBrk="1" hangingPunct="1"/>
            <a:r>
              <a:rPr lang="fr-FR" sz="1600" dirty="0"/>
              <a:t>or </a:t>
            </a:r>
            <a:r>
              <a:rPr lang="fr-FR" sz="1600" dirty="0" err="1"/>
              <a:t>Regge</a:t>
            </a:r>
            <a:r>
              <a:rPr lang="fr-FR" sz="1600" dirty="0"/>
              <a:t> </a:t>
            </a:r>
            <a:r>
              <a:rPr lang="fr-FR" sz="1600" dirty="0" err="1"/>
              <a:t>trajectories</a:t>
            </a:r>
            <a:r>
              <a:rPr lang="fr-FR" sz="1600" dirty="0"/>
              <a:t> (</a:t>
            </a:r>
            <a:r>
              <a:rPr lang="fr-FR" sz="1600" i="1" dirty="0"/>
              <a:t>idem, EPJA46 (2010) 291</a:t>
            </a:r>
            <a:r>
              <a:rPr lang="fr-FR" sz="1600" dirty="0"/>
              <a:t>).</a:t>
            </a:r>
          </a:p>
        </p:txBody>
      </p:sp>
      <p:sp>
        <p:nvSpPr>
          <p:cNvPr id="144386" name="Rectangle 2"/>
          <p:cNvSpPr>
            <a:spLocks noGrp="1"/>
          </p:cNvSpPr>
          <p:nvPr>
            <p:ph type="title"/>
          </p:nvPr>
        </p:nvSpPr>
        <p:spPr>
          <a:xfrm>
            <a:off x="0" y="0"/>
            <a:ext cx="9144000" cy="549275"/>
          </a:xfrm>
          <a:solidFill>
            <a:srgbClr val="4F81BD"/>
          </a:solidFill>
        </p:spPr>
        <p:txBody>
          <a:bodyPr/>
          <a:lstStyle/>
          <a:p>
            <a:r>
              <a:rPr lang="fr-FR" sz="3600" dirty="0" smtClean="0">
                <a:solidFill>
                  <a:schemeClr val="bg1"/>
                </a:solidFill>
              </a:rPr>
              <a:t> </a:t>
            </a:r>
            <a:r>
              <a:rPr lang="fr-FR" sz="3600" dirty="0">
                <a:solidFill>
                  <a:schemeClr val="bg1"/>
                </a:solidFill>
              </a:rPr>
              <a:t>pp </a:t>
            </a:r>
            <a:r>
              <a:rPr lang="fr-FR" sz="3600" dirty="0" smtClean="0">
                <a:solidFill>
                  <a:schemeClr val="bg1"/>
                </a:solidFill>
                <a:sym typeface="Symbol"/>
              </a:rPr>
              <a:t></a:t>
            </a:r>
            <a:r>
              <a:rPr lang="fr-FR" sz="3600" dirty="0" smtClean="0">
                <a:solidFill>
                  <a:schemeClr val="bg1"/>
                </a:solidFill>
                <a:sym typeface="Symbol" pitchFamily="18" charset="2"/>
              </a:rPr>
              <a:t> </a:t>
            </a:r>
            <a:r>
              <a:rPr lang="fr-FR" sz="3600" dirty="0" smtClean="0">
                <a:solidFill>
                  <a:schemeClr val="bg1"/>
                </a:solidFill>
                <a:sym typeface="Symbol"/>
              </a:rPr>
              <a:t></a:t>
            </a:r>
            <a:r>
              <a:rPr lang="fr-FR" sz="3600" baseline="30000" dirty="0" smtClean="0">
                <a:solidFill>
                  <a:schemeClr val="bg1"/>
                </a:solidFill>
                <a:sym typeface="Symbol" pitchFamily="18" charset="2"/>
              </a:rPr>
              <a:t>+</a:t>
            </a:r>
            <a:r>
              <a:rPr lang="fr-FR" sz="3600" dirty="0" smtClean="0">
                <a:solidFill>
                  <a:schemeClr val="bg1"/>
                </a:solidFill>
                <a:sym typeface="Symbol"/>
              </a:rPr>
              <a:t></a:t>
            </a:r>
            <a:r>
              <a:rPr lang="fr-FR" sz="3600" baseline="30000" dirty="0" smtClean="0">
                <a:solidFill>
                  <a:schemeClr val="bg1"/>
                </a:solidFill>
                <a:sym typeface="Symbol" pitchFamily="18" charset="2"/>
              </a:rPr>
              <a:t>- </a:t>
            </a:r>
            <a:r>
              <a:rPr lang="fr-FR" sz="3600" dirty="0" smtClean="0">
                <a:solidFill>
                  <a:schemeClr val="bg1"/>
                </a:solidFill>
              </a:rPr>
              <a:t> </a:t>
            </a:r>
          </a:p>
        </p:txBody>
      </p:sp>
      <p:grpSp>
        <p:nvGrpSpPr>
          <p:cNvPr id="144388" name="Group 4"/>
          <p:cNvGrpSpPr>
            <a:grpSpLocks/>
          </p:cNvGrpSpPr>
          <p:nvPr/>
        </p:nvGrpSpPr>
        <p:grpSpPr bwMode="auto">
          <a:xfrm>
            <a:off x="3182401" y="2989319"/>
            <a:ext cx="3020171" cy="2736304"/>
            <a:chOff x="3560" y="1162"/>
            <a:chExt cx="2178" cy="2132"/>
          </a:xfrm>
        </p:grpSpPr>
        <p:sp>
          <p:nvSpPr>
            <p:cNvPr id="144389" name="Rectangle 5"/>
            <p:cNvSpPr>
              <a:spLocks noChangeArrowheads="1"/>
            </p:cNvSpPr>
            <p:nvPr/>
          </p:nvSpPr>
          <p:spPr bwMode="auto">
            <a:xfrm>
              <a:off x="3560" y="1162"/>
              <a:ext cx="2178" cy="2132"/>
            </a:xfrm>
            <a:prstGeom prst="rect">
              <a:avLst/>
            </a:prstGeom>
            <a:solidFill>
              <a:schemeClr val="bg1"/>
            </a:solidFill>
            <a:ln w="57150">
              <a:solidFill>
                <a:schemeClr val="accent6"/>
              </a:solidFill>
              <a:miter lim="800000"/>
              <a:headEnd/>
              <a:tailEnd/>
            </a:ln>
            <a:effectLst/>
          </p:spPr>
          <p:txBody>
            <a:bodyPr wrap="none" anchor="ctr"/>
            <a:lstStyle/>
            <a:p>
              <a:endParaRPr lang="fr-FR"/>
            </a:p>
          </p:txBody>
        </p:sp>
        <p:pic>
          <p:nvPicPr>
            <p:cNvPr id="144390" name="Picture 6"/>
            <p:cNvPicPr>
              <a:picLocks noChangeAspect="1" noChangeArrowheads="1"/>
            </p:cNvPicPr>
            <p:nvPr/>
          </p:nvPicPr>
          <p:blipFill>
            <a:blip r:embed="rId3" cstate="print"/>
            <a:srcRect/>
            <a:stretch>
              <a:fillRect/>
            </a:stretch>
          </p:blipFill>
          <p:spPr bwMode="auto">
            <a:xfrm>
              <a:off x="3643" y="1248"/>
              <a:ext cx="2056" cy="1798"/>
            </a:xfrm>
            <a:prstGeom prst="rect">
              <a:avLst/>
            </a:prstGeom>
            <a:noFill/>
            <a:ln w="9525">
              <a:noFill/>
              <a:round/>
              <a:headEnd/>
              <a:tailEnd/>
            </a:ln>
            <a:effectLst/>
          </p:spPr>
        </p:pic>
        <p:sp>
          <p:nvSpPr>
            <p:cNvPr id="144391" name="Text Box 7"/>
            <p:cNvSpPr txBox="1">
              <a:spLocks noChangeArrowheads="1"/>
            </p:cNvSpPr>
            <p:nvPr/>
          </p:nvSpPr>
          <p:spPr bwMode="auto">
            <a:xfrm>
              <a:off x="4694" y="1661"/>
              <a:ext cx="581" cy="232"/>
            </a:xfrm>
            <a:prstGeom prst="rect">
              <a:avLst/>
            </a:prstGeom>
            <a:noFill/>
            <a:ln w="9525">
              <a:noFill/>
              <a:round/>
              <a:headEnd/>
              <a:tailEnd/>
            </a:ln>
            <a:effectLst/>
          </p:spPr>
          <p:txBody>
            <a:bodyPr wrap="none" lIns="90000" tIns="45000" rIns="90000" bIns="45000"/>
            <a:lstStyle/>
            <a:p>
              <a:pPr defTabSz="457200" hangingPunct="0">
                <a:lnSpc>
                  <a:spcPct val="91000"/>
                </a:lnSpc>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dirty="0">
                  <a:solidFill>
                    <a:srgbClr val="2323DC"/>
                  </a:solidFill>
                </a:rPr>
                <a:t>2.4  10</a:t>
              </a:r>
              <a:r>
                <a:rPr lang="en-GB" sz="1600" b="1" baseline="33000" dirty="0">
                  <a:solidFill>
                    <a:srgbClr val="2323DC"/>
                  </a:solidFill>
                </a:rPr>
                <a:t>6</a:t>
              </a:r>
            </a:p>
          </p:txBody>
        </p:sp>
        <p:sp>
          <p:nvSpPr>
            <p:cNvPr id="144392" name="Text Box 8"/>
            <p:cNvSpPr txBox="1">
              <a:spLocks noChangeArrowheads="1"/>
            </p:cNvSpPr>
            <p:nvPr/>
          </p:nvSpPr>
          <p:spPr bwMode="auto">
            <a:xfrm>
              <a:off x="4751" y="3051"/>
              <a:ext cx="775" cy="226"/>
            </a:xfrm>
            <a:prstGeom prst="rect">
              <a:avLst/>
            </a:prstGeom>
            <a:solidFill>
              <a:schemeClr val="bg1"/>
            </a:solidFill>
            <a:ln w="9525">
              <a:noFill/>
              <a:miter lim="800000"/>
              <a:headEnd/>
              <a:tailEnd/>
            </a:ln>
            <a:effectLst/>
          </p:spPr>
          <p:txBody>
            <a:bodyPr>
              <a:spAutoFit/>
            </a:bodyPr>
            <a:lstStyle/>
            <a:p>
              <a:pPr>
                <a:spcBef>
                  <a:spcPct val="50000"/>
                </a:spcBef>
              </a:pPr>
              <a:r>
                <a:rPr lang="fr-FR" b="1"/>
                <a:t>cos</a:t>
              </a:r>
              <a:r>
                <a:rPr lang="fr-FR" b="1">
                  <a:latin typeface="Symbol" pitchFamily="18" charset="2"/>
                </a:rPr>
                <a:t>q</a:t>
              </a:r>
              <a:r>
                <a:rPr lang="fr-FR" b="1" baseline="-25000"/>
                <a:t>CM</a:t>
              </a:r>
            </a:p>
          </p:txBody>
        </p:sp>
        <p:sp>
          <p:nvSpPr>
            <p:cNvPr id="144393" name="Text Box 9"/>
            <p:cNvSpPr txBox="1">
              <a:spLocks noChangeArrowheads="1"/>
            </p:cNvSpPr>
            <p:nvPr/>
          </p:nvSpPr>
          <p:spPr bwMode="auto">
            <a:xfrm>
              <a:off x="3833" y="2659"/>
              <a:ext cx="581" cy="232"/>
            </a:xfrm>
            <a:prstGeom prst="rect">
              <a:avLst/>
            </a:prstGeom>
            <a:noFill/>
            <a:ln w="9525">
              <a:noFill/>
              <a:round/>
              <a:headEnd/>
              <a:tailEnd/>
            </a:ln>
            <a:effectLst/>
          </p:spPr>
          <p:txBody>
            <a:bodyPr wrap="none" lIns="90000" tIns="45000" rIns="90000" bIns="45000"/>
            <a:lstStyle/>
            <a:p>
              <a:pPr defTabSz="457200" hangingPunct="0">
                <a:lnSpc>
                  <a:spcPct val="91000"/>
                </a:lnSpc>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dirty="0">
                  <a:solidFill>
                    <a:srgbClr val="2323DC"/>
                  </a:solidFill>
                </a:rPr>
                <a:t>1.5  10</a:t>
              </a:r>
              <a:r>
                <a:rPr lang="en-GB" sz="1600" b="1" baseline="33000" dirty="0">
                  <a:solidFill>
                    <a:srgbClr val="2323DC"/>
                  </a:solidFill>
                </a:rPr>
                <a:t>5</a:t>
              </a:r>
            </a:p>
          </p:txBody>
        </p:sp>
        <p:sp>
          <p:nvSpPr>
            <p:cNvPr id="144394" name="Oval 10"/>
            <p:cNvSpPr>
              <a:spLocks noChangeArrowheads="1"/>
            </p:cNvSpPr>
            <p:nvPr/>
          </p:nvSpPr>
          <p:spPr bwMode="auto">
            <a:xfrm>
              <a:off x="3830" y="2915"/>
              <a:ext cx="48" cy="45"/>
            </a:xfrm>
            <a:prstGeom prst="ellipse">
              <a:avLst/>
            </a:prstGeom>
            <a:solidFill>
              <a:schemeClr val="accent2"/>
            </a:solidFill>
            <a:ln w="9525">
              <a:solidFill>
                <a:schemeClr val="accent6"/>
              </a:solidFill>
              <a:round/>
              <a:headEnd/>
              <a:tailEnd/>
            </a:ln>
            <a:effectLst/>
          </p:spPr>
          <p:txBody>
            <a:bodyPr wrap="none" anchor="ctr"/>
            <a:lstStyle/>
            <a:p>
              <a:endParaRPr lang="fr-FR"/>
            </a:p>
          </p:txBody>
        </p:sp>
        <p:sp>
          <p:nvSpPr>
            <p:cNvPr id="144395" name="Text Box 11"/>
            <p:cNvSpPr txBox="1">
              <a:spLocks noChangeArrowheads="1"/>
            </p:cNvSpPr>
            <p:nvPr/>
          </p:nvSpPr>
          <p:spPr bwMode="auto">
            <a:xfrm>
              <a:off x="4097" y="1321"/>
              <a:ext cx="1470" cy="249"/>
            </a:xfrm>
            <a:prstGeom prst="rect">
              <a:avLst/>
            </a:prstGeom>
            <a:solidFill>
              <a:schemeClr val="bg1"/>
            </a:solidFill>
            <a:ln w="9525">
              <a:noFill/>
              <a:round/>
              <a:headEnd/>
              <a:tailEnd/>
            </a:ln>
            <a:effectLst/>
          </p:spPr>
          <p:txBody>
            <a:bodyPr wrap="none" lIns="90000" tIns="45000" rIns="90000" bIns="45000"/>
            <a:lstStyle/>
            <a:p>
              <a:pPr defTabSz="457200" hangingPunct="0">
                <a:lnSpc>
                  <a:spcPct val="80000"/>
                </a:lnSpc>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dirty="0">
                  <a:effectLst>
                    <a:outerShdw blurRad="38100" dist="38100" dir="2700000" algn="tl">
                      <a:srgbClr val="C0C0C0"/>
                    </a:outerShdw>
                  </a:effectLst>
                </a:rPr>
                <a:t>q</a:t>
              </a:r>
              <a:r>
                <a:rPr lang="en-GB" sz="1600" b="1" baseline="33000" dirty="0">
                  <a:effectLst>
                    <a:outerShdw blurRad="38100" dist="38100" dir="2700000" algn="tl">
                      <a:srgbClr val="C0C0C0"/>
                    </a:outerShdw>
                  </a:effectLst>
                </a:rPr>
                <a:t>2</a:t>
              </a:r>
              <a:r>
                <a:rPr lang="en-GB" sz="1600" b="1" dirty="0">
                  <a:effectLst>
                    <a:outerShdw blurRad="38100" dist="38100" dir="2700000" algn="tl">
                      <a:srgbClr val="C0C0C0"/>
                    </a:outerShdw>
                  </a:effectLst>
                </a:rPr>
                <a:t> = 8.21 (</a:t>
              </a:r>
              <a:r>
                <a:rPr lang="en-GB" sz="1600" b="1" dirty="0" err="1">
                  <a:effectLst>
                    <a:outerShdw blurRad="38100" dist="38100" dir="2700000" algn="tl">
                      <a:srgbClr val="C0C0C0"/>
                    </a:outerShdw>
                  </a:effectLst>
                </a:rPr>
                <a:t>GeV</a:t>
              </a:r>
              <a:r>
                <a:rPr lang="en-GB" sz="1600" b="1" dirty="0">
                  <a:effectLst>
                    <a:outerShdw blurRad="38100" dist="38100" dir="2700000" algn="tl">
                      <a:srgbClr val="C0C0C0"/>
                    </a:outerShdw>
                  </a:effectLst>
                </a:rPr>
                <a:t>/c)</a:t>
              </a:r>
              <a:r>
                <a:rPr lang="en-GB" sz="1600" b="1" baseline="33000" dirty="0">
                  <a:effectLst>
                    <a:outerShdw blurRad="38100" dist="38100" dir="2700000" algn="tl">
                      <a:srgbClr val="C0C0C0"/>
                    </a:outerShdw>
                  </a:effectLst>
                </a:rPr>
                <a:t>2</a:t>
              </a:r>
            </a:p>
          </p:txBody>
        </p:sp>
        <p:sp>
          <p:nvSpPr>
            <p:cNvPr id="144396" name="Text Box 12"/>
            <p:cNvSpPr txBox="1">
              <a:spLocks noChangeArrowheads="1"/>
            </p:cNvSpPr>
            <p:nvPr/>
          </p:nvSpPr>
          <p:spPr bwMode="auto">
            <a:xfrm rot="16200000">
              <a:off x="2813" y="2034"/>
              <a:ext cx="1790" cy="224"/>
            </a:xfrm>
            <a:prstGeom prst="rect">
              <a:avLst/>
            </a:prstGeom>
            <a:solidFill>
              <a:schemeClr val="bg1"/>
            </a:solidFill>
            <a:ln w="9525">
              <a:noFill/>
              <a:miter lim="800000"/>
              <a:headEnd/>
              <a:tailEnd/>
            </a:ln>
            <a:effectLst/>
          </p:spPr>
          <p:txBody>
            <a:bodyPr>
              <a:spAutoFit/>
            </a:bodyPr>
            <a:lstStyle/>
            <a:p>
              <a:pPr>
                <a:spcBef>
                  <a:spcPct val="50000"/>
                </a:spcBef>
              </a:pPr>
              <a:r>
                <a:rPr lang="fr-FR" b="1" dirty="0">
                  <a:latin typeface="Symbol" pitchFamily="18" charset="2"/>
                </a:rPr>
                <a:t>            s(</a:t>
              </a:r>
              <a:r>
                <a:rPr lang="fr-FR" b="1" dirty="0" err="1">
                  <a:latin typeface="Symbol" pitchFamily="18" charset="2"/>
                </a:rPr>
                <a:t>p</a:t>
              </a:r>
              <a:r>
                <a:rPr lang="fr-FR" b="1" baseline="30000" dirty="0" err="1">
                  <a:latin typeface="Symbol" pitchFamily="18" charset="2"/>
                </a:rPr>
                <a:t>+</a:t>
              </a:r>
              <a:r>
                <a:rPr lang="fr-FR" b="1" dirty="0" err="1">
                  <a:latin typeface="Symbol" pitchFamily="18" charset="2"/>
                </a:rPr>
                <a:t>p</a:t>
              </a:r>
              <a:r>
                <a:rPr lang="fr-FR" b="1" baseline="30000" dirty="0">
                  <a:latin typeface="Symbol" pitchFamily="18" charset="2"/>
                </a:rPr>
                <a:t>-</a:t>
              </a:r>
              <a:r>
                <a:rPr lang="fr-FR" b="1" dirty="0">
                  <a:latin typeface="Symbol" pitchFamily="18" charset="2"/>
                </a:rPr>
                <a:t>)/s</a:t>
              </a:r>
              <a:r>
                <a:rPr lang="fr-FR" b="1" dirty="0"/>
                <a:t>(</a:t>
              </a:r>
              <a:r>
                <a:rPr lang="fr-FR" b="1" dirty="0" err="1"/>
                <a:t>e</a:t>
              </a:r>
              <a:r>
                <a:rPr lang="fr-FR" b="1" baseline="30000" dirty="0" err="1"/>
                <a:t>+</a:t>
              </a:r>
              <a:r>
                <a:rPr lang="fr-FR" b="1" dirty="0" err="1"/>
                <a:t>e</a:t>
              </a:r>
              <a:r>
                <a:rPr lang="fr-FR" b="1" baseline="30000" dirty="0"/>
                <a:t>-</a:t>
              </a:r>
              <a:r>
                <a:rPr lang="fr-FR" b="1" dirty="0"/>
                <a:t>)</a:t>
              </a:r>
            </a:p>
          </p:txBody>
        </p:sp>
        <p:sp>
          <p:nvSpPr>
            <p:cNvPr id="144397" name="Oval 13"/>
            <p:cNvSpPr>
              <a:spLocks noChangeArrowheads="1"/>
            </p:cNvSpPr>
            <p:nvPr/>
          </p:nvSpPr>
          <p:spPr bwMode="auto">
            <a:xfrm>
              <a:off x="5267" y="1745"/>
              <a:ext cx="48" cy="45"/>
            </a:xfrm>
            <a:prstGeom prst="ellipse">
              <a:avLst/>
            </a:prstGeom>
            <a:solidFill>
              <a:schemeClr val="accent2"/>
            </a:solidFill>
            <a:ln w="9525">
              <a:solidFill>
                <a:schemeClr val="accent6"/>
              </a:solidFill>
              <a:round/>
              <a:headEnd/>
              <a:tailEnd/>
            </a:ln>
            <a:effectLst/>
          </p:spPr>
          <p:txBody>
            <a:bodyPr wrap="none" anchor="ctr"/>
            <a:lstStyle/>
            <a:p>
              <a:endParaRPr lang="fr-FR"/>
            </a:p>
          </p:txBody>
        </p:sp>
      </p:grpSp>
      <p:sp>
        <p:nvSpPr>
          <p:cNvPr id="2" name="Espace réservé de la date 1"/>
          <p:cNvSpPr>
            <a:spLocks noGrp="1"/>
          </p:cNvSpPr>
          <p:nvPr>
            <p:ph type="dt" sz="half" idx="10"/>
          </p:nvPr>
        </p:nvSpPr>
        <p:spPr/>
        <p:txBody>
          <a:bodyPr/>
          <a:lstStyle/>
          <a:p>
            <a:pPr>
              <a:defRPr/>
            </a:pPr>
            <a:r>
              <a:rPr lang="fr-FR" smtClean="0"/>
              <a:t>Gatchina, 9 July 2012</a:t>
            </a:r>
            <a:endParaRPr lang="en-US"/>
          </a:p>
        </p:txBody>
      </p:sp>
      <p:sp>
        <p:nvSpPr>
          <p:cNvPr id="3" name="Espace réservé du pied de page 2"/>
          <p:cNvSpPr>
            <a:spLocks noGrp="1"/>
          </p:cNvSpPr>
          <p:nvPr>
            <p:ph type="ftr" sz="quarter" idx="11"/>
          </p:nvPr>
        </p:nvSpPr>
        <p:spPr/>
        <p:txBody>
          <a:bodyPr/>
          <a:lstStyle/>
          <a:p>
            <a:pPr>
              <a:defRPr/>
            </a:pPr>
            <a:r>
              <a:rPr lang="en-US" dirty="0" smtClean="0"/>
              <a:t>B. </a:t>
            </a:r>
            <a:r>
              <a:rPr lang="en-US" dirty="0" err="1" smtClean="0"/>
              <a:t>Ramstein</a:t>
            </a:r>
            <a:r>
              <a:rPr lang="en-US" dirty="0" smtClean="0"/>
              <a:t>   (IPN </a:t>
            </a:r>
            <a:r>
              <a:rPr lang="en-US" dirty="0" err="1" smtClean="0"/>
              <a:t>Orsay</a:t>
            </a:r>
            <a:r>
              <a:rPr lang="en-US" dirty="0" smtClean="0"/>
              <a:t>)</a:t>
            </a:r>
            <a:endParaRPr lang="en-US" dirty="0"/>
          </a:p>
        </p:txBody>
      </p:sp>
      <p:sp>
        <p:nvSpPr>
          <p:cNvPr id="5" name="Espace réservé du numéro de diapositive 4"/>
          <p:cNvSpPr>
            <a:spLocks noGrp="1"/>
          </p:cNvSpPr>
          <p:nvPr>
            <p:ph type="sldNum" sz="quarter" idx="12"/>
          </p:nvPr>
        </p:nvSpPr>
        <p:spPr/>
        <p:txBody>
          <a:bodyPr/>
          <a:lstStyle/>
          <a:p>
            <a:pPr>
              <a:defRPr/>
            </a:pPr>
            <a:fld id="{B6BA4EAF-79CD-4E56-8648-F889C9AFBCD1}" type="slidenum">
              <a:rPr lang="en-US" smtClean="0"/>
              <a:pPr>
                <a:defRPr/>
              </a:pPr>
              <a:t>15</a:t>
            </a:fld>
            <a:endParaRPr lang="en-US"/>
          </a:p>
        </p:txBody>
      </p:sp>
      <p:sp>
        <p:nvSpPr>
          <p:cNvPr id="26" name="ZoneTexte 25"/>
          <p:cNvSpPr txBox="1"/>
          <p:nvPr/>
        </p:nvSpPr>
        <p:spPr>
          <a:xfrm>
            <a:off x="3635896" y="-171400"/>
            <a:ext cx="287258" cy="461665"/>
          </a:xfrm>
          <a:prstGeom prst="rect">
            <a:avLst/>
          </a:prstGeom>
          <a:noFill/>
        </p:spPr>
        <p:txBody>
          <a:bodyPr wrap="none" rtlCol="0">
            <a:spAutoFit/>
          </a:bodyPr>
          <a:lstStyle/>
          <a:p>
            <a:r>
              <a:rPr lang="fr-FR" sz="2400" dirty="0" smtClean="0">
                <a:solidFill>
                  <a:schemeClr val="bg1"/>
                </a:solidFill>
              </a:rPr>
              <a:t>-</a:t>
            </a:r>
            <a:endParaRPr lang="fr-FR" sz="2400" dirty="0">
              <a:solidFill>
                <a:schemeClr val="bg1"/>
              </a:solidFill>
            </a:endParaRPr>
          </a:p>
        </p:txBody>
      </p:sp>
      <p:sp>
        <p:nvSpPr>
          <p:cNvPr id="28" name="ZoneTexte 27"/>
          <p:cNvSpPr txBox="1"/>
          <p:nvPr/>
        </p:nvSpPr>
        <p:spPr>
          <a:xfrm>
            <a:off x="5652120" y="3356992"/>
            <a:ext cx="312906" cy="369332"/>
          </a:xfrm>
          <a:prstGeom prst="rect">
            <a:avLst/>
          </a:prstGeom>
          <a:noFill/>
        </p:spPr>
        <p:txBody>
          <a:bodyPr wrap="square" rtlCol="0">
            <a:spAutoFit/>
          </a:bodyPr>
          <a:lstStyle/>
          <a:p>
            <a:r>
              <a:rPr lang="en-US" dirty="0" smtClean="0">
                <a:solidFill>
                  <a:srgbClr val="FF0000"/>
                </a:solidFill>
              </a:rPr>
              <a:t>?</a:t>
            </a:r>
            <a:endParaRPr lang="fr-FR" dirty="0">
              <a:solidFill>
                <a:srgbClr val="FF0000"/>
              </a:solidFill>
            </a:endParaRPr>
          </a:p>
        </p:txBody>
      </p:sp>
      <p:pic>
        <p:nvPicPr>
          <p:cNvPr id="11673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965" y="655474"/>
            <a:ext cx="3252366" cy="28588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1" name="Text Box 12"/>
          <p:cNvSpPr txBox="1">
            <a:spLocks noChangeArrowheads="1"/>
          </p:cNvSpPr>
          <p:nvPr/>
        </p:nvSpPr>
        <p:spPr bwMode="auto">
          <a:xfrm>
            <a:off x="3635896" y="4005064"/>
            <a:ext cx="1667869" cy="369332"/>
          </a:xfrm>
          <a:prstGeom prst="rect">
            <a:avLst/>
          </a:prstGeom>
          <a:solidFill>
            <a:schemeClr val="bg1"/>
          </a:solidFill>
          <a:ln w="9525">
            <a:noFill/>
            <a:miter lim="800000"/>
            <a:headEnd/>
            <a:tailEnd/>
          </a:ln>
          <a:effectLst/>
        </p:spPr>
        <p:txBody>
          <a:bodyPr wrap="square">
            <a:spAutoFit/>
          </a:bodyPr>
          <a:lstStyle/>
          <a:p>
            <a:pPr>
              <a:spcBef>
                <a:spcPct val="50000"/>
              </a:spcBef>
            </a:pPr>
            <a:r>
              <a:rPr lang="fr-FR" b="1" dirty="0" smtClean="0">
                <a:latin typeface="Symbol" pitchFamily="18" charset="2"/>
              </a:rPr>
              <a:t>s(</a:t>
            </a:r>
            <a:r>
              <a:rPr lang="fr-FR" b="1" dirty="0" err="1" smtClean="0">
                <a:latin typeface="Symbol" pitchFamily="18" charset="2"/>
              </a:rPr>
              <a:t>p</a:t>
            </a:r>
            <a:r>
              <a:rPr lang="fr-FR" b="1" baseline="30000" dirty="0" err="1" smtClean="0">
                <a:latin typeface="Symbol" pitchFamily="18" charset="2"/>
              </a:rPr>
              <a:t>+</a:t>
            </a:r>
            <a:r>
              <a:rPr lang="fr-FR" b="1" dirty="0" err="1" smtClean="0">
                <a:latin typeface="Symbol" pitchFamily="18" charset="2"/>
              </a:rPr>
              <a:t>p</a:t>
            </a:r>
            <a:r>
              <a:rPr lang="fr-FR" b="1" baseline="30000" dirty="0" smtClean="0">
                <a:latin typeface="Symbol" pitchFamily="18" charset="2"/>
              </a:rPr>
              <a:t>-</a:t>
            </a:r>
            <a:r>
              <a:rPr lang="fr-FR" b="1" dirty="0">
                <a:latin typeface="Symbol" pitchFamily="18" charset="2"/>
              </a:rPr>
              <a:t>)/s</a:t>
            </a:r>
            <a:r>
              <a:rPr lang="fr-FR" b="1" dirty="0"/>
              <a:t>(</a:t>
            </a:r>
            <a:r>
              <a:rPr lang="fr-FR" b="1" dirty="0" err="1"/>
              <a:t>e</a:t>
            </a:r>
            <a:r>
              <a:rPr lang="fr-FR" b="1" baseline="30000" dirty="0" err="1"/>
              <a:t>+</a:t>
            </a:r>
            <a:r>
              <a:rPr lang="fr-FR" b="1" dirty="0" err="1"/>
              <a:t>e</a:t>
            </a:r>
            <a:r>
              <a:rPr lang="fr-FR" b="1" baseline="30000" dirty="0"/>
              <a:t>-</a:t>
            </a:r>
            <a:r>
              <a:rPr lang="fr-FR" b="1" dirty="0"/>
              <a:t>)</a:t>
            </a:r>
          </a:p>
        </p:txBody>
      </p:sp>
      <p:sp>
        <p:nvSpPr>
          <p:cNvPr id="32" name="Text Box 22"/>
          <p:cNvSpPr txBox="1">
            <a:spLocks noChangeArrowheads="1"/>
          </p:cNvSpPr>
          <p:nvPr/>
        </p:nvSpPr>
        <p:spPr bwMode="auto">
          <a:xfrm>
            <a:off x="251520" y="932527"/>
            <a:ext cx="2487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chemeClr val="accent2"/>
              </a:buClr>
            </a:pPr>
            <a:r>
              <a:rPr lang="fr-FR" b="1" dirty="0">
                <a:sym typeface="Symbol" pitchFamily="18" charset="2"/>
              </a:rPr>
              <a:t> </a:t>
            </a:r>
            <a:endParaRPr lang="fr-FR" sz="1600" dirty="0"/>
          </a:p>
        </p:txBody>
      </p:sp>
      <p:sp>
        <p:nvSpPr>
          <p:cNvPr id="144400" name="Rectangle 16"/>
          <p:cNvSpPr>
            <a:spLocks noChangeArrowheads="1"/>
          </p:cNvSpPr>
          <p:nvPr/>
        </p:nvSpPr>
        <p:spPr bwMode="auto">
          <a:xfrm rot="10800000" flipV="1">
            <a:off x="945975" y="932527"/>
            <a:ext cx="1347045" cy="288032"/>
          </a:xfrm>
          <a:prstGeom prst="rect">
            <a:avLst/>
          </a:prstGeom>
          <a:solidFill>
            <a:srgbClr val="FFC000"/>
          </a:solidFill>
          <a:ln w="9525">
            <a:solidFill>
              <a:schemeClr val="tx1"/>
            </a:solidFill>
            <a:miter lim="800000"/>
            <a:headEnd/>
            <a:tailEnd/>
          </a:ln>
          <a:effectLst/>
        </p:spPr>
        <p:txBody>
          <a:bodyPr wrap="none" anchor="ctr"/>
          <a:lstStyle/>
          <a:p>
            <a:pPr algn="ctr">
              <a:lnSpc>
                <a:spcPct val="90000"/>
              </a:lnSpc>
              <a:spcBef>
                <a:spcPct val="20000"/>
              </a:spcBef>
            </a:pPr>
            <a:r>
              <a:rPr lang="en-GB" sz="2000" dirty="0" err="1" smtClean="0">
                <a:solidFill>
                  <a:srgbClr val="000000"/>
                </a:solidFill>
              </a:rPr>
              <a:t>pp</a:t>
            </a:r>
            <a:r>
              <a:rPr lang="en-GB" sz="2000" dirty="0" smtClean="0">
                <a:solidFill>
                  <a:srgbClr val="000000"/>
                </a:solidFill>
                <a:sym typeface="Symbol"/>
              </a:rPr>
              <a:t> </a:t>
            </a:r>
            <a:r>
              <a:rPr lang="en-GB" sz="2000" dirty="0" smtClean="0">
                <a:solidFill>
                  <a:srgbClr val="000000"/>
                </a:solidFill>
              </a:rPr>
              <a:t>π</a:t>
            </a:r>
            <a:r>
              <a:rPr lang="en-GB" sz="2000" baseline="30000" dirty="0" smtClean="0">
                <a:solidFill>
                  <a:srgbClr val="000000"/>
                </a:solidFill>
              </a:rPr>
              <a:t>+</a:t>
            </a:r>
            <a:r>
              <a:rPr lang="en-GB" sz="2000" dirty="0" smtClean="0">
                <a:solidFill>
                  <a:srgbClr val="000000"/>
                </a:solidFill>
              </a:rPr>
              <a:t>π</a:t>
            </a:r>
            <a:r>
              <a:rPr lang="en-GB" sz="2000" baseline="30000" dirty="0" smtClean="0">
                <a:solidFill>
                  <a:srgbClr val="000000"/>
                </a:solidFill>
              </a:rPr>
              <a:t>-</a:t>
            </a:r>
            <a:endParaRPr lang="fr-FR" sz="2000" dirty="0"/>
          </a:p>
        </p:txBody>
      </p:sp>
      <p:sp>
        <p:nvSpPr>
          <p:cNvPr id="25" name="ZoneTexte 24"/>
          <p:cNvSpPr txBox="1"/>
          <p:nvPr/>
        </p:nvSpPr>
        <p:spPr>
          <a:xfrm>
            <a:off x="998022" y="764704"/>
            <a:ext cx="261610" cy="369332"/>
          </a:xfrm>
          <a:prstGeom prst="rect">
            <a:avLst/>
          </a:prstGeom>
          <a:noFill/>
        </p:spPr>
        <p:txBody>
          <a:bodyPr wrap="none" rtlCol="0">
            <a:spAutoFit/>
          </a:bodyPr>
          <a:lstStyle/>
          <a:p>
            <a:r>
              <a:rPr lang="fr-FR" dirty="0" smtClean="0"/>
              <a:t>-</a:t>
            </a:r>
            <a:endParaRPr lang="fr-FR" dirty="0"/>
          </a:p>
        </p:txBody>
      </p:sp>
      <p:pic>
        <p:nvPicPr>
          <p:cNvPr id="37" name="Picture 1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1520" y="3501008"/>
            <a:ext cx="2664296" cy="2785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ZoneTexte 6"/>
          <p:cNvSpPr txBox="1"/>
          <p:nvPr/>
        </p:nvSpPr>
        <p:spPr>
          <a:xfrm>
            <a:off x="6876256" y="764704"/>
            <a:ext cx="261610" cy="369332"/>
          </a:xfrm>
          <a:prstGeom prst="rect">
            <a:avLst/>
          </a:prstGeom>
          <a:noFill/>
        </p:spPr>
        <p:txBody>
          <a:bodyPr wrap="none" rtlCol="0">
            <a:spAutoFit/>
          </a:bodyPr>
          <a:lstStyle/>
          <a:p>
            <a:r>
              <a:rPr lang="fr-FR" dirty="0" smtClean="0">
                <a:solidFill>
                  <a:schemeClr val="bg1"/>
                </a:solidFill>
              </a:rPr>
              <a:t>-</a:t>
            </a:r>
            <a:endParaRPr lang="fr-FR" dirty="0">
              <a:solidFill>
                <a:schemeClr val="bg1"/>
              </a:solidFill>
            </a:endParaRPr>
          </a:p>
        </p:txBody>
      </p:sp>
      <p:sp>
        <p:nvSpPr>
          <p:cNvPr id="12" name="Parchemin vertical 11"/>
          <p:cNvSpPr/>
          <p:nvPr/>
        </p:nvSpPr>
        <p:spPr>
          <a:xfrm>
            <a:off x="6156176" y="3247088"/>
            <a:ext cx="2808312" cy="299022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2"/>
              </a:buClr>
            </a:pPr>
            <a:r>
              <a:rPr lang="en-US" b="1" dirty="0" smtClean="0"/>
              <a:t>New measurements of p </a:t>
            </a:r>
            <a:r>
              <a:rPr lang="en-US" b="1" dirty="0"/>
              <a:t>p → </a:t>
            </a:r>
            <a:r>
              <a:rPr lang="fr-FR" b="1" dirty="0">
                <a:sym typeface="Symbol" pitchFamily="18" charset="2"/>
              </a:rPr>
              <a:t></a:t>
            </a:r>
            <a:r>
              <a:rPr lang="fr-FR" b="1" baseline="30000" dirty="0"/>
              <a:t>+</a:t>
            </a:r>
            <a:r>
              <a:rPr lang="fr-FR" b="1" dirty="0">
                <a:sym typeface="Symbol" pitchFamily="18" charset="2"/>
              </a:rPr>
              <a:t></a:t>
            </a:r>
            <a:r>
              <a:rPr lang="fr-FR" b="1" baseline="30000" dirty="0"/>
              <a:t>-</a:t>
            </a:r>
            <a:r>
              <a:rPr lang="fr-FR" b="1" dirty="0"/>
              <a:t> </a:t>
            </a:r>
          </a:p>
          <a:p>
            <a:pPr eaLnBrk="1" hangingPunct="1">
              <a:buClr>
                <a:schemeClr val="accent2"/>
              </a:buClr>
            </a:pPr>
            <a:r>
              <a:rPr lang="en-US" b="1" dirty="0" smtClean="0"/>
              <a:t>will be provided by  PANDA</a:t>
            </a:r>
          </a:p>
          <a:p>
            <a:pPr eaLnBrk="1" hangingPunct="1">
              <a:buClr>
                <a:schemeClr val="accent2"/>
              </a:buClr>
            </a:pPr>
            <a:r>
              <a:rPr lang="en-US" b="1" dirty="0" smtClean="0"/>
              <a:t>(also important for </a:t>
            </a:r>
            <a:r>
              <a:rPr lang="en-US" b="1" dirty="0" err="1" smtClean="0"/>
              <a:t>pQCD</a:t>
            </a:r>
            <a:r>
              <a:rPr lang="en-US" b="1" dirty="0" smtClean="0"/>
              <a:t> mechanism studies)</a:t>
            </a:r>
          </a:p>
        </p:txBody>
      </p:sp>
      <p:sp>
        <p:nvSpPr>
          <p:cNvPr id="13" name="ZoneTexte 12"/>
          <p:cNvSpPr txBox="1"/>
          <p:nvPr/>
        </p:nvSpPr>
        <p:spPr>
          <a:xfrm>
            <a:off x="6758662" y="3933056"/>
            <a:ext cx="261610" cy="369332"/>
          </a:xfrm>
          <a:prstGeom prst="rect">
            <a:avLst/>
          </a:prstGeom>
          <a:noFill/>
        </p:spPr>
        <p:txBody>
          <a:bodyPr wrap="none" rtlCol="0">
            <a:spAutoFit/>
          </a:bodyPr>
          <a:lstStyle/>
          <a:p>
            <a:r>
              <a:rPr lang="fr-FR" dirty="0" smtClean="0">
                <a:solidFill>
                  <a:schemeClr val="bg1"/>
                </a:solidFill>
              </a:rPr>
              <a:t>-</a:t>
            </a:r>
            <a:endParaRPr lang="fr-FR" dirty="0">
              <a:solidFill>
                <a:schemeClr val="bg1"/>
              </a:solidFill>
            </a:endParaRPr>
          </a:p>
        </p:txBody>
      </p:sp>
      <p:sp>
        <p:nvSpPr>
          <p:cNvPr id="29" name="Rectangle 28"/>
          <p:cNvSpPr/>
          <p:nvPr/>
        </p:nvSpPr>
        <p:spPr>
          <a:xfrm>
            <a:off x="899592" y="3501008"/>
            <a:ext cx="158417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323100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p:cNvSpPr txBox="1"/>
          <p:nvPr/>
        </p:nvSpPr>
        <p:spPr>
          <a:xfrm>
            <a:off x="0" y="5157192"/>
            <a:ext cx="5364088" cy="984885"/>
          </a:xfrm>
          <a:prstGeom prst="rect">
            <a:avLst/>
          </a:prstGeom>
          <a:noFill/>
        </p:spPr>
        <p:txBody>
          <a:bodyPr wrap="square" rtlCol="0">
            <a:spAutoFit/>
          </a:bodyPr>
          <a:lstStyle/>
          <a:p>
            <a:r>
              <a:rPr lang="en-US" dirty="0" smtClean="0"/>
              <a:t>2) </a:t>
            </a:r>
            <a:r>
              <a:rPr lang="en-US" sz="2000" dirty="0" smtClean="0">
                <a:latin typeface="Arial" pitchFamily="34" charset="0"/>
                <a:cs typeface="Arial" pitchFamily="34" charset="0"/>
              </a:rPr>
              <a:t>Use the different kinematical constraints </a:t>
            </a:r>
          </a:p>
          <a:p>
            <a:r>
              <a:rPr lang="en-US" sz="2000" dirty="0" smtClean="0">
                <a:latin typeface="Arial" pitchFamily="34" charset="0"/>
                <a:cs typeface="Arial" pitchFamily="34" charset="0"/>
              </a:rPr>
              <a:t>of </a:t>
            </a:r>
            <a:r>
              <a:rPr lang="fr-FR" sz="2000" dirty="0" smtClean="0">
                <a:latin typeface="Arial" pitchFamily="34" charset="0"/>
                <a:cs typeface="Arial" pitchFamily="34" charset="0"/>
              </a:rPr>
              <a:t>pp </a:t>
            </a:r>
            <a:r>
              <a:rPr lang="fr-FR" sz="2000" dirty="0" smtClean="0">
                <a:latin typeface="Arial" pitchFamily="34" charset="0"/>
                <a:cs typeface="Arial" pitchFamily="34" charset="0"/>
                <a:sym typeface="Symbol" pitchFamily="18" charset="2"/>
              </a:rPr>
              <a:t> e</a:t>
            </a:r>
            <a:r>
              <a:rPr lang="fr-FR" sz="2000" baseline="30000" dirty="0" smtClean="0">
                <a:latin typeface="Arial" pitchFamily="34" charset="0"/>
                <a:cs typeface="Arial" pitchFamily="34" charset="0"/>
                <a:sym typeface="Symbol" pitchFamily="18" charset="2"/>
              </a:rPr>
              <a:t>+</a:t>
            </a:r>
            <a:r>
              <a:rPr lang="fr-FR" sz="2000" dirty="0" smtClean="0">
                <a:latin typeface="Arial" pitchFamily="34" charset="0"/>
                <a:cs typeface="Arial" pitchFamily="34" charset="0"/>
                <a:sym typeface="Symbol" pitchFamily="18" charset="2"/>
              </a:rPr>
              <a:t>e</a:t>
            </a:r>
            <a:r>
              <a:rPr lang="fr-FR" sz="2000" baseline="30000" dirty="0" smtClean="0">
                <a:latin typeface="Arial" pitchFamily="34" charset="0"/>
                <a:cs typeface="Arial" pitchFamily="34" charset="0"/>
                <a:sym typeface="Symbol" pitchFamily="18" charset="2"/>
              </a:rPr>
              <a:t>-</a:t>
            </a:r>
            <a:r>
              <a:rPr lang="en-US" sz="2000" dirty="0" smtClean="0">
                <a:latin typeface="Arial" pitchFamily="34" charset="0"/>
                <a:cs typeface="Arial" pitchFamily="34" charset="0"/>
              </a:rPr>
              <a:t> and </a:t>
            </a:r>
            <a:r>
              <a:rPr lang="fr-FR" sz="2000" dirty="0" smtClean="0">
                <a:latin typeface="Arial" pitchFamily="34" charset="0"/>
                <a:cs typeface="Arial" pitchFamily="34" charset="0"/>
              </a:rPr>
              <a:t>pp </a:t>
            </a:r>
            <a:r>
              <a:rPr lang="fr-FR" sz="2000" dirty="0" smtClean="0">
                <a:latin typeface="Arial" pitchFamily="34" charset="0"/>
                <a:cs typeface="Arial" pitchFamily="34" charset="0"/>
                <a:sym typeface="Symbol" pitchFamily="18" charset="2"/>
              </a:rPr>
              <a:t> </a:t>
            </a:r>
            <a:r>
              <a:rPr lang="fr-FR" sz="2000" baseline="30000" dirty="0" smtClean="0">
                <a:latin typeface="Arial" pitchFamily="34" charset="0"/>
                <a:cs typeface="Arial" pitchFamily="34" charset="0"/>
                <a:sym typeface="Symbol" pitchFamily="18" charset="2"/>
              </a:rPr>
              <a:t>+</a:t>
            </a:r>
            <a:r>
              <a:rPr lang="fr-FR" sz="2000" dirty="0" smtClean="0">
                <a:latin typeface="Arial" pitchFamily="34" charset="0"/>
                <a:cs typeface="Arial" pitchFamily="34" charset="0"/>
                <a:sym typeface="Symbol" pitchFamily="18" charset="2"/>
              </a:rPr>
              <a:t></a:t>
            </a:r>
            <a:r>
              <a:rPr lang="fr-FR" sz="2000" baseline="30000" dirty="0" smtClean="0">
                <a:latin typeface="Arial" pitchFamily="34" charset="0"/>
                <a:cs typeface="Arial" pitchFamily="34" charset="0"/>
                <a:sym typeface="Symbol" pitchFamily="18" charset="2"/>
              </a:rPr>
              <a:t>- </a:t>
            </a:r>
            <a:r>
              <a:rPr lang="fr-FR" sz="2000" dirty="0" err="1" smtClean="0">
                <a:latin typeface="Arial" pitchFamily="34" charset="0"/>
                <a:cs typeface="Arial" pitchFamily="34" charset="0"/>
                <a:sym typeface="Symbol" pitchFamily="18" charset="2"/>
              </a:rPr>
              <a:t>reactions</a:t>
            </a:r>
            <a:endParaRPr lang="fr-FR" sz="2000" dirty="0" smtClean="0">
              <a:latin typeface="Arial" pitchFamily="34" charset="0"/>
              <a:cs typeface="Arial" pitchFamily="34" charset="0"/>
              <a:sym typeface="Symbol" pitchFamily="18" charset="2"/>
            </a:endParaRPr>
          </a:p>
          <a:p>
            <a:r>
              <a:rPr lang="en-US" dirty="0" smtClean="0"/>
              <a:t> </a:t>
            </a:r>
            <a:endParaRPr lang="fr-FR" dirty="0"/>
          </a:p>
        </p:txBody>
      </p:sp>
      <p:sp>
        <p:nvSpPr>
          <p:cNvPr id="20" name="Espace réservé du pied de page 4"/>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fr-FR" sz="1200">
                <a:solidFill>
                  <a:schemeClr val="tx1">
                    <a:tint val="75000"/>
                  </a:schemeClr>
                </a:solidFill>
                <a:latin typeface="+mn-lt"/>
              </a:rPr>
              <a:t>B. Ramstein   (IPN Orsay)</a:t>
            </a:r>
          </a:p>
        </p:txBody>
      </p:sp>
      <p:sp>
        <p:nvSpPr>
          <p:cNvPr id="21"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8C1EF30-4AEC-4AF2-A17B-6BDE9F444646}" type="slidenum">
              <a:rPr lang="fr-FR" sz="1200">
                <a:solidFill>
                  <a:schemeClr val="tx1">
                    <a:tint val="75000"/>
                  </a:schemeClr>
                </a:solidFill>
                <a:latin typeface="+mn-lt"/>
              </a:rPr>
              <a:pPr algn="r" fontAlgn="auto">
                <a:spcBef>
                  <a:spcPts val="0"/>
                </a:spcBef>
                <a:spcAft>
                  <a:spcPts val="0"/>
                </a:spcAft>
                <a:defRPr/>
              </a:pPr>
              <a:t>16</a:t>
            </a:fld>
            <a:endParaRPr lang="fr-FR" sz="1200">
              <a:solidFill>
                <a:schemeClr val="tx1">
                  <a:tint val="75000"/>
                </a:schemeClr>
              </a:solidFill>
              <a:latin typeface="+mn-lt"/>
            </a:endParaRPr>
          </a:p>
        </p:txBody>
      </p:sp>
      <p:pic>
        <p:nvPicPr>
          <p:cNvPr id="140293" name="Picture 2"/>
          <p:cNvPicPr>
            <a:picLocks noChangeAspect="1" noChangeArrowheads="1"/>
          </p:cNvPicPr>
          <p:nvPr/>
        </p:nvPicPr>
        <p:blipFill>
          <a:blip r:embed="rId3" cstate="print"/>
          <a:srcRect/>
          <a:stretch>
            <a:fillRect/>
          </a:stretch>
        </p:blipFill>
        <p:spPr bwMode="auto">
          <a:xfrm>
            <a:off x="6227763" y="685800"/>
            <a:ext cx="2916237" cy="2286000"/>
          </a:xfrm>
          <a:prstGeom prst="rect">
            <a:avLst/>
          </a:prstGeom>
          <a:noFill/>
          <a:ln w="9525">
            <a:noFill/>
            <a:miter lim="800000"/>
            <a:headEnd/>
            <a:tailEnd/>
          </a:ln>
        </p:spPr>
      </p:pic>
      <p:sp>
        <p:nvSpPr>
          <p:cNvPr id="140294" name="Text Box 3"/>
          <p:cNvSpPr txBox="1">
            <a:spLocks noChangeArrowheads="1"/>
          </p:cNvSpPr>
          <p:nvPr/>
        </p:nvSpPr>
        <p:spPr bwMode="auto">
          <a:xfrm>
            <a:off x="6219825" y="349250"/>
            <a:ext cx="2924175" cy="336550"/>
          </a:xfrm>
          <a:prstGeom prst="rect">
            <a:avLst/>
          </a:prstGeom>
          <a:solidFill>
            <a:srgbClr val="4F81BD"/>
          </a:solidFill>
          <a:ln w="9525">
            <a:noFill/>
            <a:miter lim="800000"/>
            <a:headEnd/>
            <a:tailEnd/>
          </a:ln>
        </p:spPr>
        <p:txBody>
          <a:bodyPr>
            <a:spAutoFit/>
          </a:bodyPr>
          <a:lstStyle/>
          <a:p>
            <a:r>
              <a:rPr lang="fr-FR" sz="1600" b="1">
                <a:solidFill>
                  <a:schemeClr val="bg1"/>
                </a:solidFill>
              </a:rPr>
              <a:t>          DIRC(Cerenkov)</a:t>
            </a:r>
          </a:p>
        </p:txBody>
      </p:sp>
      <p:sp>
        <p:nvSpPr>
          <p:cNvPr id="140295" name="Text Box 4"/>
          <p:cNvSpPr txBox="1">
            <a:spLocks noChangeArrowheads="1"/>
          </p:cNvSpPr>
          <p:nvPr/>
        </p:nvSpPr>
        <p:spPr bwMode="auto">
          <a:xfrm>
            <a:off x="5622925" y="4837113"/>
            <a:ext cx="184150" cy="366712"/>
          </a:xfrm>
          <a:prstGeom prst="rect">
            <a:avLst/>
          </a:prstGeom>
          <a:noFill/>
          <a:ln w="9525">
            <a:noFill/>
            <a:miter lim="800000"/>
            <a:headEnd/>
            <a:tailEnd/>
          </a:ln>
        </p:spPr>
        <p:txBody>
          <a:bodyPr wrap="none">
            <a:spAutoFit/>
          </a:bodyPr>
          <a:lstStyle/>
          <a:p>
            <a:endParaRPr lang="fr-FR"/>
          </a:p>
        </p:txBody>
      </p:sp>
      <p:sp>
        <p:nvSpPr>
          <p:cNvPr id="140296" name="Rectangle 5"/>
          <p:cNvSpPr>
            <a:spLocks noChangeArrowheads="1"/>
          </p:cNvSpPr>
          <p:nvPr/>
        </p:nvSpPr>
        <p:spPr bwMode="auto">
          <a:xfrm>
            <a:off x="0" y="0"/>
            <a:ext cx="6080125" cy="838200"/>
          </a:xfrm>
          <a:prstGeom prst="rect">
            <a:avLst/>
          </a:prstGeom>
          <a:solidFill>
            <a:srgbClr val="4F81BD"/>
          </a:solidFill>
          <a:ln w="9525">
            <a:noFill/>
            <a:miter lim="800000"/>
            <a:headEnd/>
            <a:tailEnd/>
          </a:ln>
        </p:spPr>
        <p:txBody>
          <a:bodyPr anchor="ctr"/>
          <a:lstStyle/>
          <a:p>
            <a:pPr algn="ctr"/>
            <a:r>
              <a:rPr lang="fr-FR" sz="3600" dirty="0">
                <a:solidFill>
                  <a:schemeClr val="bg1"/>
                </a:solidFill>
              </a:rPr>
              <a:t>Rejection of  pp </a:t>
            </a:r>
            <a:r>
              <a:rPr lang="fr-FR" sz="3600" dirty="0">
                <a:solidFill>
                  <a:schemeClr val="bg1"/>
                </a:solidFill>
                <a:sym typeface="Symbol" pitchFamily="18" charset="2"/>
              </a:rPr>
              <a:t> </a:t>
            </a:r>
            <a:r>
              <a:rPr lang="fr-FR" sz="3600" baseline="30000" dirty="0">
                <a:solidFill>
                  <a:schemeClr val="bg1"/>
                </a:solidFill>
                <a:sym typeface="Symbol" pitchFamily="18" charset="2"/>
              </a:rPr>
              <a:t>+</a:t>
            </a:r>
            <a:r>
              <a:rPr lang="fr-FR" sz="3600" dirty="0">
                <a:solidFill>
                  <a:schemeClr val="bg1"/>
                </a:solidFill>
                <a:sym typeface="Symbol" pitchFamily="18" charset="2"/>
              </a:rPr>
              <a:t></a:t>
            </a:r>
            <a:r>
              <a:rPr lang="fr-FR" sz="3600" baseline="30000" dirty="0">
                <a:solidFill>
                  <a:schemeClr val="bg1"/>
                </a:solidFill>
                <a:sym typeface="Symbol" pitchFamily="18" charset="2"/>
              </a:rPr>
              <a:t>-</a:t>
            </a:r>
            <a:endParaRPr lang="fr-FR" sz="3600" baseline="30000" dirty="0">
              <a:solidFill>
                <a:schemeClr val="bg1"/>
              </a:solidFill>
              <a:latin typeface="Symbol" pitchFamily="18" charset="2"/>
              <a:sym typeface="Symbol" pitchFamily="18" charset="2"/>
            </a:endParaRPr>
          </a:p>
        </p:txBody>
      </p:sp>
      <p:sp>
        <p:nvSpPr>
          <p:cNvPr id="140297" name="Text Box 6"/>
          <p:cNvSpPr txBox="1">
            <a:spLocks noChangeArrowheads="1"/>
          </p:cNvSpPr>
          <p:nvPr/>
        </p:nvSpPr>
        <p:spPr bwMode="auto">
          <a:xfrm>
            <a:off x="323528" y="5301208"/>
            <a:ext cx="298480" cy="338554"/>
          </a:xfrm>
          <a:prstGeom prst="rect">
            <a:avLst/>
          </a:prstGeom>
          <a:noFill/>
          <a:ln w="9525">
            <a:noFill/>
            <a:miter lim="800000"/>
            <a:headEnd/>
            <a:tailEnd/>
          </a:ln>
        </p:spPr>
        <p:txBody>
          <a:bodyPr wrap="none">
            <a:spAutoFit/>
          </a:bodyPr>
          <a:lstStyle/>
          <a:p>
            <a:r>
              <a:rPr lang="fr-FR" sz="1600" dirty="0"/>
              <a:t>_</a:t>
            </a:r>
          </a:p>
        </p:txBody>
      </p:sp>
      <p:sp>
        <p:nvSpPr>
          <p:cNvPr id="140298" name="Text Box 8"/>
          <p:cNvSpPr txBox="1">
            <a:spLocks noChangeArrowheads="1"/>
          </p:cNvSpPr>
          <p:nvPr/>
        </p:nvSpPr>
        <p:spPr bwMode="auto">
          <a:xfrm>
            <a:off x="0" y="4365104"/>
            <a:ext cx="5280613" cy="707886"/>
          </a:xfrm>
          <a:prstGeom prst="rect">
            <a:avLst/>
          </a:prstGeom>
          <a:noFill/>
          <a:ln w="9525">
            <a:noFill/>
            <a:miter lim="800000"/>
            <a:headEnd/>
            <a:tailEnd/>
          </a:ln>
        </p:spPr>
        <p:txBody>
          <a:bodyPr wrap="none">
            <a:spAutoFit/>
          </a:bodyPr>
          <a:lstStyle/>
          <a:p>
            <a:r>
              <a:rPr lang="fr-FR" dirty="0" smtClean="0"/>
              <a:t>1) </a:t>
            </a:r>
            <a:r>
              <a:rPr lang="fr-FR" sz="2000" dirty="0"/>
              <a:t>Use </a:t>
            </a:r>
            <a:r>
              <a:rPr lang="fr-FR" sz="2000" dirty="0" err="1"/>
              <a:t>complementarity</a:t>
            </a:r>
            <a:r>
              <a:rPr lang="fr-FR" sz="2000" dirty="0"/>
              <a:t> of  e/</a:t>
            </a:r>
            <a:r>
              <a:rPr lang="fr-FR" sz="2000" dirty="0">
                <a:sym typeface="Symbol" pitchFamily="18" charset="2"/>
              </a:rPr>
              <a:t> discrimination</a:t>
            </a:r>
          </a:p>
          <a:p>
            <a:pPr>
              <a:buFont typeface="Wingdings" pitchFamily="2" charset="2"/>
              <a:buNone/>
            </a:pPr>
            <a:r>
              <a:rPr lang="fr-FR" sz="2000" dirty="0"/>
              <a:t>  </a:t>
            </a:r>
            <a:r>
              <a:rPr lang="fr-FR" sz="2000" dirty="0" err="1"/>
              <a:t>capability</a:t>
            </a:r>
            <a:r>
              <a:rPr lang="fr-FR" sz="2000" dirty="0"/>
              <a:t> of the </a:t>
            </a:r>
            <a:r>
              <a:rPr lang="fr-FR" sz="2000" dirty="0" err="1"/>
              <a:t>different</a:t>
            </a:r>
            <a:r>
              <a:rPr lang="fr-FR" sz="2000" dirty="0"/>
              <a:t> </a:t>
            </a:r>
            <a:r>
              <a:rPr lang="fr-FR" sz="2000" dirty="0" smtClean="0"/>
              <a:t>detectors</a:t>
            </a:r>
          </a:p>
        </p:txBody>
      </p:sp>
      <p:pic>
        <p:nvPicPr>
          <p:cNvPr id="140299" name="Picture 9" descr="pionm1p37GeV_th6p6deg_9b9_22b22b200_5mod"/>
          <p:cNvPicPr>
            <a:picLocks noChangeAspect="1" noChangeArrowheads="1"/>
          </p:cNvPicPr>
          <p:nvPr/>
        </p:nvPicPr>
        <p:blipFill>
          <a:blip r:embed="rId4" cstate="print"/>
          <a:srcRect r="8270"/>
          <a:stretch>
            <a:fillRect/>
          </a:stretch>
        </p:blipFill>
        <p:spPr bwMode="auto">
          <a:xfrm>
            <a:off x="5364088" y="4365104"/>
            <a:ext cx="3352800" cy="2133600"/>
          </a:xfrm>
          <a:prstGeom prst="rect">
            <a:avLst/>
          </a:prstGeom>
          <a:noFill/>
          <a:ln w="9525">
            <a:noFill/>
            <a:miter lim="800000"/>
            <a:headEnd/>
            <a:tailEnd/>
          </a:ln>
        </p:spPr>
      </p:pic>
      <p:grpSp>
        <p:nvGrpSpPr>
          <p:cNvPr id="140300" name="Group 11"/>
          <p:cNvGrpSpPr>
            <a:grpSpLocks/>
          </p:cNvGrpSpPr>
          <p:nvPr/>
        </p:nvGrpSpPr>
        <p:grpSpPr bwMode="auto">
          <a:xfrm>
            <a:off x="152400" y="1052736"/>
            <a:ext cx="5672138" cy="2520950"/>
            <a:chOff x="219" y="1008"/>
            <a:chExt cx="3573" cy="1588"/>
          </a:xfrm>
        </p:grpSpPr>
        <p:pic>
          <p:nvPicPr>
            <p:cNvPr id="140301" name="Picture 12"/>
            <p:cNvPicPr>
              <a:picLocks noChangeAspect="1" noChangeArrowheads="1"/>
            </p:cNvPicPr>
            <p:nvPr/>
          </p:nvPicPr>
          <p:blipFill>
            <a:blip r:embed="rId5" cstate="print"/>
            <a:srcRect/>
            <a:stretch>
              <a:fillRect/>
            </a:stretch>
          </p:blipFill>
          <p:spPr bwMode="auto">
            <a:xfrm>
              <a:off x="219" y="1204"/>
              <a:ext cx="1701" cy="1392"/>
            </a:xfrm>
            <a:prstGeom prst="rect">
              <a:avLst/>
            </a:prstGeom>
            <a:noFill/>
            <a:ln w="9525">
              <a:noFill/>
              <a:miter lim="800000"/>
              <a:headEnd/>
              <a:tailEnd/>
            </a:ln>
          </p:spPr>
        </p:pic>
        <p:pic>
          <p:nvPicPr>
            <p:cNvPr id="140302" name="Picture 13"/>
            <p:cNvPicPr>
              <a:picLocks noChangeAspect="1" noChangeArrowheads="1"/>
            </p:cNvPicPr>
            <p:nvPr/>
          </p:nvPicPr>
          <p:blipFill>
            <a:blip r:embed="rId6" cstate="print"/>
            <a:srcRect/>
            <a:stretch>
              <a:fillRect/>
            </a:stretch>
          </p:blipFill>
          <p:spPr bwMode="auto">
            <a:xfrm>
              <a:off x="1920" y="1152"/>
              <a:ext cx="1872" cy="1392"/>
            </a:xfrm>
            <a:prstGeom prst="rect">
              <a:avLst/>
            </a:prstGeom>
            <a:noFill/>
            <a:ln w="9525">
              <a:noFill/>
              <a:miter lim="800000"/>
              <a:headEnd/>
              <a:tailEnd/>
            </a:ln>
          </p:spPr>
        </p:pic>
        <p:sp>
          <p:nvSpPr>
            <p:cNvPr id="140303" name="Text Box 14"/>
            <p:cNvSpPr txBox="1">
              <a:spLocks noChangeArrowheads="1"/>
            </p:cNvSpPr>
            <p:nvPr/>
          </p:nvSpPr>
          <p:spPr bwMode="auto">
            <a:xfrm>
              <a:off x="1824" y="1008"/>
              <a:ext cx="1968" cy="212"/>
            </a:xfrm>
            <a:prstGeom prst="rect">
              <a:avLst/>
            </a:prstGeom>
            <a:solidFill>
              <a:srgbClr val="4F81BD"/>
            </a:solidFill>
            <a:ln w="9525">
              <a:noFill/>
              <a:miter lim="800000"/>
              <a:headEnd/>
              <a:tailEnd/>
            </a:ln>
          </p:spPr>
          <p:txBody>
            <a:bodyPr>
              <a:spAutoFit/>
            </a:bodyPr>
            <a:lstStyle/>
            <a:p>
              <a:pPr>
                <a:spcBef>
                  <a:spcPct val="50000"/>
                </a:spcBef>
              </a:pPr>
              <a:r>
                <a:rPr lang="fr-FR" sz="1600" b="1" dirty="0">
                  <a:solidFill>
                    <a:schemeClr val="bg1"/>
                  </a:solidFill>
                </a:rPr>
                <a:t>  </a:t>
              </a:r>
              <a:r>
                <a:rPr lang="fr-FR" sz="1600" b="1" dirty="0" err="1">
                  <a:solidFill>
                    <a:schemeClr val="bg1"/>
                  </a:solidFill>
                </a:rPr>
                <a:t>ElectroMagneticCalorimeter</a:t>
              </a:r>
              <a:endParaRPr lang="fr-FR" sz="1600" b="1" dirty="0">
                <a:solidFill>
                  <a:schemeClr val="bg1"/>
                </a:solidFill>
              </a:endParaRPr>
            </a:p>
          </p:txBody>
        </p:sp>
        <p:sp>
          <p:nvSpPr>
            <p:cNvPr id="140304" name="Text Box 15"/>
            <p:cNvSpPr txBox="1">
              <a:spLocks noChangeArrowheads="1"/>
            </p:cNvSpPr>
            <p:nvPr/>
          </p:nvSpPr>
          <p:spPr bwMode="auto">
            <a:xfrm>
              <a:off x="219" y="1008"/>
              <a:ext cx="1632" cy="212"/>
            </a:xfrm>
            <a:prstGeom prst="rect">
              <a:avLst/>
            </a:prstGeom>
            <a:solidFill>
              <a:srgbClr val="4F81BD"/>
            </a:solidFill>
            <a:ln w="9525">
              <a:noFill/>
              <a:miter lim="800000"/>
              <a:headEnd/>
              <a:tailEnd/>
            </a:ln>
          </p:spPr>
          <p:txBody>
            <a:bodyPr>
              <a:spAutoFit/>
            </a:bodyPr>
            <a:lstStyle/>
            <a:p>
              <a:pPr>
                <a:spcBef>
                  <a:spcPct val="50000"/>
                </a:spcBef>
              </a:pPr>
              <a:r>
                <a:rPr lang="fr-FR" sz="1600" b="1">
                  <a:solidFill>
                    <a:schemeClr val="bg1"/>
                  </a:solidFill>
                </a:rPr>
                <a:t>Straw Tube Tracker</a:t>
              </a:r>
            </a:p>
          </p:txBody>
        </p:sp>
      </p:grpSp>
      <p:sp>
        <p:nvSpPr>
          <p:cNvPr id="140305" name="Text Box 16"/>
          <p:cNvSpPr txBox="1">
            <a:spLocks noChangeArrowheads="1"/>
          </p:cNvSpPr>
          <p:nvPr/>
        </p:nvSpPr>
        <p:spPr bwMode="auto">
          <a:xfrm>
            <a:off x="6228184" y="3356992"/>
            <a:ext cx="2687637" cy="650875"/>
          </a:xfrm>
          <a:prstGeom prst="rect">
            <a:avLst/>
          </a:prstGeom>
          <a:noFill/>
          <a:ln w="9525">
            <a:solidFill>
              <a:schemeClr val="accent1"/>
            </a:solidFill>
            <a:miter lim="800000"/>
            <a:headEnd/>
            <a:tailEnd/>
          </a:ln>
        </p:spPr>
        <p:txBody>
          <a:bodyPr>
            <a:spAutoFit/>
          </a:bodyPr>
          <a:lstStyle/>
          <a:p>
            <a:pPr>
              <a:buFont typeface="Symbol" pitchFamily="18" charset="2"/>
              <a:buNone/>
            </a:pPr>
            <a:r>
              <a:rPr lang="fr-FR" b="1" dirty="0">
                <a:sym typeface="Symbol" pitchFamily="18" charset="2"/>
              </a:rPr>
              <a:t>(</a:t>
            </a:r>
            <a:r>
              <a:rPr lang="fr-FR" b="1" dirty="0" smtClean="0">
                <a:sym typeface="Symbol" pitchFamily="18" charset="2"/>
              </a:rPr>
              <a:t></a:t>
            </a:r>
            <a:r>
              <a:rPr lang="fr-FR" b="1" baseline="30000" dirty="0" smtClean="0">
                <a:sym typeface="Symbol" pitchFamily="18" charset="2"/>
              </a:rPr>
              <a:t>-</a:t>
            </a:r>
            <a:r>
              <a:rPr lang="fr-FR" b="1" dirty="0" smtClean="0">
                <a:sym typeface="Symbol" pitchFamily="18" charset="2"/>
              </a:rPr>
              <a:t> </a:t>
            </a:r>
            <a:r>
              <a:rPr lang="fr-FR" b="1" dirty="0">
                <a:sym typeface="Symbol" pitchFamily="18" charset="2"/>
              </a:rPr>
              <a:t>, °) , ° 2</a:t>
            </a:r>
          </a:p>
          <a:p>
            <a:r>
              <a:rPr lang="fr-FR" b="1" dirty="0"/>
              <a:t>          </a:t>
            </a:r>
            <a:r>
              <a:rPr lang="fr-FR" b="1" dirty="0" err="1"/>
              <a:t>E</a:t>
            </a:r>
            <a:r>
              <a:rPr lang="fr-FR" b="1" baseline="-25000" dirty="0" err="1"/>
              <a:t>dep</a:t>
            </a:r>
            <a:r>
              <a:rPr lang="fr-FR" b="1" dirty="0"/>
              <a:t>/p ~ 1</a:t>
            </a:r>
          </a:p>
        </p:txBody>
      </p:sp>
      <p:sp>
        <p:nvSpPr>
          <p:cNvPr id="140306" name="Text Box 17"/>
          <p:cNvSpPr txBox="1">
            <a:spLocks noChangeArrowheads="1"/>
          </p:cNvSpPr>
          <p:nvPr/>
        </p:nvSpPr>
        <p:spPr bwMode="auto">
          <a:xfrm>
            <a:off x="5364088" y="4149080"/>
            <a:ext cx="3779912" cy="338554"/>
          </a:xfrm>
          <a:prstGeom prst="rect">
            <a:avLst/>
          </a:prstGeom>
          <a:solidFill>
            <a:srgbClr val="4F81BD"/>
          </a:solidFill>
          <a:ln w="9525">
            <a:noFill/>
            <a:miter lim="800000"/>
            <a:headEnd/>
            <a:tailEnd/>
          </a:ln>
        </p:spPr>
        <p:txBody>
          <a:bodyPr wrap="square">
            <a:spAutoFit/>
          </a:bodyPr>
          <a:lstStyle/>
          <a:p>
            <a:r>
              <a:rPr lang="fr-FR" sz="1600" b="1" dirty="0">
                <a:solidFill>
                  <a:schemeClr val="bg2"/>
                </a:solidFill>
              </a:rPr>
              <a:t>EMC </a:t>
            </a:r>
            <a:r>
              <a:rPr lang="fr-FR" sz="1600" b="1" dirty="0" err="1">
                <a:solidFill>
                  <a:schemeClr val="bg2"/>
                </a:solidFill>
              </a:rPr>
              <a:t>response</a:t>
            </a:r>
            <a:r>
              <a:rPr lang="fr-FR" sz="1600" b="1" dirty="0">
                <a:solidFill>
                  <a:schemeClr val="bg2"/>
                </a:solidFill>
              </a:rPr>
              <a:t> to </a:t>
            </a:r>
            <a:r>
              <a:rPr lang="fr-FR" sz="1600" b="1" dirty="0">
                <a:solidFill>
                  <a:schemeClr val="bg2"/>
                </a:solidFill>
                <a:sym typeface="Symbol" pitchFamily="18" charset="2"/>
              </a:rPr>
              <a:t></a:t>
            </a:r>
            <a:r>
              <a:rPr lang="fr-FR" sz="1600" b="1" baseline="30000" dirty="0">
                <a:solidFill>
                  <a:schemeClr val="bg2"/>
                </a:solidFill>
                <a:sym typeface="Symbol" pitchFamily="18" charset="2"/>
              </a:rPr>
              <a:t>- </a:t>
            </a:r>
            <a:r>
              <a:rPr lang="fr-FR" sz="1600" b="1" dirty="0">
                <a:solidFill>
                  <a:schemeClr val="bg2"/>
                </a:solidFill>
                <a:sym typeface="Symbol" pitchFamily="18" charset="2"/>
              </a:rPr>
              <a:t>  p=1.5 </a:t>
            </a:r>
            <a:r>
              <a:rPr lang="fr-FR" sz="1600" b="1" dirty="0" err="1">
                <a:solidFill>
                  <a:schemeClr val="bg2"/>
                </a:solidFill>
                <a:sym typeface="Symbol" pitchFamily="18" charset="2"/>
              </a:rPr>
              <a:t>GeV</a:t>
            </a:r>
            <a:r>
              <a:rPr lang="fr-FR" sz="1600" b="1" dirty="0">
                <a:solidFill>
                  <a:schemeClr val="bg2"/>
                </a:solidFill>
                <a:sym typeface="Symbol" pitchFamily="18" charset="2"/>
              </a:rPr>
              <a:t>/c</a:t>
            </a:r>
            <a:endParaRPr lang="fr-FR" sz="1600" b="1" dirty="0">
              <a:solidFill>
                <a:schemeClr val="bg2"/>
              </a:solidFill>
            </a:endParaRPr>
          </a:p>
        </p:txBody>
      </p:sp>
      <p:sp>
        <p:nvSpPr>
          <p:cNvPr id="140307" name="Line 18"/>
          <p:cNvSpPr>
            <a:spLocks noChangeShapeType="1"/>
          </p:cNvSpPr>
          <p:nvPr/>
        </p:nvSpPr>
        <p:spPr bwMode="auto">
          <a:xfrm flipH="1">
            <a:off x="8229600" y="4648200"/>
            <a:ext cx="381000" cy="1524000"/>
          </a:xfrm>
          <a:prstGeom prst="line">
            <a:avLst/>
          </a:prstGeom>
          <a:noFill/>
          <a:ln w="9525">
            <a:solidFill>
              <a:srgbClr val="FF0000"/>
            </a:solidFill>
            <a:round/>
            <a:headEnd/>
            <a:tailEnd type="triangle" w="med" len="med"/>
          </a:ln>
        </p:spPr>
        <p:txBody>
          <a:bodyPr/>
          <a:lstStyle/>
          <a:p>
            <a:endParaRPr lang="fr-FR"/>
          </a:p>
        </p:txBody>
      </p:sp>
      <p:sp>
        <p:nvSpPr>
          <p:cNvPr id="2" name="Espace réservé de la date 1"/>
          <p:cNvSpPr>
            <a:spLocks noGrp="1"/>
          </p:cNvSpPr>
          <p:nvPr>
            <p:ph type="dt" sz="half" idx="10"/>
          </p:nvPr>
        </p:nvSpPr>
        <p:spPr>
          <a:xfrm>
            <a:off x="381000" y="6453336"/>
            <a:ext cx="2133600" cy="365125"/>
          </a:xfrm>
        </p:spPr>
        <p:txBody>
          <a:bodyPr/>
          <a:lstStyle/>
          <a:p>
            <a:pPr>
              <a:defRPr/>
            </a:pPr>
            <a:r>
              <a:rPr lang="fr-FR" dirty="0" smtClean="0"/>
              <a:t>Gatchina, 9 July 2012</a:t>
            </a:r>
            <a:endParaRPr lang="en-US" dirty="0"/>
          </a:p>
        </p:txBody>
      </p:sp>
      <p:sp>
        <p:nvSpPr>
          <p:cNvPr id="3" name="Espace réservé du pied de page 2"/>
          <p:cNvSpPr>
            <a:spLocks noGrp="1"/>
          </p:cNvSpPr>
          <p:nvPr>
            <p:ph type="ftr" sz="quarter" idx="11"/>
          </p:nvPr>
        </p:nvSpPr>
        <p:spPr/>
        <p:txBody>
          <a:bodyPr/>
          <a:lstStyle/>
          <a:p>
            <a:pPr>
              <a:defRPr/>
            </a:pPr>
            <a:r>
              <a:rPr lang="en-US" dirty="0" smtClean="0"/>
              <a:t>B. </a:t>
            </a:r>
            <a:r>
              <a:rPr lang="en-US" dirty="0" err="1" smtClean="0"/>
              <a:t>Ramstein</a:t>
            </a:r>
            <a:r>
              <a:rPr lang="en-US" dirty="0" smtClean="0"/>
              <a:t>   (IPN </a:t>
            </a:r>
            <a:r>
              <a:rPr lang="en-US" dirty="0" err="1" smtClean="0"/>
              <a:t>Orsay</a:t>
            </a:r>
            <a:r>
              <a:rPr lang="en-US" dirty="0" smtClean="0"/>
              <a:t>)</a:t>
            </a:r>
            <a:endParaRPr lang="en-US" dirty="0"/>
          </a:p>
        </p:txBody>
      </p:sp>
      <p:sp>
        <p:nvSpPr>
          <p:cNvPr id="4" name="Espace réservé du numéro de diapositive 3"/>
          <p:cNvSpPr>
            <a:spLocks noGrp="1"/>
          </p:cNvSpPr>
          <p:nvPr>
            <p:ph type="sldNum" sz="quarter" idx="12"/>
          </p:nvPr>
        </p:nvSpPr>
        <p:spPr/>
        <p:txBody>
          <a:bodyPr/>
          <a:lstStyle/>
          <a:p>
            <a:pPr>
              <a:defRPr/>
            </a:pPr>
            <a:fld id="{0EEC61CA-348B-46DE-BF28-6BA487DF6BBD}" type="slidenum">
              <a:rPr lang="en-US" smtClean="0"/>
              <a:pPr>
                <a:defRPr/>
              </a:pPr>
              <a:t>16</a:t>
            </a:fld>
            <a:endParaRPr lang="en-US"/>
          </a:p>
        </p:txBody>
      </p:sp>
      <p:sp>
        <p:nvSpPr>
          <p:cNvPr id="23" name="ZoneTexte 22"/>
          <p:cNvSpPr txBox="1"/>
          <p:nvPr/>
        </p:nvSpPr>
        <p:spPr>
          <a:xfrm>
            <a:off x="35496" y="4649068"/>
            <a:ext cx="646331" cy="646331"/>
          </a:xfrm>
          <a:prstGeom prst="rect">
            <a:avLst/>
          </a:prstGeom>
          <a:noFill/>
        </p:spPr>
        <p:txBody>
          <a:bodyPr wrap="none" rtlCol="0">
            <a:spAutoFit/>
          </a:bodyPr>
          <a:lstStyle/>
          <a:p>
            <a:pPr lvl="1"/>
            <a:endParaRPr lang="fr-FR" dirty="0"/>
          </a:p>
          <a:p>
            <a:r>
              <a:rPr lang="fr-FR" dirty="0" smtClean="0"/>
              <a:t>  </a:t>
            </a:r>
            <a:endParaRPr lang="fr-FR" dirty="0"/>
          </a:p>
        </p:txBody>
      </p:sp>
      <p:sp>
        <p:nvSpPr>
          <p:cNvPr id="25" name="Text Box 6"/>
          <p:cNvSpPr txBox="1">
            <a:spLocks noChangeArrowheads="1"/>
          </p:cNvSpPr>
          <p:nvPr/>
        </p:nvSpPr>
        <p:spPr bwMode="auto">
          <a:xfrm>
            <a:off x="1979712" y="5301208"/>
            <a:ext cx="298480" cy="338554"/>
          </a:xfrm>
          <a:prstGeom prst="rect">
            <a:avLst/>
          </a:prstGeom>
          <a:noFill/>
          <a:ln w="9525">
            <a:noFill/>
            <a:miter lim="800000"/>
            <a:headEnd/>
            <a:tailEnd/>
          </a:ln>
        </p:spPr>
        <p:txBody>
          <a:bodyPr wrap="none">
            <a:spAutoFit/>
          </a:bodyPr>
          <a:lstStyle/>
          <a:p>
            <a:r>
              <a:rPr lang="fr-FR" sz="1600" dirty="0"/>
              <a:t>_</a:t>
            </a:r>
          </a:p>
        </p:txBody>
      </p:sp>
      <p:cxnSp>
        <p:nvCxnSpPr>
          <p:cNvPr id="27" name="Connecteur droit avec flèche 26"/>
          <p:cNvCxnSpPr/>
          <p:nvPr/>
        </p:nvCxnSpPr>
        <p:spPr>
          <a:xfrm>
            <a:off x="3923928" y="2204864"/>
            <a:ext cx="1728192" cy="19442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1907704" y="2564904"/>
            <a:ext cx="504056"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539552" y="3717032"/>
            <a:ext cx="5660524" cy="646331"/>
          </a:xfrm>
          <a:prstGeom prst="rect">
            <a:avLst/>
          </a:prstGeom>
          <a:noFill/>
        </p:spPr>
        <p:txBody>
          <a:bodyPr wrap="none" rtlCol="0">
            <a:spAutoFit/>
          </a:bodyPr>
          <a:lstStyle/>
          <a:p>
            <a:r>
              <a:rPr lang="en-US" b="1" i="1" dirty="0" smtClean="0">
                <a:solidFill>
                  <a:srgbClr val="4F81BD"/>
                </a:solidFill>
              </a:rPr>
              <a:t>Non-</a:t>
            </a:r>
            <a:r>
              <a:rPr lang="en-US" b="1" i="1" dirty="0" err="1" smtClean="0">
                <a:solidFill>
                  <a:srgbClr val="4F81BD"/>
                </a:solidFill>
              </a:rPr>
              <a:t>gaussian</a:t>
            </a:r>
            <a:r>
              <a:rPr lang="en-US" b="1" i="1" dirty="0" smtClean="0">
                <a:solidFill>
                  <a:srgbClr val="4F81BD"/>
                </a:solidFill>
              </a:rPr>
              <a:t> tails of truncated </a:t>
            </a:r>
            <a:r>
              <a:rPr lang="en-US" b="1" i="1" dirty="0" err="1" smtClean="0">
                <a:solidFill>
                  <a:srgbClr val="4F81BD"/>
                </a:solidFill>
              </a:rPr>
              <a:t>dE</a:t>
            </a:r>
            <a:r>
              <a:rPr lang="en-US" b="1" i="1" dirty="0" smtClean="0">
                <a:solidFill>
                  <a:srgbClr val="4F81BD"/>
                </a:solidFill>
              </a:rPr>
              <a:t>/</a:t>
            </a:r>
            <a:r>
              <a:rPr lang="en-US" b="1" i="1" dirty="0" err="1" smtClean="0">
                <a:solidFill>
                  <a:srgbClr val="4F81BD"/>
                </a:solidFill>
              </a:rPr>
              <a:t>dx</a:t>
            </a:r>
            <a:r>
              <a:rPr lang="en-US" b="1" i="1" dirty="0" smtClean="0">
                <a:solidFill>
                  <a:srgbClr val="4F81BD"/>
                </a:solidFill>
              </a:rPr>
              <a:t> distribution</a:t>
            </a:r>
            <a:endParaRPr lang="fr-FR" b="1" i="1" dirty="0" smtClean="0">
              <a:solidFill>
                <a:srgbClr val="4F81BD"/>
              </a:solidFill>
            </a:endParaRPr>
          </a:p>
          <a:p>
            <a:endParaRPr lang="fr-FR" dirty="0"/>
          </a:p>
        </p:txBody>
      </p:sp>
      <p:sp>
        <p:nvSpPr>
          <p:cNvPr id="39" name="ZoneTexte 38"/>
          <p:cNvSpPr txBox="1"/>
          <p:nvPr/>
        </p:nvSpPr>
        <p:spPr>
          <a:xfrm>
            <a:off x="0" y="5807005"/>
            <a:ext cx="5493813" cy="646331"/>
          </a:xfrm>
          <a:prstGeom prst="rect">
            <a:avLst/>
          </a:prstGeom>
          <a:noFill/>
        </p:spPr>
        <p:txBody>
          <a:bodyPr wrap="none" rtlCol="0">
            <a:spAutoFit/>
          </a:bodyPr>
          <a:lstStyle/>
          <a:p>
            <a:r>
              <a:rPr lang="en-US" b="1" i="1" dirty="0" smtClean="0">
                <a:solidFill>
                  <a:srgbClr val="4F81BD"/>
                </a:solidFill>
              </a:rPr>
              <a:t>Electron momentum resolution (</a:t>
            </a:r>
            <a:r>
              <a:rPr lang="en-US" b="1" i="1" dirty="0" err="1" smtClean="0">
                <a:solidFill>
                  <a:srgbClr val="4F81BD"/>
                </a:solidFill>
              </a:rPr>
              <a:t>bremstrahlung</a:t>
            </a:r>
            <a:r>
              <a:rPr lang="en-US" b="1" i="1" dirty="0" smtClean="0">
                <a:solidFill>
                  <a:srgbClr val="4F81BD"/>
                </a:solidFill>
              </a:rPr>
              <a:t> )</a:t>
            </a:r>
            <a:endParaRPr lang="fr-FR" b="1" i="1" dirty="0" smtClean="0">
              <a:solidFill>
                <a:srgbClr val="4F81BD"/>
              </a:solidFill>
            </a:endParaRPr>
          </a:p>
          <a:p>
            <a:endParaRPr lang="fr-FR" dirty="0"/>
          </a:p>
        </p:txBody>
      </p:sp>
      <p:sp>
        <p:nvSpPr>
          <p:cNvPr id="29" name="ZoneTexte 28"/>
          <p:cNvSpPr txBox="1"/>
          <p:nvPr/>
        </p:nvSpPr>
        <p:spPr>
          <a:xfrm>
            <a:off x="5652120" y="6381328"/>
            <a:ext cx="2762359" cy="369332"/>
          </a:xfrm>
          <a:prstGeom prst="rect">
            <a:avLst/>
          </a:prstGeom>
          <a:noFill/>
        </p:spPr>
        <p:txBody>
          <a:bodyPr wrap="none" rtlCol="0">
            <a:spAutoFit/>
          </a:bodyPr>
          <a:lstStyle/>
          <a:p>
            <a:r>
              <a:rPr lang="en-US" i="1" dirty="0" err="1" smtClean="0"/>
              <a:t>T.Zerguerras</a:t>
            </a:r>
            <a:r>
              <a:rPr lang="en-US" i="1" dirty="0" smtClean="0"/>
              <a:t>, IPN </a:t>
            </a:r>
            <a:r>
              <a:rPr lang="en-US" i="1" dirty="0" err="1" smtClean="0"/>
              <a:t>Orsay</a:t>
            </a:r>
            <a:endParaRPr lang="fr-FR"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p:cNvSpPr>
          <p:nvPr>
            <p:ph type="title"/>
          </p:nvPr>
        </p:nvSpPr>
        <p:spPr>
          <a:xfrm>
            <a:off x="0" y="-27384"/>
            <a:ext cx="9144000" cy="504825"/>
          </a:xfrm>
          <a:solidFill>
            <a:srgbClr val="4F81BD"/>
          </a:solidFill>
        </p:spPr>
        <p:txBody>
          <a:bodyPr/>
          <a:lstStyle/>
          <a:p>
            <a:r>
              <a:rPr lang="fr-FR" sz="3600" dirty="0">
                <a:solidFill>
                  <a:schemeClr val="bg1"/>
                </a:solidFill>
              </a:rPr>
              <a:t>pp </a:t>
            </a:r>
            <a:r>
              <a:rPr lang="fr-FR" sz="3600" dirty="0">
                <a:solidFill>
                  <a:schemeClr val="bg1"/>
                </a:solidFill>
                <a:sym typeface="Symbol" pitchFamily="18" charset="2"/>
              </a:rPr>
              <a:t></a:t>
            </a:r>
            <a:r>
              <a:rPr lang="fr-FR" sz="3600" dirty="0" err="1">
                <a:solidFill>
                  <a:schemeClr val="bg1"/>
                </a:solidFill>
                <a:sym typeface="Symbol" pitchFamily="18" charset="2"/>
              </a:rPr>
              <a:t>e</a:t>
            </a:r>
            <a:r>
              <a:rPr lang="fr-FR" sz="3600" baseline="30000" dirty="0" err="1">
                <a:solidFill>
                  <a:schemeClr val="bg1"/>
                </a:solidFill>
                <a:sym typeface="Symbol" pitchFamily="18" charset="2"/>
              </a:rPr>
              <a:t>+</a:t>
            </a:r>
            <a:r>
              <a:rPr lang="fr-FR" sz="3600" dirty="0" err="1">
                <a:solidFill>
                  <a:schemeClr val="bg1"/>
                </a:solidFill>
                <a:sym typeface="Symbol" pitchFamily="18" charset="2"/>
              </a:rPr>
              <a:t>e</a:t>
            </a:r>
            <a:r>
              <a:rPr lang="fr-FR" sz="3600" baseline="30000" dirty="0">
                <a:solidFill>
                  <a:schemeClr val="bg1"/>
                </a:solidFill>
                <a:sym typeface="Symbol" pitchFamily="18" charset="2"/>
              </a:rPr>
              <a:t>- </a:t>
            </a:r>
            <a:r>
              <a:rPr lang="fr-FR" sz="3600" dirty="0" smtClean="0">
                <a:solidFill>
                  <a:schemeClr val="bg1"/>
                </a:solidFill>
              </a:rPr>
              <a:t>signal reconstruction</a:t>
            </a:r>
          </a:p>
        </p:txBody>
      </p:sp>
      <p:pic>
        <p:nvPicPr>
          <p:cNvPr id="139267" name="Picture 3"/>
          <p:cNvPicPr>
            <a:picLocks noChangeAspect="1" noChangeArrowheads="1"/>
          </p:cNvPicPr>
          <p:nvPr/>
        </p:nvPicPr>
        <p:blipFill>
          <a:blip r:embed="rId2" cstate="print"/>
          <a:srcRect/>
          <a:stretch>
            <a:fillRect/>
          </a:stretch>
        </p:blipFill>
        <p:spPr bwMode="auto">
          <a:xfrm>
            <a:off x="251520" y="1124744"/>
            <a:ext cx="3816424" cy="3146063"/>
          </a:xfrm>
          <a:prstGeom prst="rect">
            <a:avLst/>
          </a:prstGeom>
          <a:noFill/>
          <a:ln w="9525">
            <a:noFill/>
            <a:round/>
            <a:headEnd/>
            <a:tailEnd/>
          </a:ln>
          <a:effectLst/>
        </p:spPr>
      </p:pic>
      <p:sp>
        <p:nvSpPr>
          <p:cNvPr id="2" name="Espace réservé de la date 1"/>
          <p:cNvSpPr>
            <a:spLocks noGrp="1"/>
          </p:cNvSpPr>
          <p:nvPr>
            <p:ph type="dt" sz="half" idx="10"/>
          </p:nvPr>
        </p:nvSpPr>
        <p:spPr/>
        <p:txBody>
          <a:bodyPr/>
          <a:lstStyle/>
          <a:p>
            <a:pPr>
              <a:defRPr/>
            </a:pPr>
            <a:r>
              <a:rPr lang="fr-FR" smtClean="0"/>
              <a:t>Gatchina, 9 July 2012</a:t>
            </a:r>
            <a:endParaRPr lang="en-US"/>
          </a:p>
        </p:txBody>
      </p:sp>
      <p:sp>
        <p:nvSpPr>
          <p:cNvPr id="3" name="Espace réservé du pied de page 2"/>
          <p:cNvSpPr>
            <a:spLocks noGrp="1"/>
          </p:cNvSpPr>
          <p:nvPr>
            <p:ph type="ftr" sz="quarter" idx="11"/>
          </p:nvPr>
        </p:nvSpPr>
        <p:spPr/>
        <p:txBody>
          <a:bodyPr/>
          <a:lstStyle/>
          <a:p>
            <a:pPr>
              <a:defRPr/>
            </a:pPr>
            <a:r>
              <a:rPr lang="en-US" smtClean="0"/>
              <a:t>B. Ramstein   (IPN Orsay)</a:t>
            </a:r>
            <a:endParaRPr lang="en-US"/>
          </a:p>
        </p:txBody>
      </p:sp>
      <p:grpSp>
        <p:nvGrpSpPr>
          <p:cNvPr id="19" name="Groupe 18"/>
          <p:cNvGrpSpPr/>
          <p:nvPr/>
        </p:nvGrpSpPr>
        <p:grpSpPr>
          <a:xfrm>
            <a:off x="5076056" y="692696"/>
            <a:ext cx="3744913" cy="4248150"/>
            <a:chOff x="5076056" y="1196752"/>
            <a:chExt cx="3744913" cy="4248150"/>
          </a:xfrm>
        </p:grpSpPr>
        <p:sp>
          <p:nvSpPr>
            <p:cNvPr id="10" name="AutoShape 10"/>
            <p:cNvSpPr>
              <a:spLocks noChangeArrowheads="1"/>
            </p:cNvSpPr>
            <p:nvPr/>
          </p:nvSpPr>
          <p:spPr bwMode="auto">
            <a:xfrm>
              <a:off x="5076056" y="1196752"/>
              <a:ext cx="3744913" cy="4248150"/>
            </a:xfrm>
            <a:prstGeom prst="roundRect">
              <a:avLst>
                <a:gd name="adj" fmla="val 16667"/>
              </a:avLst>
            </a:prstGeom>
            <a:solidFill>
              <a:schemeClr val="accent1"/>
            </a:solidFill>
            <a:ln w="9525">
              <a:solidFill>
                <a:schemeClr val="tx1"/>
              </a:solidFill>
              <a:round/>
              <a:headEnd/>
              <a:tailEnd/>
            </a:ln>
            <a:effectLst/>
          </p:spPr>
          <p:txBody>
            <a:bodyPr wrap="none" anchor="ctr"/>
            <a:lstStyle/>
            <a:p>
              <a:endParaRPr lang="fr-FR"/>
            </a:p>
          </p:txBody>
        </p:sp>
        <p:sp>
          <p:nvSpPr>
            <p:cNvPr id="11" name="Rectangle 11"/>
            <p:cNvSpPr>
              <a:spLocks noChangeArrowheads="1"/>
            </p:cNvSpPr>
            <p:nvPr/>
          </p:nvSpPr>
          <p:spPr bwMode="auto">
            <a:xfrm>
              <a:off x="5472931" y="1845022"/>
              <a:ext cx="2916238" cy="2625725"/>
            </a:xfrm>
            <a:prstGeom prst="rect">
              <a:avLst/>
            </a:prstGeom>
            <a:solidFill>
              <a:srgbClr val="CCFF99"/>
            </a:solidFill>
            <a:ln w="36720">
              <a:solidFill>
                <a:srgbClr val="000000"/>
              </a:solidFill>
              <a:round/>
              <a:headEnd/>
              <a:tailEnd/>
            </a:ln>
            <a:effectLst/>
          </p:spPr>
          <p:txBody>
            <a:bodyPr lIns="98293" tIns="59107" rIns="98293" bIns="59107">
              <a:spAutoFit/>
            </a:bodyPr>
            <a:lstStyle/>
            <a:p>
              <a:pPr defTabSz="414338" hangingPunct="0">
                <a:buClr>
                  <a:srgbClr val="FF3366"/>
                </a:buClr>
                <a:buSzPct val="100000"/>
                <a:buFont typeface="Arial" charset="0"/>
                <a:buNone/>
                <a:tabLst>
                  <a:tab pos="657225" algn="l"/>
                  <a:tab pos="1312863" algn="l"/>
                  <a:tab pos="1970088" algn="l"/>
                  <a:tab pos="2627313" algn="l"/>
                  <a:tab pos="3282950" algn="l"/>
                  <a:tab pos="3940175" algn="l"/>
                  <a:tab pos="4595813" algn="l"/>
                </a:tabLst>
              </a:pPr>
              <a:r>
                <a:rPr lang="en-GB" sz="1300" dirty="0">
                  <a:solidFill>
                    <a:srgbClr val="FF3366"/>
                  </a:solidFill>
                  <a:effectLst>
                    <a:outerShdw blurRad="38100" dist="38100" dir="2700000" algn="tl">
                      <a:srgbClr val="000000"/>
                    </a:outerShdw>
                  </a:effectLst>
                </a:rPr>
                <a:t>   </a:t>
              </a:r>
              <a:r>
                <a:rPr lang="en-GB" sz="1300" dirty="0">
                  <a:solidFill>
                    <a:srgbClr val="FF0000"/>
                  </a:solidFill>
                  <a:effectLst>
                    <a:outerShdw blurRad="38100" dist="38100" dir="2700000" algn="tl">
                      <a:srgbClr val="000000"/>
                    </a:outerShdw>
                  </a:effectLst>
                </a:rPr>
                <a:t>   </a:t>
              </a:r>
              <a:r>
                <a:rPr lang="en-GB" dirty="0">
                  <a:solidFill>
                    <a:srgbClr val="FF0000"/>
                  </a:solidFill>
                  <a:effectLst>
                    <a:outerShdw blurRad="38100" dist="38100" dir="2700000" algn="tl">
                      <a:srgbClr val="000000"/>
                    </a:outerShdw>
                  </a:effectLst>
                </a:rPr>
                <a:t>q</a:t>
              </a:r>
              <a:r>
                <a:rPr lang="en-GB" baseline="30000" dirty="0">
                  <a:solidFill>
                    <a:srgbClr val="FF0000"/>
                  </a:solidFill>
                  <a:effectLst>
                    <a:outerShdw blurRad="38100" dist="38100" dir="2700000" algn="tl">
                      <a:srgbClr val="000000"/>
                    </a:outerShdw>
                  </a:effectLst>
                </a:rPr>
                <a:t>2 </a:t>
              </a:r>
              <a:r>
                <a:rPr lang="en-GB" dirty="0">
                  <a:solidFill>
                    <a:srgbClr val="FF0000"/>
                  </a:solidFill>
                  <a:effectLst>
                    <a:outerShdw blurRad="38100" dist="38100" dir="2700000" algn="tl">
                      <a:srgbClr val="000000"/>
                    </a:outerShdw>
                  </a:effectLst>
                </a:rPr>
                <a:t>                 π</a:t>
              </a:r>
              <a:r>
                <a:rPr lang="en-GB" baseline="30000" dirty="0">
                  <a:solidFill>
                    <a:srgbClr val="FF0000"/>
                  </a:solidFill>
                  <a:effectLst>
                    <a:outerShdw blurRad="38100" dist="38100" dir="2700000" algn="tl">
                      <a:srgbClr val="000000"/>
                    </a:outerShdw>
                  </a:effectLst>
                </a:rPr>
                <a:t>+</a:t>
              </a:r>
              <a:r>
                <a:rPr lang="en-GB" dirty="0">
                  <a:solidFill>
                    <a:srgbClr val="FF0000"/>
                  </a:solidFill>
                  <a:effectLst>
                    <a:outerShdw blurRad="38100" dist="38100" dir="2700000" algn="tl">
                      <a:srgbClr val="000000"/>
                    </a:outerShdw>
                  </a:effectLst>
                </a:rPr>
                <a:t>π</a:t>
              </a:r>
              <a:r>
                <a:rPr lang="en-GB" baseline="30000" dirty="0">
                  <a:solidFill>
                    <a:srgbClr val="FF0000"/>
                  </a:solidFill>
                  <a:effectLst>
                    <a:outerShdw blurRad="38100" dist="38100" dir="2700000" algn="tl">
                      <a:srgbClr val="000000"/>
                    </a:outerShdw>
                  </a:effectLst>
                </a:rPr>
                <a:t>-</a:t>
              </a:r>
              <a:r>
                <a:rPr lang="en-GB" dirty="0">
                  <a:solidFill>
                    <a:srgbClr val="FF0000"/>
                  </a:solidFill>
                  <a:effectLst>
                    <a:outerShdw blurRad="38100" dist="38100" dir="2700000" algn="tl">
                      <a:srgbClr val="000000"/>
                    </a:outerShdw>
                  </a:effectLst>
                </a:rPr>
                <a:t> </a:t>
              </a:r>
            </a:p>
            <a:p>
              <a:pPr defTabSz="414338" hangingPunct="0">
                <a:buClr>
                  <a:srgbClr val="FF3366"/>
                </a:buClr>
                <a:buSzPct val="100000"/>
                <a:buFont typeface="Arial" charset="0"/>
                <a:buNone/>
                <a:tabLst>
                  <a:tab pos="657225" algn="l"/>
                  <a:tab pos="1312863" algn="l"/>
                  <a:tab pos="1970088" algn="l"/>
                  <a:tab pos="2627313" algn="l"/>
                  <a:tab pos="3282950" algn="l"/>
                  <a:tab pos="3940175" algn="l"/>
                  <a:tab pos="4595813" algn="l"/>
                </a:tabLst>
              </a:pPr>
              <a:r>
                <a:rPr lang="en-GB" dirty="0">
                  <a:solidFill>
                    <a:srgbClr val="FF0000"/>
                  </a:solidFill>
                  <a:effectLst>
                    <a:outerShdw blurRad="38100" dist="38100" dir="2700000" algn="tl">
                      <a:srgbClr val="000000"/>
                    </a:outerShdw>
                  </a:effectLst>
                </a:rPr>
                <a:t>[</a:t>
              </a:r>
              <a:r>
                <a:rPr lang="en-GB" dirty="0" err="1">
                  <a:solidFill>
                    <a:srgbClr val="FF0000"/>
                  </a:solidFill>
                  <a:effectLst>
                    <a:outerShdw blurRad="38100" dist="38100" dir="2700000" algn="tl">
                      <a:srgbClr val="000000"/>
                    </a:outerShdw>
                  </a:effectLst>
                </a:rPr>
                <a:t>GeV</a:t>
              </a:r>
              <a:r>
                <a:rPr lang="en-GB" dirty="0">
                  <a:solidFill>
                    <a:srgbClr val="FF0000"/>
                  </a:solidFill>
                  <a:effectLst>
                    <a:outerShdw blurRad="38100" dist="38100" dir="2700000" algn="tl">
                      <a:srgbClr val="000000"/>
                    </a:outerShdw>
                  </a:effectLst>
                </a:rPr>
                <a:t>/c]</a:t>
              </a:r>
              <a:r>
                <a:rPr lang="en-GB" baseline="30000" dirty="0">
                  <a:solidFill>
                    <a:srgbClr val="FF0000"/>
                  </a:solidFill>
                  <a:effectLst>
                    <a:outerShdw blurRad="38100" dist="38100" dir="2700000" algn="tl">
                      <a:srgbClr val="000000"/>
                    </a:outerShdw>
                  </a:effectLst>
                </a:rPr>
                <a:t>2</a:t>
              </a:r>
              <a:r>
                <a:rPr lang="en-GB" dirty="0">
                  <a:solidFill>
                    <a:srgbClr val="FF0000"/>
                  </a:solidFill>
                  <a:effectLst>
                    <a:outerShdw blurRad="38100" dist="38100" dir="2700000" algn="tl">
                      <a:srgbClr val="000000"/>
                    </a:outerShdw>
                  </a:effectLst>
                </a:rPr>
                <a:t>     contamination  </a:t>
              </a:r>
            </a:p>
            <a:p>
              <a:pPr defTabSz="414338" hangingPunct="0">
                <a:buClr>
                  <a:srgbClr val="333399"/>
                </a:buClr>
                <a:buSzPct val="100000"/>
                <a:buFont typeface="Arial" charset="0"/>
                <a:buNone/>
                <a:tabLst>
                  <a:tab pos="657225" algn="l"/>
                  <a:tab pos="1312863" algn="l"/>
                  <a:tab pos="1970088" algn="l"/>
                  <a:tab pos="2627313" algn="l"/>
                  <a:tab pos="3282950" algn="l"/>
                  <a:tab pos="3940175" algn="l"/>
                  <a:tab pos="4595813" algn="l"/>
                </a:tabLst>
              </a:pPr>
              <a:r>
                <a:rPr lang="en-GB" dirty="0">
                  <a:solidFill>
                    <a:srgbClr val="FF0000"/>
                  </a:solidFill>
                </a:rPr>
                <a:t> </a:t>
              </a:r>
              <a:endParaRPr lang="en-GB" dirty="0">
                <a:solidFill>
                  <a:srgbClr val="FF0000"/>
                </a:solidFill>
                <a:effectLst>
                  <a:outerShdw blurRad="38100" dist="38100" dir="2700000" algn="tl">
                    <a:srgbClr val="000000"/>
                  </a:outerShdw>
                </a:effectLst>
              </a:endParaRPr>
            </a:p>
            <a:p>
              <a:pPr defTabSz="414338" hangingPunct="0">
                <a:buClr>
                  <a:srgbClr val="0000FF"/>
                </a:buClr>
                <a:buSzPct val="100000"/>
                <a:buFont typeface="Arial" charset="0"/>
                <a:buNone/>
                <a:tabLst>
                  <a:tab pos="657225" algn="l"/>
                  <a:tab pos="1312863" algn="l"/>
                  <a:tab pos="1970088" algn="l"/>
                  <a:tab pos="2627313" algn="l"/>
                  <a:tab pos="3282950" algn="l"/>
                  <a:tab pos="3940175" algn="l"/>
                  <a:tab pos="4595813" algn="l"/>
                </a:tabLst>
              </a:pPr>
              <a:r>
                <a:rPr lang="en-GB" b="1" dirty="0">
                  <a:solidFill>
                    <a:srgbClr val="0000FF"/>
                  </a:solidFill>
                  <a:effectLst>
                    <a:outerShdw blurRad="38100" dist="38100" dir="2700000" algn="tl">
                      <a:srgbClr val="000000"/>
                    </a:outerShdw>
                  </a:effectLst>
                </a:rPr>
                <a:t>           </a:t>
              </a:r>
              <a:r>
                <a:rPr lang="en-GB" b="1" dirty="0">
                  <a:solidFill>
                    <a:srgbClr val="FF420E"/>
                  </a:solidFill>
                  <a:effectLst>
                    <a:outerShdw blurRad="38100" dist="38100" dir="2700000" algn="tl">
                      <a:srgbClr val="000000"/>
                    </a:outerShdw>
                  </a:effectLst>
                </a:rPr>
                <a:t>           </a:t>
              </a:r>
            </a:p>
            <a:p>
              <a:pPr defTabSz="414338" hangingPunct="0">
                <a:buClr>
                  <a:srgbClr val="000000"/>
                </a:buClr>
                <a:buSzPct val="100000"/>
                <a:buFont typeface="Arial" charset="0"/>
                <a:buNone/>
                <a:tabLst>
                  <a:tab pos="657225" algn="l"/>
                  <a:tab pos="1312863" algn="l"/>
                  <a:tab pos="1970088" algn="l"/>
                  <a:tab pos="2627313" algn="l"/>
                  <a:tab pos="3282950" algn="l"/>
                  <a:tab pos="3940175" algn="l"/>
                  <a:tab pos="4595813" algn="l"/>
                </a:tabLst>
              </a:pPr>
              <a:r>
                <a:rPr lang="en-GB" b="1" dirty="0">
                  <a:solidFill>
                    <a:srgbClr val="000000"/>
                  </a:solidFill>
                </a:rPr>
                <a:t>      8.2            0.004 %  </a:t>
              </a:r>
            </a:p>
            <a:p>
              <a:pPr defTabSz="414338" hangingPunct="0">
                <a:buClr>
                  <a:srgbClr val="000000"/>
                </a:buClr>
                <a:buSzPct val="100000"/>
                <a:buFont typeface="Arial" charset="0"/>
                <a:buNone/>
                <a:tabLst>
                  <a:tab pos="657225" algn="l"/>
                  <a:tab pos="1312863" algn="l"/>
                  <a:tab pos="1970088" algn="l"/>
                  <a:tab pos="2627313" algn="l"/>
                  <a:tab pos="3282950" algn="l"/>
                  <a:tab pos="3940175" algn="l"/>
                  <a:tab pos="4595813" algn="l"/>
                </a:tabLst>
              </a:pPr>
              <a:endParaRPr lang="en-GB" b="1" dirty="0">
                <a:solidFill>
                  <a:srgbClr val="000000"/>
                </a:solidFill>
              </a:endParaRPr>
            </a:p>
            <a:p>
              <a:pPr defTabSz="414338" hangingPunct="0">
                <a:buClr>
                  <a:srgbClr val="000000"/>
                </a:buClr>
                <a:buSzPct val="100000"/>
                <a:buFont typeface="Arial" charset="0"/>
                <a:buNone/>
                <a:tabLst>
                  <a:tab pos="657225" algn="l"/>
                  <a:tab pos="1312863" algn="l"/>
                  <a:tab pos="1970088" algn="l"/>
                  <a:tab pos="2627313" algn="l"/>
                  <a:tab pos="3282950" algn="l"/>
                  <a:tab pos="3940175" algn="l"/>
                  <a:tab pos="4595813" algn="l"/>
                </a:tabLst>
              </a:pPr>
              <a:r>
                <a:rPr lang="en-GB" b="1" dirty="0">
                  <a:solidFill>
                    <a:srgbClr val="000000"/>
                  </a:solidFill>
                </a:rPr>
                <a:t>    12.9            0.017 % </a:t>
              </a:r>
            </a:p>
            <a:p>
              <a:pPr defTabSz="414338" hangingPunct="0">
                <a:buClr>
                  <a:srgbClr val="000000"/>
                </a:buClr>
                <a:buSzPct val="100000"/>
                <a:buFont typeface="Arial" charset="0"/>
                <a:buNone/>
                <a:tabLst>
                  <a:tab pos="657225" algn="l"/>
                  <a:tab pos="1312863" algn="l"/>
                  <a:tab pos="1970088" algn="l"/>
                  <a:tab pos="2627313" algn="l"/>
                  <a:tab pos="3282950" algn="l"/>
                  <a:tab pos="3940175" algn="l"/>
                  <a:tab pos="4595813" algn="l"/>
                </a:tabLst>
              </a:pPr>
              <a:endParaRPr lang="en-GB" b="1" dirty="0">
                <a:solidFill>
                  <a:srgbClr val="000000"/>
                </a:solidFill>
              </a:endParaRPr>
            </a:p>
            <a:p>
              <a:pPr defTabSz="414338" hangingPunct="0">
                <a:buClr>
                  <a:srgbClr val="000000"/>
                </a:buClr>
                <a:buSzPct val="100000"/>
                <a:buFont typeface="Arial" charset="0"/>
                <a:buNone/>
                <a:tabLst>
                  <a:tab pos="657225" algn="l"/>
                  <a:tab pos="1312863" algn="l"/>
                  <a:tab pos="1970088" algn="l"/>
                  <a:tab pos="2627313" algn="l"/>
                  <a:tab pos="3282950" algn="l"/>
                  <a:tab pos="3940175" algn="l"/>
                  <a:tab pos="4595813" algn="l"/>
                </a:tabLst>
              </a:pPr>
              <a:r>
                <a:rPr lang="en-GB" b="1" dirty="0">
                  <a:solidFill>
                    <a:srgbClr val="000000"/>
                  </a:solidFill>
                </a:rPr>
                <a:t>    16.7            0.061 %</a:t>
              </a:r>
              <a:r>
                <a:rPr lang="en-GB" b="1" baseline="30000" dirty="0">
                  <a:solidFill>
                    <a:srgbClr val="000000"/>
                  </a:solidFill>
                </a:rPr>
                <a:t> </a:t>
              </a:r>
              <a:r>
                <a:rPr lang="en-GB" b="1" dirty="0">
                  <a:solidFill>
                    <a:srgbClr val="000000"/>
                  </a:solidFill>
                </a:rPr>
                <a:t>           </a:t>
              </a:r>
            </a:p>
          </p:txBody>
        </p:sp>
        <p:sp>
          <p:nvSpPr>
            <p:cNvPr id="12" name="Text Box 12"/>
            <p:cNvSpPr txBox="1">
              <a:spLocks noChangeArrowheads="1"/>
            </p:cNvSpPr>
            <p:nvPr/>
          </p:nvSpPr>
          <p:spPr bwMode="auto">
            <a:xfrm>
              <a:off x="5288781" y="4796185"/>
              <a:ext cx="3384550" cy="428625"/>
            </a:xfrm>
            <a:prstGeom prst="rect">
              <a:avLst/>
            </a:prstGeom>
            <a:solidFill>
              <a:srgbClr val="FFCCFF"/>
            </a:solidFill>
            <a:ln w="36720">
              <a:solidFill>
                <a:srgbClr val="000000"/>
              </a:solidFill>
              <a:round/>
              <a:headEnd/>
              <a:tailEnd/>
            </a:ln>
            <a:effectLst/>
          </p:spPr>
          <p:txBody>
            <a:bodyPr lIns="98293" tIns="59107" rIns="98293" bIns="59107">
              <a:spAutoFit/>
            </a:bodyPr>
            <a:lstStyle/>
            <a:p>
              <a:pPr defTabSz="414338" hangingPunct="0">
                <a:spcBef>
                  <a:spcPts val="763"/>
                </a:spcBef>
                <a:buClr>
                  <a:srgbClr val="000000"/>
                </a:buClr>
                <a:buSzPct val="45000"/>
                <a:buFont typeface="Wingdings" pitchFamily="2" charset="2"/>
                <a:buNone/>
                <a:tabLst>
                  <a:tab pos="657225" algn="l"/>
                  <a:tab pos="1312863" algn="l"/>
                  <a:tab pos="1970088" algn="l"/>
                  <a:tab pos="2627313" algn="l"/>
                  <a:tab pos="3282950" algn="l"/>
                  <a:tab pos="3940175" algn="l"/>
                  <a:tab pos="4595813" algn="l"/>
                </a:tabLst>
              </a:pPr>
              <a:r>
                <a:rPr lang="en-GB" b="1" dirty="0">
                  <a:solidFill>
                    <a:srgbClr val="000000"/>
                  </a:solidFill>
                </a:rPr>
                <a:t> </a:t>
              </a:r>
              <a:r>
                <a:rPr lang="en-GB" b="1" dirty="0">
                  <a:solidFill>
                    <a:srgbClr val="000000"/>
                  </a:solidFill>
                  <a:sym typeface="Wingdings" pitchFamily="2" charset="2"/>
                </a:rPr>
                <a:t> </a:t>
              </a:r>
              <a:r>
                <a:rPr lang="en-GB" dirty="0">
                  <a:solidFill>
                    <a:srgbClr val="000000"/>
                  </a:solidFill>
                </a:rPr>
                <a:t>   contamination </a:t>
              </a:r>
              <a:r>
                <a:rPr lang="en-GB" b="1" dirty="0">
                  <a:solidFill>
                    <a:srgbClr val="FF0000"/>
                  </a:solidFill>
                </a:rPr>
                <a:t>&lt; 0.1 %</a:t>
              </a:r>
              <a:endParaRPr lang="en-GB" b="1" dirty="0">
                <a:solidFill>
                  <a:srgbClr val="000000"/>
                </a:solidFill>
              </a:endParaRPr>
            </a:p>
          </p:txBody>
        </p:sp>
        <p:sp>
          <p:nvSpPr>
            <p:cNvPr id="13" name="Line 13"/>
            <p:cNvSpPr>
              <a:spLocks noChangeShapeType="1"/>
            </p:cNvSpPr>
            <p:nvPr/>
          </p:nvSpPr>
          <p:spPr bwMode="auto">
            <a:xfrm>
              <a:off x="6695306" y="1825972"/>
              <a:ext cx="0" cy="2665413"/>
            </a:xfrm>
            <a:prstGeom prst="line">
              <a:avLst/>
            </a:prstGeom>
            <a:noFill/>
            <a:ln w="28575">
              <a:solidFill>
                <a:schemeClr val="tx1"/>
              </a:solidFill>
              <a:round/>
              <a:headEnd/>
              <a:tailEnd/>
            </a:ln>
            <a:effectLst/>
          </p:spPr>
          <p:txBody>
            <a:bodyPr/>
            <a:lstStyle/>
            <a:p>
              <a:endParaRPr lang="fr-FR"/>
            </a:p>
          </p:txBody>
        </p:sp>
        <p:sp>
          <p:nvSpPr>
            <p:cNvPr id="14" name="Line 14"/>
            <p:cNvSpPr>
              <a:spLocks noChangeShapeType="1"/>
            </p:cNvSpPr>
            <p:nvPr/>
          </p:nvSpPr>
          <p:spPr bwMode="auto">
            <a:xfrm>
              <a:off x="5455469" y="2848322"/>
              <a:ext cx="2941637" cy="0"/>
            </a:xfrm>
            <a:prstGeom prst="line">
              <a:avLst/>
            </a:prstGeom>
            <a:noFill/>
            <a:ln w="28575">
              <a:solidFill>
                <a:schemeClr val="tx1"/>
              </a:solidFill>
              <a:round/>
              <a:headEnd/>
              <a:tailEnd/>
            </a:ln>
            <a:effectLst/>
          </p:spPr>
          <p:txBody>
            <a:bodyPr/>
            <a:lstStyle/>
            <a:p>
              <a:endParaRPr lang="fr-FR"/>
            </a:p>
          </p:txBody>
        </p:sp>
        <p:sp>
          <p:nvSpPr>
            <p:cNvPr id="15" name="Line 15"/>
            <p:cNvSpPr>
              <a:spLocks noChangeShapeType="1"/>
            </p:cNvSpPr>
            <p:nvPr/>
          </p:nvSpPr>
          <p:spPr bwMode="auto">
            <a:xfrm>
              <a:off x="5482456" y="3434110"/>
              <a:ext cx="2879725" cy="0"/>
            </a:xfrm>
            <a:prstGeom prst="line">
              <a:avLst/>
            </a:prstGeom>
            <a:noFill/>
            <a:ln w="19050">
              <a:solidFill>
                <a:schemeClr val="tx1"/>
              </a:solidFill>
              <a:prstDash val="sysDot"/>
              <a:round/>
              <a:headEnd/>
              <a:tailEnd/>
            </a:ln>
            <a:effectLst/>
          </p:spPr>
          <p:txBody>
            <a:bodyPr/>
            <a:lstStyle/>
            <a:p>
              <a:endParaRPr lang="fr-FR"/>
            </a:p>
          </p:txBody>
        </p:sp>
        <p:sp>
          <p:nvSpPr>
            <p:cNvPr id="16" name="Line 16"/>
            <p:cNvSpPr>
              <a:spLocks noChangeShapeType="1"/>
            </p:cNvSpPr>
            <p:nvPr/>
          </p:nvSpPr>
          <p:spPr bwMode="auto">
            <a:xfrm>
              <a:off x="5491981" y="3981797"/>
              <a:ext cx="2879725" cy="0"/>
            </a:xfrm>
            <a:prstGeom prst="line">
              <a:avLst/>
            </a:prstGeom>
            <a:noFill/>
            <a:ln w="19050">
              <a:solidFill>
                <a:schemeClr val="tx1"/>
              </a:solidFill>
              <a:prstDash val="sysDot"/>
              <a:round/>
              <a:headEnd/>
              <a:tailEnd/>
            </a:ln>
            <a:effectLst/>
          </p:spPr>
          <p:txBody>
            <a:bodyPr/>
            <a:lstStyle/>
            <a:p>
              <a:endParaRPr lang="fr-FR"/>
            </a:p>
          </p:txBody>
        </p:sp>
      </p:grpSp>
      <p:sp>
        <p:nvSpPr>
          <p:cNvPr id="4" name="ZoneTexte 3"/>
          <p:cNvSpPr txBox="1"/>
          <p:nvPr/>
        </p:nvSpPr>
        <p:spPr>
          <a:xfrm>
            <a:off x="1680663" y="-138349"/>
            <a:ext cx="269626" cy="400110"/>
          </a:xfrm>
          <a:prstGeom prst="rect">
            <a:avLst/>
          </a:prstGeom>
          <a:noFill/>
        </p:spPr>
        <p:txBody>
          <a:bodyPr wrap="none" rtlCol="0">
            <a:spAutoFit/>
          </a:bodyPr>
          <a:lstStyle/>
          <a:p>
            <a:r>
              <a:rPr lang="fr-FR" sz="2000" dirty="0" smtClean="0">
                <a:solidFill>
                  <a:schemeClr val="bg1"/>
                </a:solidFill>
              </a:rPr>
              <a:t>-</a:t>
            </a:r>
            <a:endParaRPr lang="fr-FR" sz="2000" dirty="0">
              <a:solidFill>
                <a:schemeClr val="bg1"/>
              </a:solidFill>
            </a:endParaRPr>
          </a:p>
        </p:txBody>
      </p:sp>
      <p:sp>
        <p:nvSpPr>
          <p:cNvPr id="5" name="Espace réservé du numéro de diapositive 4"/>
          <p:cNvSpPr>
            <a:spLocks noGrp="1"/>
          </p:cNvSpPr>
          <p:nvPr>
            <p:ph type="sldNum" sz="quarter" idx="12"/>
          </p:nvPr>
        </p:nvSpPr>
        <p:spPr/>
        <p:txBody>
          <a:bodyPr/>
          <a:lstStyle/>
          <a:p>
            <a:pPr>
              <a:defRPr/>
            </a:pPr>
            <a:fld id="{B6BA4EAF-79CD-4E56-8648-F889C9AFBCD1}" type="slidenum">
              <a:rPr lang="en-US" smtClean="0"/>
              <a:pPr>
                <a:defRPr/>
              </a:pPr>
              <a:t>17</a:t>
            </a:fld>
            <a:endParaRPr lang="en-US"/>
          </a:p>
        </p:txBody>
      </p:sp>
      <p:sp>
        <p:nvSpPr>
          <p:cNvPr id="17" name="Text Box 19"/>
          <p:cNvSpPr txBox="1">
            <a:spLocks noChangeArrowheads="1"/>
          </p:cNvSpPr>
          <p:nvPr/>
        </p:nvSpPr>
        <p:spPr bwMode="auto">
          <a:xfrm>
            <a:off x="683568" y="4797152"/>
            <a:ext cx="4460875" cy="1200150"/>
          </a:xfrm>
          <a:prstGeom prst="rect">
            <a:avLst/>
          </a:prstGeom>
          <a:solidFill>
            <a:srgbClr val="4F81BD"/>
          </a:solidFill>
          <a:ln w="19050">
            <a:solidFill>
              <a:schemeClr val="tx1"/>
            </a:solidFill>
            <a:miter lim="800000"/>
            <a:headEnd/>
            <a:tailEnd/>
          </a:ln>
          <a:effectLst/>
        </p:spPr>
        <p:txBody>
          <a:bodyPr wrap="none">
            <a:spAutoFit/>
          </a:bodyPr>
          <a:lstStyle/>
          <a:p>
            <a:pPr marL="285750" indent="-285750" algn="just">
              <a:buClr>
                <a:schemeClr val="bg1"/>
              </a:buClr>
              <a:buFont typeface="Wingdings" pitchFamily="2" charset="2"/>
              <a:buChar char="Ø"/>
              <a:defRPr/>
            </a:pPr>
            <a:r>
              <a:rPr lang="fr-FR" dirty="0"/>
              <a:t>   </a:t>
            </a:r>
            <a:r>
              <a:rPr lang="fr-FR" dirty="0">
                <a:solidFill>
                  <a:schemeClr val="bg1"/>
                </a:solidFill>
              </a:rPr>
              <a:t>Background suppression factor </a:t>
            </a:r>
            <a:r>
              <a:rPr lang="fr-FR" dirty="0" err="1">
                <a:solidFill>
                  <a:schemeClr val="bg1"/>
                </a:solidFill>
              </a:rPr>
              <a:t>is</a:t>
            </a:r>
            <a:r>
              <a:rPr lang="fr-FR" dirty="0">
                <a:solidFill>
                  <a:schemeClr val="bg1"/>
                </a:solidFill>
              </a:rPr>
              <a:t>  </a:t>
            </a:r>
            <a:r>
              <a:rPr lang="fr-FR" dirty="0" err="1">
                <a:solidFill>
                  <a:schemeClr val="bg1"/>
                </a:solidFill>
              </a:rPr>
              <a:t>at</a:t>
            </a:r>
            <a:r>
              <a:rPr lang="fr-FR" dirty="0">
                <a:solidFill>
                  <a:schemeClr val="bg1"/>
                </a:solidFill>
              </a:rPr>
              <a:t> </a:t>
            </a:r>
          </a:p>
          <a:p>
            <a:pPr algn="just">
              <a:buClr>
                <a:schemeClr val="bg1"/>
              </a:buClr>
              <a:defRPr/>
            </a:pPr>
            <a:r>
              <a:rPr lang="fr-FR" dirty="0">
                <a:solidFill>
                  <a:schemeClr val="bg1"/>
                </a:solidFill>
              </a:rPr>
              <a:t>least of the </a:t>
            </a:r>
            <a:r>
              <a:rPr lang="fr-FR" dirty="0" err="1">
                <a:solidFill>
                  <a:schemeClr val="bg1"/>
                </a:solidFill>
              </a:rPr>
              <a:t>order</a:t>
            </a:r>
            <a:r>
              <a:rPr lang="fr-FR" dirty="0">
                <a:solidFill>
                  <a:schemeClr val="bg1"/>
                </a:solidFill>
              </a:rPr>
              <a:t> of 10</a:t>
            </a:r>
            <a:r>
              <a:rPr lang="fr-FR" baseline="30000" dirty="0">
                <a:solidFill>
                  <a:schemeClr val="bg1"/>
                </a:solidFill>
              </a:rPr>
              <a:t>9</a:t>
            </a:r>
          </a:p>
          <a:p>
            <a:pPr marL="285750" indent="-285750" algn="just">
              <a:buClr>
                <a:schemeClr val="bg1"/>
              </a:buClr>
              <a:buFont typeface="Wingdings" pitchFamily="2" charset="2"/>
              <a:buChar char="Ø"/>
              <a:defRPr/>
            </a:pPr>
            <a:r>
              <a:rPr lang="fr-FR" dirty="0">
                <a:solidFill>
                  <a:schemeClr val="bg1"/>
                </a:solidFill>
              </a:rPr>
              <a:t> </a:t>
            </a:r>
            <a:r>
              <a:rPr lang="fr-FR" dirty="0" err="1">
                <a:solidFill>
                  <a:schemeClr val="bg1"/>
                </a:solidFill>
              </a:rPr>
              <a:t>Taking</a:t>
            </a:r>
            <a:r>
              <a:rPr lang="fr-FR" dirty="0">
                <a:solidFill>
                  <a:schemeClr val="bg1"/>
                </a:solidFill>
              </a:rPr>
              <a:t> </a:t>
            </a:r>
            <a:r>
              <a:rPr lang="fr-FR" dirty="0" err="1">
                <a:solidFill>
                  <a:schemeClr val="bg1"/>
                </a:solidFill>
              </a:rPr>
              <a:t>into</a:t>
            </a:r>
            <a:r>
              <a:rPr lang="fr-FR" dirty="0">
                <a:solidFill>
                  <a:schemeClr val="bg1"/>
                </a:solidFill>
              </a:rPr>
              <a:t> </a:t>
            </a:r>
            <a:r>
              <a:rPr lang="fr-FR" dirty="0" err="1">
                <a:solidFill>
                  <a:schemeClr val="bg1"/>
                </a:solidFill>
              </a:rPr>
              <a:t>account</a:t>
            </a:r>
            <a:r>
              <a:rPr lang="fr-FR" dirty="0">
                <a:solidFill>
                  <a:schemeClr val="bg1"/>
                </a:solidFill>
              </a:rPr>
              <a:t> PID &amp; </a:t>
            </a:r>
            <a:r>
              <a:rPr lang="fr-FR" dirty="0" err="1">
                <a:solidFill>
                  <a:schemeClr val="bg1"/>
                </a:solidFill>
              </a:rPr>
              <a:t>kinematic</a:t>
            </a:r>
            <a:r>
              <a:rPr lang="fr-FR" dirty="0">
                <a:solidFill>
                  <a:schemeClr val="bg1"/>
                </a:solidFill>
              </a:rPr>
              <a:t> fit</a:t>
            </a:r>
          </a:p>
          <a:p>
            <a:pPr algn="just">
              <a:buClr>
                <a:schemeClr val="bg1"/>
              </a:buClr>
              <a:defRPr/>
            </a:pPr>
            <a:r>
              <a:rPr lang="fr-FR" dirty="0">
                <a:solidFill>
                  <a:schemeClr val="bg1"/>
                </a:solidFill>
              </a:rPr>
              <a:t>        contamination &lt;&lt;1%</a:t>
            </a:r>
          </a:p>
        </p:txBody>
      </p:sp>
      <p:sp>
        <p:nvSpPr>
          <p:cNvPr id="18" name="Text Box 10"/>
          <p:cNvSpPr txBox="1">
            <a:spLocks noChangeArrowheads="1"/>
          </p:cNvSpPr>
          <p:nvPr/>
        </p:nvSpPr>
        <p:spPr bwMode="auto">
          <a:xfrm>
            <a:off x="331862" y="620688"/>
            <a:ext cx="3448050" cy="366713"/>
          </a:xfrm>
          <a:prstGeom prst="rect">
            <a:avLst/>
          </a:prstGeom>
          <a:noFill/>
          <a:ln w="9525">
            <a:noFill/>
            <a:miter lim="800000"/>
            <a:headEnd/>
            <a:tailEnd/>
          </a:ln>
        </p:spPr>
        <p:txBody>
          <a:bodyPr wrap="none">
            <a:spAutoFit/>
          </a:bodyPr>
          <a:lstStyle/>
          <a:p>
            <a:r>
              <a:rPr lang="fr-FR" i="1" dirty="0" err="1"/>
              <a:t>Sudol</a:t>
            </a:r>
            <a:r>
              <a:rPr lang="fr-FR" i="1" dirty="0"/>
              <a:t> et al. EPJA 44 (2010) 373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a:grpSpLocks/>
          </p:cNvGrpSpPr>
          <p:nvPr/>
        </p:nvGrpSpPr>
        <p:grpSpPr bwMode="auto">
          <a:xfrm>
            <a:off x="2411288" y="1268760"/>
            <a:ext cx="6553200" cy="4897438"/>
            <a:chOff x="1632" y="720"/>
            <a:chExt cx="4128" cy="3085"/>
          </a:xfrm>
        </p:grpSpPr>
        <p:pic>
          <p:nvPicPr>
            <p:cNvPr id="44" name="Picture 2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73" y="1009"/>
              <a:ext cx="2259" cy="23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5" name="Text Box 31"/>
            <p:cNvSpPr txBox="1">
              <a:spLocks noChangeArrowheads="1"/>
            </p:cNvSpPr>
            <p:nvPr/>
          </p:nvSpPr>
          <p:spPr bwMode="auto">
            <a:xfrm>
              <a:off x="2496" y="960"/>
              <a:ext cx="2755" cy="32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1400" baseline="0" dirty="0">
                  <a:solidFill>
                    <a:srgbClr val="000000"/>
                  </a:solidFill>
                </a:rPr>
                <a:t>E. </a:t>
              </a:r>
              <a:r>
                <a:rPr lang="fr-FR" sz="1400" baseline="0" dirty="0" err="1">
                  <a:solidFill>
                    <a:srgbClr val="000000"/>
                  </a:solidFill>
                </a:rPr>
                <a:t>Tomasi-Gustafsson</a:t>
              </a:r>
              <a:r>
                <a:rPr lang="fr-FR" sz="1400" baseline="0" dirty="0">
                  <a:solidFill>
                    <a:srgbClr val="000000"/>
                  </a:solidFill>
                </a:rPr>
                <a:t> and M.P. </a:t>
              </a:r>
              <a:r>
                <a:rPr lang="fr-FR" sz="1400" baseline="0" dirty="0" err="1">
                  <a:solidFill>
                    <a:srgbClr val="000000"/>
                  </a:solidFill>
                </a:rPr>
                <a:t>Rekalo</a:t>
              </a:r>
              <a:r>
                <a:rPr lang="fr-FR" sz="1400" baseline="0" dirty="0">
                  <a:solidFill>
                    <a:srgbClr val="000000"/>
                  </a:solidFill>
                </a:rPr>
                <a:t>, PLB504,291</a:t>
              </a:r>
            </a:p>
            <a:p>
              <a:pPr eaLnBrk="1" hangingPunct="1"/>
              <a:r>
                <a:rPr lang="fr-FR" sz="1400" baseline="0" dirty="0">
                  <a:solidFill>
                    <a:srgbClr val="000000"/>
                  </a:solidFill>
                </a:rPr>
                <a:t>E. </a:t>
              </a:r>
              <a:r>
                <a:rPr lang="fr-FR" sz="1400" baseline="0" dirty="0" err="1">
                  <a:solidFill>
                    <a:srgbClr val="000000"/>
                  </a:solidFill>
                </a:rPr>
                <a:t>Tomasi-Gustafsson</a:t>
              </a:r>
              <a:r>
                <a:rPr lang="fr-FR" sz="1400" baseline="0" dirty="0">
                  <a:solidFill>
                    <a:srgbClr val="000000"/>
                  </a:solidFill>
                </a:rPr>
                <a:t>, arXIv:0907.4442</a:t>
              </a:r>
            </a:p>
          </p:txBody>
        </p:sp>
        <p:sp>
          <p:nvSpPr>
            <p:cNvPr id="46" name="Text Box 32"/>
            <p:cNvSpPr txBox="1">
              <a:spLocks noChangeArrowheads="1"/>
            </p:cNvSpPr>
            <p:nvPr/>
          </p:nvSpPr>
          <p:spPr bwMode="auto">
            <a:xfrm>
              <a:off x="3408" y="720"/>
              <a:ext cx="1508" cy="231"/>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i="1" baseline="0" dirty="0" err="1">
                  <a:solidFill>
                    <a:srgbClr val="000000"/>
                  </a:solidFill>
                </a:rPr>
                <a:t>Courtesy</a:t>
              </a:r>
              <a:r>
                <a:rPr lang="fr-FR" i="1" baseline="0" dirty="0">
                  <a:solidFill>
                    <a:srgbClr val="000000"/>
                  </a:solidFill>
                </a:rPr>
                <a:t> of S. </a:t>
              </a:r>
              <a:r>
                <a:rPr lang="fr-FR" i="1" baseline="0" dirty="0" err="1">
                  <a:solidFill>
                    <a:srgbClr val="000000"/>
                  </a:solidFill>
                </a:rPr>
                <a:t>Pacetti</a:t>
              </a:r>
              <a:endParaRPr lang="fr-FR" i="1" baseline="0" dirty="0">
                <a:solidFill>
                  <a:srgbClr val="000000"/>
                </a:solidFill>
              </a:endParaRPr>
            </a:p>
          </p:txBody>
        </p:sp>
        <p:sp>
          <p:nvSpPr>
            <p:cNvPr id="47" name="Text Box 35"/>
            <p:cNvSpPr txBox="1">
              <a:spLocks noChangeArrowheads="1"/>
            </p:cNvSpPr>
            <p:nvPr/>
          </p:nvSpPr>
          <p:spPr bwMode="auto">
            <a:xfrm>
              <a:off x="4560" y="1488"/>
              <a:ext cx="628" cy="231"/>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1" baseline="0">
                  <a:solidFill>
                    <a:srgbClr val="00000C"/>
                  </a:solidFill>
                </a:rPr>
                <a:t>PANDA</a:t>
              </a:r>
            </a:p>
          </p:txBody>
        </p:sp>
        <p:graphicFrame>
          <p:nvGraphicFramePr>
            <p:cNvPr id="48" name="Object 38"/>
            <p:cNvGraphicFramePr>
              <a:graphicFrameLocks noChangeAspect="1"/>
            </p:cNvGraphicFramePr>
            <p:nvPr>
              <p:extLst>
                <p:ext uri="{D42A27DB-BD31-4B8C-83A1-F6EECF244321}">
                  <p14:modId xmlns:p14="http://schemas.microsoft.com/office/powerpoint/2010/main" xmlns="" val="2555067709"/>
                </p:ext>
              </p:extLst>
            </p:nvPr>
          </p:nvGraphicFramePr>
          <p:xfrm>
            <a:off x="3904" y="3456"/>
            <a:ext cx="1856" cy="349"/>
          </p:xfrm>
          <a:graphic>
            <a:graphicData uri="http://schemas.openxmlformats.org/presentationml/2006/ole">
              <p:oleObj spid="_x0000_s115740" name="Equation" r:id="rId5" imgW="2565400" imgH="482600" progId="Equation.3">
                <p:embed/>
              </p:oleObj>
            </a:graphicData>
          </a:graphic>
        </p:graphicFrame>
        <p:sp>
          <p:nvSpPr>
            <p:cNvPr id="49" name="Line 40"/>
            <p:cNvSpPr>
              <a:spLocks noChangeShapeType="1"/>
            </p:cNvSpPr>
            <p:nvPr/>
          </p:nvSpPr>
          <p:spPr bwMode="auto">
            <a:xfrm flipV="1">
              <a:off x="2880" y="2256"/>
              <a:ext cx="2016" cy="1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50" name="AutoShape 41"/>
            <p:cNvSpPr>
              <a:spLocks noChangeArrowheads="1"/>
            </p:cNvSpPr>
            <p:nvPr/>
          </p:nvSpPr>
          <p:spPr bwMode="auto">
            <a:xfrm>
              <a:off x="1632" y="3456"/>
              <a:ext cx="2208" cy="28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fr-FR" i="1" baseline="0"/>
                <a:t>Phragmèn-Lindelöf theorem ?</a:t>
              </a:r>
              <a:endParaRPr lang="fr-FR" baseline="0"/>
            </a:p>
          </p:txBody>
        </p:sp>
      </p:grpSp>
      <p:sp>
        <p:nvSpPr>
          <p:cNvPr id="41" name="Espace réservé de la date 3"/>
          <p:cNvSpPr>
            <a:spLocks noGrp="1"/>
          </p:cNvSpPr>
          <p:nvPr>
            <p:ph type="dt" sz="quarter" idx="10"/>
          </p:nvPr>
        </p:nvSpPr>
        <p:spPr/>
        <p:txBody>
          <a:bodyPr/>
          <a:lstStyle/>
          <a:p>
            <a:pPr>
              <a:defRPr/>
            </a:pPr>
            <a:r>
              <a:rPr lang="fr-FR" smtClean="0"/>
              <a:t>Gatchina, 9 July 2012</a:t>
            </a:r>
            <a:endParaRPr lang="fr-FR"/>
          </a:p>
        </p:txBody>
      </p:sp>
      <p:sp>
        <p:nvSpPr>
          <p:cNvPr id="42" name="Espace réservé du pied de page 4"/>
          <p:cNvSpPr>
            <a:spLocks noGrp="1"/>
          </p:cNvSpPr>
          <p:nvPr>
            <p:ph type="ftr" sz="quarter" idx="11"/>
          </p:nvPr>
        </p:nvSpPr>
        <p:spPr/>
        <p:txBody>
          <a:bodyPr/>
          <a:lstStyle/>
          <a:p>
            <a:pPr>
              <a:defRPr/>
            </a:pPr>
            <a:r>
              <a:rPr lang="fr-FR" smtClean="0"/>
              <a:t>B. Ramstein   (IPN Orsay)</a:t>
            </a:r>
            <a:endParaRPr lang="fr-FR"/>
          </a:p>
        </p:txBody>
      </p:sp>
      <p:sp>
        <p:nvSpPr>
          <p:cNvPr id="108548" name="Rectangle 2"/>
          <p:cNvSpPr>
            <a:spLocks noGrp="1" noChangeArrowheads="1"/>
          </p:cNvSpPr>
          <p:nvPr>
            <p:ph type="title"/>
          </p:nvPr>
        </p:nvSpPr>
        <p:spPr>
          <a:xfrm>
            <a:off x="0" y="-17463"/>
            <a:ext cx="9144000" cy="1143001"/>
          </a:xfrm>
          <a:solidFill>
            <a:srgbClr val="4F81BD"/>
          </a:solidFill>
        </p:spPr>
        <p:txBody>
          <a:bodyPr lIns="0" tIns="28084"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smtClean="0">
                <a:solidFill>
                  <a:schemeClr val="bg1"/>
                </a:solidFill>
              </a:rPr>
              <a:t>Time-Like Form Factor measurement with PANDA : precision estimates</a:t>
            </a:r>
          </a:p>
        </p:txBody>
      </p:sp>
      <p:sp>
        <p:nvSpPr>
          <p:cNvPr id="108549" name="Text Box 3"/>
          <p:cNvSpPr txBox="1">
            <a:spLocks noChangeArrowheads="1"/>
          </p:cNvSpPr>
          <p:nvPr/>
        </p:nvSpPr>
        <p:spPr bwMode="auto">
          <a:xfrm>
            <a:off x="3814763" y="2544763"/>
            <a:ext cx="4016375" cy="647700"/>
          </a:xfrm>
          <a:prstGeom prst="rect">
            <a:avLst/>
          </a:prstGeom>
          <a:noFill/>
          <a:ln w="9525">
            <a:noFill/>
            <a:miter lim="800000"/>
            <a:headEnd/>
            <a:tailEnd/>
          </a:ln>
        </p:spPr>
        <p:txBody>
          <a:bodyPr wrap="none" anchor="ctr"/>
          <a:lstStyle/>
          <a:p>
            <a:endParaRPr lang="fr-FR"/>
          </a:p>
        </p:txBody>
      </p:sp>
      <p:sp>
        <p:nvSpPr>
          <p:cNvPr id="108551" name="Text Box 10"/>
          <p:cNvSpPr txBox="1">
            <a:spLocks noChangeArrowheads="1"/>
          </p:cNvSpPr>
          <p:nvPr/>
        </p:nvSpPr>
        <p:spPr bwMode="auto">
          <a:xfrm>
            <a:off x="228600" y="1524000"/>
            <a:ext cx="3448050" cy="366713"/>
          </a:xfrm>
          <a:prstGeom prst="rect">
            <a:avLst/>
          </a:prstGeom>
          <a:noFill/>
          <a:ln w="9525">
            <a:noFill/>
            <a:miter lim="800000"/>
            <a:headEnd/>
            <a:tailEnd/>
          </a:ln>
        </p:spPr>
        <p:txBody>
          <a:bodyPr wrap="none">
            <a:spAutoFit/>
          </a:bodyPr>
          <a:lstStyle/>
          <a:p>
            <a:r>
              <a:rPr lang="fr-FR" i="1" dirty="0" err="1"/>
              <a:t>Sudol</a:t>
            </a:r>
            <a:r>
              <a:rPr lang="fr-FR" i="1" dirty="0"/>
              <a:t> et al. EPJA 44 (2010) 373</a:t>
            </a:r>
          </a:p>
        </p:txBody>
      </p:sp>
      <p:sp>
        <p:nvSpPr>
          <p:cNvPr id="108552" name="AutoShape 12"/>
          <p:cNvSpPr>
            <a:spLocks noChangeArrowheads="1"/>
          </p:cNvSpPr>
          <p:nvPr/>
        </p:nvSpPr>
        <p:spPr bwMode="auto">
          <a:xfrm>
            <a:off x="1265238" y="3100388"/>
            <a:ext cx="120650" cy="350837"/>
          </a:xfrm>
          <a:prstGeom prst="upArrow">
            <a:avLst>
              <a:gd name="adj1" fmla="val 50000"/>
              <a:gd name="adj2" fmla="val 72697"/>
            </a:avLst>
          </a:prstGeom>
          <a:solidFill>
            <a:schemeClr val="bg1"/>
          </a:solidFill>
          <a:ln w="9360">
            <a:solidFill>
              <a:srgbClr val="000000"/>
            </a:solidFill>
            <a:round/>
            <a:headEnd/>
            <a:tailEnd/>
          </a:ln>
        </p:spPr>
        <p:txBody>
          <a:bodyPr wrap="none" anchor="ctr"/>
          <a:lstStyle/>
          <a:p>
            <a:endParaRPr lang="fr-FR"/>
          </a:p>
        </p:txBody>
      </p:sp>
      <p:sp>
        <p:nvSpPr>
          <p:cNvPr id="108553" name="AutoShape 13"/>
          <p:cNvSpPr>
            <a:spLocks noChangeArrowheads="1"/>
          </p:cNvSpPr>
          <p:nvPr/>
        </p:nvSpPr>
        <p:spPr bwMode="auto">
          <a:xfrm>
            <a:off x="2344738" y="3101975"/>
            <a:ext cx="120650" cy="349250"/>
          </a:xfrm>
          <a:prstGeom prst="upArrow">
            <a:avLst>
              <a:gd name="adj1" fmla="val 50000"/>
              <a:gd name="adj2" fmla="val 72368"/>
            </a:avLst>
          </a:prstGeom>
          <a:solidFill>
            <a:schemeClr val="bg1"/>
          </a:solidFill>
          <a:ln w="9360">
            <a:solidFill>
              <a:srgbClr val="000000"/>
            </a:solidFill>
            <a:round/>
            <a:headEnd/>
            <a:tailEnd/>
          </a:ln>
        </p:spPr>
        <p:txBody>
          <a:bodyPr wrap="none" anchor="ctr"/>
          <a:lstStyle/>
          <a:p>
            <a:endParaRPr lang="fr-FR"/>
          </a:p>
        </p:txBody>
      </p:sp>
      <p:sp>
        <p:nvSpPr>
          <p:cNvPr id="108554" name="AutoShape 14"/>
          <p:cNvSpPr>
            <a:spLocks noChangeArrowheads="1"/>
          </p:cNvSpPr>
          <p:nvPr/>
        </p:nvSpPr>
        <p:spPr bwMode="auto">
          <a:xfrm>
            <a:off x="2833688" y="3101975"/>
            <a:ext cx="120650" cy="349250"/>
          </a:xfrm>
          <a:prstGeom prst="upArrow">
            <a:avLst>
              <a:gd name="adj1" fmla="val 50000"/>
              <a:gd name="adj2" fmla="val 72368"/>
            </a:avLst>
          </a:prstGeom>
          <a:solidFill>
            <a:schemeClr val="bg1"/>
          </a:solidFill>
          <a:ln w="9360">
            <a:solidFill>
              <a:srgbClr val="000000"/>
            </a:solidFill>
            <a:round/>
            <a:headEnd/>
            <a:tailEnd/>
          </a:ln>
        </p:spPr>
        <p:txBody>
          <a:bodyPr wrap="none" anchor="ctr"/>
          <a:lstStyle/>
          <a:p>
            <a:endParaRPr lang="fr-FR"/>
          </a:p>
        </p:txBody>
      </p:sp>
      <p:sp>
        <p:nvSpPr>
          <p:cNvPr id="108555" name="AutoShape 15"/>
          <p:cNvSpPr>
            <a:spLocks noChangeArrowheads="1"/>
          </p:cNvSpPr>
          <p:nvPr/>
        </p:nvSpPr>
        <p:spPr bwMode="auto">
          <a:xfrm>
            <a:off x="3355975" y="3101975"/>
            <a:ext cx="120650" cy="349250"/>
          </a:xfrm>
          <a:prstGeom prst="upArrow">
            <a:avLst>
              <a:gd name="adj1" fmla="val 50000"/>
              <a:gd name="adj2" fmla="val 72368"/>
            </a:avLst>
          </a:prstGeom>
          <a:solidFill>
            <a:schemeClr val="bg1"/>
          </a:solidFill>
          <a:ln w="9360">
            <a:solidFill>
              <a:srgbClr val="000000"/>
            </a:solidFill>
            <a:round/>
            <a:headEnd/>
            <a:tailEnd/>
          </a:ln>
        </p:spPr>
        <p:txBody>
          <a:bodyPr wrap="none" anchor="ctr"/>
          <a:lstStyle/>
          <a:p>
            <a:endParaRPr lang="fr-FR"/>
          </a:p>
        </p:txBody>
      </p:sp>
      <p:grpSp>
        <p:nvGrpSpPr>
          <p:cNvPr id="214050" name="Group 34"/>
          <p:cNvGrpSpPr>
            <a:grpSpLocks/>
          </p:cNvGrpSpPr>
          <p:nvPr/>
        </p:nvGrpSpPr>
        <p:grpSpPr bwMode="auto">
          <a:xfrm>
            <a:off x="76200" y="2133600"/>
            <a:ext cx="3657600" cy="2971800"/>
            <a:chOff x="48" y="1152"/>
            <a:chExt cx="2208" cy="1872"/>
          </a:xfrm>
          <a:solidFill>
            <a:schemeClr val="bg1"/>
          </a:solidFill>
        </p:grpSpPr>
        <p:sp>
          <p:nvSpPr>
            <p:cNvPr id="214032" name="Rectangle 16"/>
            <p:cNvSpPr>
              <a:spLocks noChangeArrowheads="1"/>
            </p:cNvSpPr>
            <p:nvPr/>
          </p:nvSpPr>
          <p:spPr bwMode="auto">
            <a:xfrm>
              <a:off x="48" y="1152"/>
              <a:ext cx="2208" cy="1872"/>
            </a:xfrm>
            <a:prstGeom prst="rect">
              <a:avLst/>
            </a:prstGeom>
            <a:grpFill/>
            <a:ln w="9525">
              <a:solidFill>
                <a:schemeClr val="tx1"/>
              </a:solidFill>
              <a:miter lim="800000"/>
              <a:headEnd/>
              <a:tailEnd/>
            </a:ln>
            <a:effectLst/>
            <a:extLst/>
          </p:spPr>
          <p:txBody>
            <a:bodyPr wrap="none" anchor="ctr"/>
            <a:lstStyle/>
            <a:p>
              <a:pPr>
                <a:defRPr/>
              </a:pPr>
              <a:endParaRPr lang="fr-FR"/>
            </a:p>
          </p:txBody>
        </p:sp>
        <p:grpSp>
          <p:nvGrpSpPr>
            <p:cNvPr id="214033" name="Group 17"/>
            <p:cNvGrpSpPr>
              <a:grpSpLocks/>
            </p:cNvGrpSpPr>
            <p:nvPr/>
          </p:nvGrpSpPr>
          <p:grpSpPr bwMode="auto">
            <a:xfrm>
              <a:off x="48" y="1200"/>
              <a:ext cx="2175" cy="1710"/>
              <a:chOff x="192" y="1200"/>
              <a:chExt cx="2175" cy="1710"/>
            </a:xfrm>
            <a:grpFill/>
          </p:grpSpPr>
          <p:pic>
            <p:nvPicPr>
              <p:cNvPr id="214034" name="Picture 18"/>
              <p:cNvPicPr>
                <a:picLocks noChangeAspect="1" noChangeArrowheads="1"/>
              </p:cNvPicPr>
              <p:nvPr/>
            </p:nvPicPr>
            <p:blipFill>
              <a:blip r:embed="rId6" cstate="print">
                <a:extLst/>
              </a:blip>
              <a:srcRect/>
              <a:stretch>
                <a:fillRect/>
              </a:stretch>
            </p:blipFill>
            <p:spPr bwMode="auto">
              <a:xfrm>
                <a:off x="306" y="1200"/>
                <a:ext cx="2061" cy="1603"/>
              </a:xfrm>
              <a:prstGeom prst="rect">
                <a:avLst/>
              </a:prstGeom>
              <a:grpFill/>
              <a:ln>
                <a:noFill/>
              </a:ln>
              <a:effectLst/>
              <a:extLst/>
            </p:spPr>
          </p:pic>
          <p:sp>
            <p:nvSpPr>
              <p:cNvPr id="214035" name="Text Box 19"/>
              <p:cNvSpPr txBox="1">
                <a:spLocks noChangeArrowheads="1"/>
              </p:cNvSpPr>
              <p:nvPr/>
            </p:nvSpPr>
            <p:spPr bwMode="auto">
              <a:xfrm>
                <a:off x="576" y="2781"/>
                <a:ext cx="1679" cy="129"/>
              </a:xfrm>
              <a:prstGeom prst="rect">
                <a:avLst/>
              </a:prstGeom>
              <a:grpFill/>
              <a:ln>
                <a:noFill/>
              </a:ln>
              <a:effectLst/>
              <a:extLst/>
            </p:spPr>
            <p:txBody>
              <a:bodyPr wrap="none" lIns="81639" tIns="51922" rIns="81639" bIns="40820"/>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1pPr>
                <a:lvl2pPr marL="674688" indent="-2603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2pPr>
                <a:lvl3pPr marL="1036638" indent="-2079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3pPr>
                <a:lvl4pPr marL="1450975" indent="-206375"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4pPr>
                <a:lvl5pPr marL="1866900" indent="-2079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5pPr>
                <a:lvl6pPr marL="23241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6pPr>
                <a:lvl7pPr marL="27813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7pPr>
                <a:lvl8pPr marL="32385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8pPr>
                <a:lvl9pPr marL="36957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9pPr>
              </a:lstStyle>
              <a:p>
                <a:pPr hangingPunct="0">
                  <a:lnSpc>
                    <a:spcPct val="93000"/>
                  </a:lnSpc>
                  <a:buSzPct val="100000"/>
                  <a:defRPr/>
                </a:pPr>
                <a:r>
                  <a:rPr lang="en-US" sz="1300" b="1">
                    <a:solidFill>
                      <a:srgbClr val="00000C"/>
                    </a:solidFill>
                  </a:rPr>
                  <a:t>&lt; 1%              </a:t>
                </a:r>
                <a:r>
                  <a:rPr lang="en-US" sz="1300" b="1">
                    <a:solidFill>
                      <a:srgbClr val="00000C"/>
                    </a:solidFill>
                    <a:cs typeface="Arial" charset="0"/>
                  </a:rPr>
                  <a:t>~10%     ~23%    ~50%</a:t>
                </a:r>
              </a:p>
            </p:txBody>
          </p:sp>
          <p:sp>
            <p:nvSpPr>
              <p:cNvPr id="214036" name="Text Box 20"/>
              <p:cNvSpPr txBox="1">
                <a:spLocks noChangeArrowheads="1"/>
              </p:cNvSpPr>
              <p:nvPr/>
            </p:nvSpPr>
            <p:spPr bwMode="auto">
              <a:xfrm>
                <a:off x="192" y="1209"/>
                <a:ext cx="373" cy="280"/>
              </a:xfrm>
              <a:prstGeom prst="rect">
                <a:avLst/>
              </a:prstGeom>
              <a:grpFill/>
              <a:ln>
                <a:noFill/>
              </a:ln>
              <a:effectLst/>
              <a:extLst/>
            </p:spPr>
            <p:txBody>
              <a:bodyPr wrap="none" lIns="81639" tIns="40820" rIns="81639" bIns="40820"/>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1pPr>
                <a:lvl2pPr marL="674688" indent="-2603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2pPr>
                <a:lvl3pPr marL="1036638" indent="-2079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3pPr>
                <a:lvl4pPr marL="1450975" indent="-206375"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4pPr>
                <a:lvl5pPr marL="1866900" indent="-2079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5pPr>
                <a:lvl6pPr marL="23241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6pPr>
                <a:lvl7pPr marL="27813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7pPr>
                <a:lvl8pPr marL="32385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8pPr>
                <a:lvl9pPr marL="36957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9pPr>
              </a:lstStyle>
              <a:p>
                <a:pPr hangingPunct="0">
                  <a:lnSpc>
                    <a:spcPct val="93000"/>
                  </a:lnSpc>
                  <a:buClr>
                    <a:srgbClr val="000000"/>
                  </a:buClr>
                  <a:buSzPct val="100000"/>
                  <a:buFont typeface="Times New Roman" pitchFamily="18" charset="0"/>
                  <a:buNone/>
                  <a:defRPr/>
                </a:pPr>
                <a:r>
                  <a:rPr lang="en-US" sz="2700">
                    <a:solidFill>
                      <a:srgbClr val="000000"/>
                    </a:solidFill>
                    <a:latin typeface="Times New Roman" pitchFamily="18" charset="0"/>
                  </a:rPr>
                  <a:t>G</a:t>
                </a:r>
                <a:r>
                  <a:rPr lang="en-US" sz="2700" baseline="-33000">
                    <a:solidFill>
                      <a:srgbClr val="000000"/>
                    </a:solidFill>
                    <a:latin typeface="Times New Roman" pitchFamily="18" charset="0"/>
                  </a:rPr>
                  <a:t>eff</a:t>
                </a:r>
              </a:p>
            </p:txBody>
          </p:sp>
        </p:grpSp>
      </p:grpSp>
      <p:sp>
        <p:nvSpPr>
          <p:cNvPr id="108557" name="Text Box 21"/>
          <p:cNvSpPr txBox="1">
            <a:spLocks noChangeArrowheads="1"/>
          </p:cNvSpPr>
          <p:nvPr/>
        </p:nvSpPr>
        <p:spPr bwMode="auto">
          <a:xfrm>
            <a:off x="2438400" y="2971800"/>
            <a:ext cx="1060450" cy="366713"/>
          </a:xfrm>
          <a:prstGeom prst="rect">
            <a:avLst/>
          </a:prstGeom>
          <a:solidFill>
            <a:schemeClr val="bg1"/>
          </a:solidFill>
          <a:ln w="9525">
            <a:noFill/>
            <a:miter lim="800000"/>
            <a:headEnd/>
            <a:tailEnd/>
          </a:ln>
        </p:spPr>
        <p:txBody>
          <a:bodyPr wrap="none">
            <a:spAutoFit/>
          </a:bodyPr>
          <a:lstStyle/>
          <a:p>
            <a:r>
              <a:rPr lang="fr-FR" b="1">
                <a:solidFill>
                  <a:srgbClr val="00000C"/>
                </a:solidFill>
              </a:rPr>
              <a:t> PANDA</a:t>
            </a:r>
          </a:p>
        </p:txBody>
      </p:sp>
      <p:sp>
        <p:nvSpPr>
          <p:cNvPr id="108558" name="Rectangle 22"/>
          <p:cNvSpPr>
            <a:spLocks noChangeArrowheads="1"/>
          </p:cNvSpPr>
          <p:nvPr/>
        </p:nvSpPr>
        <p:spPr bwMode="auto">
          <a:xfrm flipV="1">
            <a:off x="2392680" y="3090863"/>
            <a:ext cx="45719" cy="93662"/>
          </a:xfrm>
          <a:prstGeom prst="rect">
            <a:avLst/>
          </a:prstGeom>
          <a:solidFill>
            <a:srgbClr val="00000C"/>
          </a:solidFill>
          <a:ln w="19050">
            <a:solidFill>
              <a:schemeClr val="tx1"/>
            </a:solidFill>
            <a:miter lim="800000"/>
            <a:headEnd/>
            <a:tailEnd/>
          </a:ln>
        </p:spPr>
        <p:txBody>
          <a:bodyPr rot="10800000" wrap="none" anchor="ctr"/>
          <a:lstStyle/>
          <a:p>
            <a:pPr algn="ctr"/>
            <a:endParaRPr lang="fr-FR" sz="1000"/>
          </a:p>
        </p:txBody>
      </p:sp>
      <p:sp>
        <p:nvSpPr>
          <p:cNvPr id="108559" name="Text Box 28"/>
          <p:cNvSpPr txBox="1">
            <a:spLocks noChangeArrowheads="1"/>
          </p:cNvSpPr>
          <p:nvPr/>
        </p:nvSpPr>
        <p:spPr bwMode="auto">
          <a:xfrm>
            <a:off x="1143000" y="5424488"/>
            <a:ext cx="1035050" cy="366712"/>
          </a:xfrm>
          <a:prstGeom prst="rect">
            <a:avLst/>
          </a:prstGeom>
          <a:solidFill>
            <a:schemeClr val="bg1"/>
          </a:solidFill>
          <a:ln w="9525">
            <a:noFill/>
            <a:miter lim="800000"/>
            <a:headEnd/>
            <a:tailEnd/>
          </a:ln>
        </p:spPr>
        <p:txBody>
          <a:bodyPr wrap="none">
            <a:spAutoFit/>
          </a:bodyPr>
          <a:lstStyle/>
          <a:p>
            <a:r>
              <a:rPr lang="fr-FR" b="1">
                <a:solidFill>
                  <a:srgbClr val="FF0000"/>
                </a:solidFill>
              </a:rPr>
              <a:t>pQCD ?</a:t>
            </a:r>
          </a:p>
        </p:txBody>
      </p:sp>
      <p:sp>
        <p:nvSpPr>
          <p:cNvPr id="108560" name="Line 36"/>
          <p:cNvSpPr>
            <a:spLocks noChangeShapeType="1"/>
          </p:cNvSpPr>
          <p:nvPr/>
        </p:nvSpPr>
        <p:spPr bwMode="auto">
          <a:xfrm flipV="1">
            <a:off x="1752600" y="4114800"/>
            <a:ext cx="1219200" cy="1219200"/>
          </a:xfrm>
          <a:prstGeom prst="line">
            <a:avLst/>
          </a:prstGeom>
          <a:noFill/>
          <a:ln w="9525">
            <a:solidFill>
              <a:srgbClr val="FF0000"/>
            </a:solidFill>
            <a:round/>
            <a:headEnd/>
            <a:tailEnd type="triangle" w="med" len="med"/>
          </a:ln>
        </p:spPr>
        <p:txBody>
          <a:bodyPr/>
          <a:lstStyle/>
          <a:p>
            <a:endParaRPr lang="fr-FR"/>
          </a:p>
        </p:txBody>
      </p:sp>
      <p:sp>
        <p:nvSpPr>
          <p:cNvPr id="108561" name="Text Box 37"/>
          <p:cNvSpPr txBox="1">
            <a:spLocks noChangeArrowheads="1"/>
          </p:cNvSpPr>
          <p:nvPr/>
        </p:nvSpPr>
        <p:spPr bwMode="auto">
          <a:xfrm>
            <a:off x="2841625" y="5783263"/>
            <a:ext cx="184150" cy="274637"/>
          </a:xfrm>
          <a:prstGeom prst="rect">
            <a:avLst/>
          </a:prstGeom>
          <a:noFill/>
          <a:ln w="9525">
            <a:noFill/>
            <a:miter lim="800000"/>
            <a:headEnd/>
            <a:tailEnd/>
          </a:ln>
        </p:spPr>
        <p:txBody>
          <a:bodyPr>
            <a:spAutoFit/>
          </a:bodyPr>
          <a:lstStyle/>
          <a:p>
            <a:pPr>
              <a:spcBef>
                <a:spcPct val="50000"/>
              </a:spcBef>
            </a:pPr>
            <a:endParaRPr lang="fr-FR"/>
          </a:p>
        </p:txBody>
      </p:sp>
      <p:sp>
        <p:nvSpPr>
          <p:cNvPr id="108563" name="Text Box 43"/>
          <p:cNvSpPr txBox="1">
            <a:spLocks noChangeArrowheads="1"/>
          </p:cNvSpPr>
          <p:nvPr/>
        </p:nvSpPr>
        <p:spPr bwMode="auto">
          <a:xfrm>
            <a:off x="322263" y="1143000"/>
            <a:ext cx="1430337" cy="396875"/>
          </a:xfrm>
          <a:prstGeom prst="rect">
            <a:avLst/>
          </a:prstGeom>
          <a:noFill/>
          <a:ln w="9525">
            <a:noFill/>
            <a:miter lim="800000"/>
            <a:headEnd/>
            <a:tailEnd/>
          </a:ln>
        </p:spPr>
        <p:txBody>
          <a:bodyPr>
            <a:spAutoFit/>
          </a:bodyPr>
          <a:lstStyle/>
          <a:p>
            <a:r>
              <a:rPr lang="fr-FR" sz="2000" b="1"/>
              <a:t>L=2 fb</a:t>
            </a:r>
            <a:r>
              <a:rPr lang="fr-FR" sz="2000" b="1" baseline="30000"/>
              <a:t>-1</a:t>
            </a:r>
          </a:p>
        </p:txBody>
      </p:sp>
      <p:sp>
        <p:nvSpPr>
          <p:cNvPr id="214067" name="Rectangle 51"/>
          <p:cNvSpPr>
            <a:spLocks noChangeArrowheads="1"/>
          </p:cNvSpPr>
          <p:nvPr/>
        </p:nvSpPr>
        <p:spPr bwMode="auto">
          <a:xfrm>
            <a:off x="952500" y="2286000"/>
            <a:ext cx="238125" cy="2133600"/>
          </a:xfrm>
          <a:prstGeom prst="rect">
            <a:avLst/>
          </a:prstGeom>
          <a:gradFill rotWithShape="1">
            <a:gsLst>
              <a:gs pos="0">
                <a:schemeClr val="accent1">
                  <a:alpha val="56000"/>
                </a:schemeClr>
              </a:gs>
              <a:gs pos="100000">
                <a:schemeClr val="accent1">
                  <a:gamma/>
                  <a:shade val="46275"/>
                  <a:invGamma/>
                  <a:alpha val="56000"/>
                </a:schemeClr>
              </a:gs>
            </a:gsLst>
            <a:lin ang="5400000" scaled="1"/>
          </a:gradFill>
          <a:ln w="9525">
            <a:solidFill>
              <a:schemeClr val="tx1"/>
            </a:solidFill>
            <a:miter lim="800000"/>
            <a:headEnd/>
            <a:tailEnd/>
          </a:ln>
          <a:effectLst/>
          <a:extLst/>
        </p:spPr>
        <p:txBody>
          <a:bodyPr wrap="none" anchor="ctr"/>
          <a:lstStyle/>
          <a:p>
            <a:pPr>
              <a:defRPr/>
            </a:pPr>
            <a:endParaRPr lang="fr-FR"/>
          </a:p>
        </p:txBody>
      </p:sp>
      <p:sp>
        <p:nvSpPr>
          <p:cNvPr id="214068" name="Text Box 52"/>
          <p:cNvSpPr txBox="1">
            <a:spLocks noChangeArrowheads="1"/>
          </p:cNvSpPr>
          <p:nvPr/>
        </p:nvSpPr>
        <p:spPr bwMode="auto">
          <a:xfrm>
            <a:off x="152400" y="3886200"/>
            <a:ext cx="646331" cy="369332"/>
          </a:xfrm>
          <a:prstGeom prst="rect">
            <a:avLst/>
          </a:prstGeom>
          <a:noFill/>
          <a:ln w="9525">
            <a:noFill/>
            <a:miter lim="800000"/>
            <a:headEnd/>
            <a:tailEnd/>
          </a:ln>
        </p:spPr>
        <p:txBody>
          <a:bodyPr wrap="none">
            <a:spAutoFit/>
          </a:bodyPr>
          <a:lstStyle/>
          <a:p>
            <a:r>
              <a:rPr lang="fr-FR" dirty="0" smtClean="0">
                <a:solidFill>
                  <a:schemeClr val="accent1"/>
                </a:solidFill>
              </a:rPr>
              <a:t>BES</a:t>
            </a:r>
            <a:endParaRPr lang="fr-FR" dirty="0"/>
          </a:p>
        </p:txBody>
      </p:sp>
      <p:sp>
        <p:nvSpPr>
          <p:cNvPr id="214070" name="Text Box 54"/>
          <p:cNvSpPr txBox="1">
            <a:spLocks noChangeArrowheads="1"/>
          </p:cNvSpPr>
          <p:nvPr/>
        </p:nvSpPr>
        <p:spPr bwMode="auto">
          <a:xfrm>
            <a:off x="6248400" y="4267200"/>
            <a:ext cx="646331" cy="369332"/>
          </a:xfrm>
          <a:prstGeom prst="rect">
            <a:avLst/>
          </a:prstGeom>
          <a:noFill/>
          <a:ln w="9525">
            <a:noFill/>
            <a:miter lim="800000"/>
            <a:headEnd/>
            <a:tailEnd/>
          </a:ln>
        </p:spPr>
        <p:txBody>
          <a:bodyPr wrap="none">
            <a:spAutoFit/>
          </a:bodyPr>
          <a:lstStyle/>
          <a:p>
            <a:r>
              <a:rPr lang="fr-FR" dirty="0" smtClean="0">
                <a:solidFill>
                  <a:schemeClr val="accent1"/>
                </a:solidFill>
              </a:rPr>
              <a:t>BES</a:t>
            </a:r>
            <a:endParaRPr lang="fr-FR" dirty="0"/>
          </a:p>
        </p:txBody>
      </p:sp>
      <p:sp>
        <p:nvSpPr>
          <p:cNvPr id="2" name="Espace réservé du numéro de diapositive 1"/>
          <p:cNvSpPr>
            <a:spLocks noGrp="1"/>
          </p:cNvSpPr>
          <p:nvPr>
            <p:ph type="sldNum" sz="quarter" idx="12"/>
          </p:nvPr>
        </p:nvSpPr>
        <p:spPr/>
        <p:txBody>
          <a:bodyPr/>
          <a:lstStyle/>
          <a:p>
            <a:pPr>
              <a:defRPr/>
            </a:pPr>
            <a:fld id="{B6BA4EAF-79CD-4E56-8648-F889C9AFBCD1}" type="slidenum">
              <a:rPr lang="en-US" smtClean="0"/>
              <a:pPr>
                <a:defRPr/>
              </a:pPr>
              <a:t>18</a:t>
            </a:fld>
            <a:endParaRPr lang="en-US"/>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e la date 3"/>
          <p:cNvSpPr>
            <a:spLocks noGrp="1"/>
          </p:cNvSpPr>
          <p:nvPr>
            <p:ph type="dt" sz="quarter" idx="10"/>
          </p:nvPr>
        </p:nvSpPr>
        <p:spPr/>
        <p:txBody>
          <a:bodyPr/>
          <a:lstStyle/>
          <a:p>
            <a:pPr>
              <a:defRPr/>
            </a:pPr>
            <a:r>
              <a:rPr lang="fr-FR" smtClean="0"/>
              <a:t>Gatchina, 9 July 2012</a:t>
            </a:r>
            <a:endParaRPr lang="fr-FR"/>
          </a:p>
        </p:txBody>
      </p:sp>
      <p:sp>
        <p:nvSpPr>
          <p:cNvPr id="42" name="Espace réservé du pied de page 4"/>
          <p:cNvSpPr>
            <a:spLocks noGrp="1"/>
          </p:cNvSpPr>
          <p:nvPr>
            <p:ph type="ftr" sz="quarter" idx="11"/>
          </p:nvPr>
        </p:nvSpPr>
        <p:spPr/>
        <p:txBody>
          <a:bodyPr/>
          <a:lstStyle/>
          <a:p>
            <a:pPr>
              <a:defRPr/>
            </a:pPr>
            <a:r>
              <a:rPr lang="fr-FR" smtClean="0"/>
              <a:t>B. Ramstein   (IPN Orsay)</a:t>
            </a:r>
            <a:endParaRPr lang="fr-FR"/>
          </a:p>
        </p:txBody>
      </p:sp>
      <p:sp>
        <p:nvSpPr>
          <p:cNvPr id="108548" name="Rectangle 2"/>
          <p:cNvSpPr>
            <a:spLocks noGrp="1" noChangeArrowheads="1"/>
          </p:cNvSpPr>
          <p:nvPr>
            <p:ph type="title"/>
          </p:nvPr>
        </p:nvSpPr>
        <p:spPr>
          <a:xfrm>
            <a:off x="0" y="-17463"/>
            <a:ext cx="9144000" cy="1143001"/>
          </a:xfrm>
          <a:solidFill>
            <a:srgbClr val="4F81BD"/>
          </a:solidFill>
        </p:spPr>
        <p:txBody>
          <a:bodyPr lIns="0" tIns="28084"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smtClean="0">
                <a:solidFill>
                  <a:schemeClr val="bg1"/>
                </a:solidFill>
              </a:rPr>
              <a:t>Time-Like Form Factor measurement with PANDA : precision estimates</a:t>
            </a:r>
          </a:p>
        </p:txBody>
      </p:sp>
      <p:sp>
        <p:nvSpPr>
          <p:cNvPr id="108549" name="Text Box 3"/>
          <p:cNvSpPr txBox="1">
            <a:spLocks noChangeArrowheads="1"/>
          </p:cNvSpPr>
          <p:nvPr/>
        </p:nvSpPr>
        <p:spPr bwMode="auto">
          <a:xfrm>
            <a:off x="3814763" y="2544763"/>
            <a:ext cx="4016375" cy="647700"/>
          </a:xfrm>
          <a:prstGeom prst="rect">
            <a:avLst/>
          </a:prstGeom>
          <a:noFill/>
          <a:ln w="9525">
            <a:noFill/>
            <a:miter lim="800000"/>
            <a:headEnd/>
            <a:tailEnd/>
          </a:ln>
        </p:spPr>
        <p:txBody>
          <a:bodyPr wrap="none" anchor="ctr"/>
          <a:lstStyle/>
          <a:p>
            <a:endParaRPr lang="fr-FR"/>
          </a:p>
        </p:txBody>
      </p:sp>
      <p:sp>
        <p:nvSpPr>
          <p:cNvPr id="108551" name="Text Box 10"/>
          <p:cNvSpPr txBox="1">
            <a:spLocks noChangeArrowheads="1"/>
          </p:cNvSpPr>
          <p:nvPr/>
        </p:nvSpPr>
        <p:spPr bwMode="auto">
          <a:xfrm>
            <a:off x="228600" y="1524000"/>
            <a:ext cx="3448050" cy="366713"/>
          </a:xfrm>
          <a:prstGeom prst="rect">
            <a:avLst/>
          </a:prstGeom>
          <a:noFill/>
          <a:ln w="9525">
            <a:noFill/>
            <a:miter lim="800000"/>
            <a:headEnd/>
            <a:tailEnd/>
          </a:ln>
        </p:spPr>
        <p:txBody>
          <a:bodyPr wrap="none">
            <a:spAutoFit/>
          </a:bodyPr>
          <a:lstStyle/>
          <a:p>
            <a:r>
              <a:rPr lang="fr-FR" i="1" dirty="0" err="1"/>
              <a:t>Sudol</a:t>
            </a:r>
            <a:r>
              <a:rPr lang="fr-FR" i="1" dirty="0"/>
              <a:t> et al. EPJA 44 (2010) 373</a:t>
            </a:r>
          </a:p>
        </p:txBody>
      </p:sp>
      <p:sp>
        <p:nvSpPr>
          <p:cNvPr id="108552" name="AutoShape 12"/>
          <p:cNvSpPr>
            <a:spLocks noChangeArrowheads="1"/>
          </p:cNvSpPr>
          <p:nvPr/>
        </p:nvSpPr>
        <p:spPr bwMode="auto">
          <a:xfrm>
            <a:off x="1265238" y="3100388"/>
            <a:ext cx="120650" cy="350837"/>
          </a:xfrm>
          <a:prstGeom prst="upArrow">
            <a:avLst>
              <a:gd name="adj1" fmla="val 50000"/>
              <a:gd name="adj2" fmla="val 72697"/>
            </a:avLst>
          </a:prstGeom>
          <a:solidFill>
            <a:schemeClr val="bg1"/>
          </a:solidFill>
          <a:ln w="9360">
            <a:solidFill>
              <a:srgbClr val="000000"/>
            </a:solidFill>
            <a:round/>
            <a:headEnd/>
            <a:tailEnd/>
          </a:ln>
        </p:spPr>
        <p:txBody>
          <a:bodyPr wrap="none" anchor="ctr"/>
          <a:lstStyle/>
          <a:p>
            <a:endParaRPr lang="fr-FR"/>
          </a:p>
        </p:txBody>
      </p:sp>
      <p:sp>
        <p:nvSpPr>
          <p:cNvPr id="108553" name="AutoShape 13"/>
          <p:cNvSpPr>
            <a:spLocks noChangeArrowheads="1"/>
          </p:cNvSpPr>
          <p:nvPr/>
        </p:nvSpPr>
        <p:spPr bwMode="auto">
          <a:xfrm>
            <a:off x="2344738" y="3101975"/>
            <a:ext cx="120650" cy="349250"/>
          </a:xfrm>
          <a:prstGeom prst="upArrow">
            <a:avLst>
              <a:gd name="adj1" fmla="val 50000"/>
              <a:gd name="adj2" fmla="val 72368"/>
            </a:avLst>
          </a:prstGeom>
          <a:solidFill>
            <a:schemeClr val="bg1"/>
          </a:solidFill>
          <a:ln w="9360">
            <a:solidFill>
              <a:srgbClr val="000000"/>
            </a:solidFill>
            <a:round/>
            <a:headEnd/>
            <a:tailEnd/>
          </a:ln>
        </p:spPr>
        <p:txBody>
          <a:bodyPr wrap="none" anchor="ctr"/>
          <a:lstStyle/>
          <a:p>
            <a:endParaRPr lang="fr-FR"/>
          </a:p>
        </p:txBody>
      </p:sp>
      <p:sp>
        <p:nvSpPr>
          <p:cNvPr id="108554" name="AutoShape 14"/>
          <p:cNvSpPr>
            <a:spLocks noChangeArrowheads="1"/>
          </p:cNvSpPr>
          <p:nvPr/>
        </p:nvSpPr>
        <p:spPr bwMode="auto">
          <a:xfrm>
            <a:off x="2833688" y="3101975"/>
            <a:ext cx="120650" cy="349250"/>
          </a:xfrm>
          <a:prstGeom prst="upArrow">
            <a:avLst>
              <a:gd name="adj1" fmla="val 50000"/>
              <a:gd name="adj2" fmla="val 72368"/>
            </a:avLst>
          </a:prstGeom>
          <a:solidFill>
            <a:schemeClr val="bg1"/>
          </a:solidFill>
          <a:ln w="9360">
            <a:solidFill>
              <a:srgbClr val="000000"/>
            </a:solidFill>
            <a:round/>
            <a:headEnd/>
            <a:tailEnd/>
          </a:ln>
        </p:spPr>
        <p:txBody>
          <a:bodyPr wrap="none" anchor="ctr"/>
          <a:lstStyle/>
          <a:p>
            <a:endParaRPr lang="fr-FR"/>
          </a:p>
        </p:txBody>
      </p:sp>
      <p:sp>
        <p:nvSpPr>
          <p:cNvPr id="108555" name="AutoShape 15"/>
          <p:cNvSpPr>
            <a:spLocks noChangeArrowheads="1"/>
          </p:cNvSpPr>
          <p:nvPr/>
        </p:nvSpPr>
        <p:spPr bwMode="auto">
          <a:xfrm>
            <a:off x="3355975" y="3101975"/>
            <a:ext cx="120650" cy="349250"/>
          </a:xfrm>
          <a:prstGeom prst="upArrow">
            <a:avLst>
              <a:gd name="adj1" fmla="val 50000"/>
              <a:gd name="adj2" fmla="val 72368"/>
            </a:avLst>
          </a:prstGeom>
          <a:solidFill>
            <a:schemeClr val="bg1"/>
          </a:solidFill>
          <a:ln w="9360">
            <a:solidFill>
              <a:srgbClr val="000000"/>
            </a:solidFill>
            <a:round/>
            <a:headEnd/>
            <a:tailEnd/>
          </a:ln>
        </p:spPr>
        <p:txBody>
          <a:bodyPr wrap="none" anchor="ctr"/>
          <a:lstStyle/>
          <a:p>
            <a:endParaRPr lang="fr-FR"/>
          </a:p>
        </p:txBody>
      </p:sp>
      <p:grpSp>
        <p:nvGrpSpPr>
          <p:cNvPr id="4" name="Group 34"/>
          <p:cNvGrpSpPr>
            <a:grpSpLocks/>
          </p:cNvGrpSpPr>
          <p:nvPr/>
        </p:nvGrpSpPr>
        <p:grpSpPr bwMode="auto">
          <a:xfrm>
            <a:off x="76200" y="2133600"/>
            <a:ext cx="3657600" cy="2971800"/>
            <a:chOff x="48" y="1152"/>
            <a:chExt cx="2208" cy="1872"/>
          </a:xfrm>
          <a:solidFill>
            <a:schemeClr val="bg1"/>
          </a:solidFill>
        </p:grpSpPr>
        <p:sp>
          <p:nvSpPr>
            <p:cNvPr id="214032" name="Rectangle 16"/>
            <p:cNvSpPr>
              <a:spLocks noChangeArrowheads="1"/>
            </p:cNvSpPr>
            <p:nvPr/>
          </p:nvSpPr>
          <p:spPr bwMode="auto">
            <a:xfrm>
              <a:off x="48" y="1152"/>
              <a:ext cx="2208" cy="1872"/>
            </a:xfrm>
            <a:prstGeom prst="rect">
              <a:avLst/>
            </a:prstGeom>
            <a:grpFill/>
            <a:ln w="9525">
              <a:solidFill>
                <a:schemeClr val="tx1"/>
              </a:solidFill>
              <a:miter lim="800000"/>
              <a:headEnd/>
              <a:tailEnd/>
            </a:ln>
            <a:effectLst/>
            <a:extLst/>
          </p:spPr>
          <p:txBody>
            <a:bodyPr wrap="none" anchor="ctr"/>
            <a:lstStyle/>
            <a:p>
              <a:pPr>
                <a:defRPr/>
              </a:pPr>
              <a:endParaRPr lang="fr-FR"/>
            </a:p>
          </p:txBody>
        </p:sp>
        <p:grpSp>
          <p:nvGrpSpPr>
            <p:cNvPr id="5" name="Group 17"/>
            <p:cNvGrpSpPr>
              <a:grpSpLocks/>
            </p:cNvGrpSpPr>
            <p:nvPr/>
          </p:nvGrpSpPr>
          <p:grpSpPr bwMode="auto">
            <a:xfrm>
              <a:off x="48" y="1200"/>
              <a:ext cx="2175" cy="1710"/>
              <a:chOff x="192" y="1200"/>
              <a:chExt cx="2175" cy="1710"/>
            </a:xfrm>
            <a:grpFill/>
          </p:grpSpPr>
          <p:pic>
            <p:nvPicPr>
              <p:cNvPr id="214034" name="Picture 18"/>
              <p:cNvPicPr>
                <a:picLocks noChangeAspect="1" noChangeArrowheads="1"/>
              </p:cNvPicPr>
              <p:nvPr/>
            </p:nvPicPr>
            <p:blipFill>
              <a:blip r:embed="rId3" cstate="print">
                <a:extLst/>
              </a:blip>
              <a:srcRect/>
              <a:stretch>
                <a:fillRect/>
              </a:stretch>
            </p:blipFill>
            <p:spPr bwMode="auto">
              <a:xfrm>
                <a:off x="306" y="1200"/>
                <a:ext cx="2061" cy="1603"/>
              </a:xfrm>
              <a:prstGeom prst="rect">
                <a:avLst/>
              </a:prstGeom>
              <a:grpFill/>
              <a:ln>
                <a:noFill/>
              </a:ln>
              <a:effectLst/>
              <a:extLst/>
            </p:spPr>
          </p:pic>
          <p:sp>
            <p:nvSpPr>
              <p:cNvPr id="214035" name="Text Box 19"/>
              <p:cNvSpPr txBox="1">
                <a:spLocks noChangeArrowheads="1"/>
              </p:cNvSpPr>
              <p:nvPr/>
            </p:nvSpPr>
            <p:spPr bwMode="auto">
              <a:xfrm>
                <a:off x="576" y="2781"/>
                <a:ext cx="1679" cy="129"/>
              </a:xfrm>
              <a:prstGeom prst="rect">
                <a:avLst/>
              </a:prstGeom>
              <a:grpFill/>
              <a:ln>
                <a:noFill/>
              </a:ln>
              <a:effectLst/>
              <a:extLst/>
            </p:spPr>
            <p:txBody>
              <a:bodyPr wrap="none" lIns="81639" tIns="51922" rIns="81639" bIns="40820"/>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1pPr>
                <a:lvl2pPr marL="674688" indent="-2603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2pPr>
                <a:lvl3pPr marL="1036638" indent="-2079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3pPr>
                <a:lvl4pPr marL="1450975" indent="-206375"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4pPr>
                <a:lvl5pPr marL="1866900" indent="-2079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5pPr>
                <a:lvl6pPr marL="23241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6pPr>
                <a:lvl7pPr marL="27813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7pPr>
                <a:lvl8pPr marL="32385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8pPr>
                <a:lvl9pPr marL="36957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9pPr>
              </a:lstStyle>
              <a:p>
                <a:pPr hangingPunct="0">
                  <a:lnSpc>
                    <a:spcPct val="93000"/>
                  </a:lnSpc>
                  <a:buSzPct val="100000"/>
                  <a:defRPr/>
                </a:pPr>
                <a:r>
                  <a:rPr lang="en-US" sz="1300" b="1">
                    <a:solidFill>
                      <a:srgbClr val="00000C"/>
                    </a:solidFill>
                  </a:rPr>
                  <a:t>&lt; 1%              </a:t>
                </a:r>
                <a:r>
                  <a:rPr lang="en-US" sz="1300" b="1">
                    <a:solidFill>
                      <a:srgbClr val="00000C"/>
                    </a:solidFill>
                    <a:cs typeface="Arial" charset="0"/>
                  </a:rPr>
                  <a:t>~10%     ~23%    ~50%</a:t>
                </a:r>
              </a:p>
            </p:txBody>
          </p:sp>
          <p:sp>
            <p:nvSpPr>
              <p:cNvPr id="214036" name="Text Box 20"/>
              <p:cNvSpPr txBox="1">
                <a:spLocks noChangeArrowheads="1"/>
              </p:cNvSpPr>
              <p:nvPr/>
            </p:nvSpPr>
            <p:spPr bwMode="auto">
              <a:xfrm>
                <a:off x="192" y="1209"/>
                <a:ext cx="373" cy="280"/>
              </a:xfrm>
              <a:prstGeom prst="rect">
                <a:avLst/>
              </a:prstGeom>
              <a:grpFill/>
              <a:ln>
                <a:noFill/>
              </a:ln>
              <a:effectLst/>
              <a:extLst/>
            </p:spPr>
            <p:txBody>
              <a:bodyPr wrap="none" lIns="81639" tIns="40820" rIns="81639" bIns="40820"/>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1pPr>
                <a:lvl2pPr marL="674688" indent="-2603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2pPr>
                <a:lvl3pPr marL="1036638" indent="-2079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3pPr>
                <a:lvl4pPr marL="1450975" indent="-206375"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4pPr>
                <a:lvl5pPr marL="1866900" indent="-2079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5pPr>
                <a:lvl6pPr marL="23241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6pPr>
                <a:lvl7pPr marL="27813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7pPr>
                <a:lvl8pPr marL="32385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8pPr>
                <a:lvl9pPr marL="3695700" indent="-2079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defRPr>
                </a:lvl9pPr>
              </a:lstStyle>
              <a:p>
                <a:pPr hangingPunct="0">
                  <a:lnSpc>
                    <a:spcPct val="93000"/>
                  </a:lnSpc>
                  <a:buClr>
                    <a:srgbClr val="000000"/>
                  </a:buClr>
                  <a:buSzPct val="100000"/>
                  <a:buFont typeface="Times New Roman" pitchFamily="18" charset="0"/>
                  <a:buNone/>
                  <a:defRPr/>
                </a:pPr>
                <a:r>
                  <a:rPr lang="en-US" sz="2700">
                    <a:solidFill>
                      <a:srgbClr val="000000"/>
                    </a:solidFill>
                    <a:latin typeface="Times New Roman" pitchFamily="18" charset="0"/>
                  </a:rPr>
                  <a:t>G</a:t>
                </a:r>
                <a:r>
                  <a:rPr lang="en-US" sz="2700" baseline="-33000">
                    <a:solidFill>
                      <a:srgbClr val="000000"/>
                    </a:solidFill>
                    <a:latin typeface="Times New Roman" pitchFamily="18" charset="0"/>
                  </a:rPr>
                  <a:t>eff</a:t>
                </a:r>
              </a:p>
            </p:txBody>
          </p:sp>
        </p:grpSp>
      </p:grpSp>
      <p:sp>
        <p:nvSpPr>
          <p:cNvPr id="108557" name="Text Box 21"/>
          <p:cNvSpPr txBox="1">
            <a:spLocks noChangeArrowheads="1"/>
          </p:cNvSpPr>
          <p:nvPr/>
        </p:nvSpPr>
        <p:spPr bwMode="auto">
          <a:xfrm>
            <a:off x="2438400" y="2971800"/>
            <a:ext cx="1060450" cy="366713"/>
          </a:xfrm>
          <a:prstGeom prst="rect">
            <a:avLst/>
          </a:prstGeom>
          <a:solidFill>
            <a:schemeClr val="bg1"/>
          </a:solidFill>
          <a:ln w="9525">
            <a:noFill/>
            <a:miter lim="800000"/>
            <a:headEnd/>
            <a:tailEnd/>
          </a:ln>
        </p:spPr>
        <p:txBody>
          <a:bodyPr wrap="none">
            <a:spAutoFit/>
          </a:bodyPr>
          <a:lstStyle/>
          <a:p>
            <a:r>
              <a:rPr lang="fr-FR" b="1">
                <a:solidFill>
                  <a:srgbClr val="00000C"/>
                </a:solidFill>
              </a:rPr>
              <a:t> PANDA</a:t>
            </a:r>
          </a:p>
        </p:txBody>
      </p:sp>
      <p:sp>
        <p:nvSpPr>
          <p:cNvPr id="108558" name="Rectangle 22"/>
          <p:cNvSpPr>
            <a:spLocks noChangeArrowheads="1"/>
          </p:cNvSpPr>
          <p:nvPr/>
        </p:nvSpPr>
        <p:spPr bwMode="auto">
          <a:xfrm flipV="1">
            <a:off x="2392680" y="3090863"/>
            <a:ext cx="45719" cy="93662"/>
          </a:xfrm>
          <a:prstGeom prst="rect">
            <a:avLst/>
          </a:prstGeom>
          <a:solidFill>
            <a:srgbClr val="00000C"/>
          </a:solidFill>
          <a:ln w="19050">
            <a:solidFill>
              <a:schemeClr val="tx1"/>
            </a:solidFill>
            <a:miter lim="800000"/>
            <a:headEnd/>
            <a:tailEnd/>
          </a:ln>
        </p:spPr>
        <p:txBody>
          <a:bodyPr rot="10800000" wrap="none" anchor="ctr"/>
          <a:lstStyle/>
          <a:p>
            <a:pPr algn="ctr"/>
            <a:endParaRPr lang="fr-FR" sz="1000"/>
          </a:p>
        </p:txBody>
      </p:sp>
      <p:sp>
        <p:nvSpPr>
          <p:cNvPr id="108559" name="Text Box 28"/>
          <p:cNvSpPr txBox="1">
            <a:spLocks noChangeArrowheads="1"/>
          </p:cNvSpPr>
          <p:nvPr/>
        </p:nvSpPr>
        <p:spPr bwMode="auto">
          <a:xfrm>
            <a:off x="1143000" y="5424488"/>
            <a:ext cx="1035050" cy="366712"/>
          </a:xfrm>
          <a:prstGeom prst="rect">
            <a:avLst/>
          </a:prstGeom>
          <a:solidFill>
            <a:schemeClr val="bg1"/>
          </a:solidFill>
          <a:ln w="9525">
            <a:noFill/>
            <a:miter lim="800000"/>
            <a:headEnd/>
            <a:tailEnd/>
          </a:ln>
        </p:spPr>
        <p:txBody>
          <a:bodyPr wrap="none">
            <a:spAutoFit/>
          </a:bodyPr>
          <a:lstStyle/>
          <a:p>
            <a:r>
              <a:rPr lang="fr-FR" b="1">
                <a:solidFill>
                  <a:srgbClr val="FF0000"/>
                </a:solidFill>
              </a:rPr>
              <a:t>pQCD ?</a:t>
            </a:r>
          </a:p>
        </p:txBody>
      </p:sp>
      <p:sp>
        <p:nvSpPr>
          <p:cNvPr id="108560" name="Line 36"/>
          <p:cNvSpPr>
            <a:spLocks noChangeShapeType="1"/>
          </p:cNvSpPr>
          <p:nvPr/>
        </p:nvSpPr>
        <p:spPr bwMode="auto">
          <a:xfrm flipV="1">
            <a:off x="1752600" y="4114800"/>
            <a:ext cx="1219200" cy="1219200"/>
          </a:xfrm>
          <a:prstGeom prst="line">
            <a:avLst/>
          </a:prstGeom>
          <a:noFill/>
          <a:ln w="9525">
            <a:solidFill>
              <a:srgbClr val="FF0000"/>
            </a:solidFill>
            <a:round/>
            <a:headEnd/>
            <a:tailEnd type="triangle" w="med" len="med"/>
          </a:ln>
        </p:spPr>
        <p:txBody>
          <a:bodyPr/>
          <a:lstStyle/>
          <a:p>
            <a:endParaRPr lang="fr-FR"/>
          </a:p>
        </p:txBody>
      </p:sp>
      <p:sp>
        <p:nvSpPr>
          <p:cNvPr id="108561" name="Text Box 37"/>
          <p:cNvSpPr txBox="1">
            <a:spLocks noChangeArrowheads="1"/>
          </p:cNvSpPr>
          <p:nvPr/>
        </p:nvSpPr>
        <p:spPr bwMode="auto">
          <a:xfrm>
            <a:off x="2841625" y="5783263"/>
            <a:ext cx="184150" cy="274637"/>
          </a:xfrm>
          <a:prstGeom prst="rect">
            <a:avLst/>
          </a:prstGeom>
          <a:noFill/>
          <a:ln w="9525">
            <a:noFill/>
            <a:miter lim="800000"/>
            <a:headEnd/>
            <a:tailEnd/>
          </a:ln>
        </p:spPr>
        <p:txBody>
          <a:bodyPr>
            <a:spAutoFit/>
          </a:bodyPr>
          <a:lstStyle/>
          <a:p>
            <a:pPr>
              <a:spcBef>
                <a:spcPct val="50000"/>
              </a:spcBef>
            </a:pPr>
            <a:endParaRPr lang="fr-FR"/>
          </a:p>
        </p:txBody>
      </p:sp>
      <p:sp>
        <p:nvSpPr>
          <p:cNvPr id="108563" name="Text Box 43"/>
          <p:cNvSpPr txBox="1">
            <a:spLocks noChangeArrowheads="1"/>
          </p:cNvSpPr>
          <p:nvPr/>
        </p:nvSpPr>
        <p:spPr bwMode="auto">
          <a:xfrm>
            <a:off x="322263" y="1143000"/>
            <a:ext cx="1430337" cy="396875"/>
          </a:xfrm>
          <a:prstGeom prst="rect">
            <a:avLst/>
          </a:prstGeom>
          <a:noFill/>
          <a:ln w="9525">
            <a:noFill/>
            <a:miter lim="800000"/>
            <a:headEnd/>
            <a:tailEnd/>
          </a:ln>
        </p:spPr>
        <p:txBody>
          <a:bodyPr>
            <a:spAutoFit/>
          </a:bodyPr>
          <a:lstStyle/>
          <a:p>
            <a:r>
              <a:rPr lang="fr-FR" sz="2000" b="1"/>
              <a:t>L=2 fb</a:t>
            </a:r>
            <a:r>
              <a:rPr lang="fr-FR" sz="2000" b="1" baseline="30000"/>
              <a:t>-1</a:t>
            </a:r>
          </a:p>
        </p:txBody>
      </p:sp>
      <p:grpSp>
        <p:nvGrpSpPr>
          <p:cNvPr id="6" name="Group 44"/>
          <p:cNvGrpSpPr>
            <a:grpSpLocks/>
          </p:cNvGrpSpPr>
          <p:nvPr/>
        </p:nvGrpSpPr>
        <p:grpSpPr bwMode="auto">
          <a:xfrm>
            <a:off x="2466280" y="1510507"/>
            <a:ext cx="6497638" cy="4795838"/>
            <a:chOff x="1584" y="963"/>
            <a:chExt cx="4093" cy="3021"/>
          </a:xfrm>
        </p:grpSpPr>
        <p:sp>
          <p:nvSpPr>
            <p:cNvPr id="108569" name="Text Box 45"/>
            <p:cNvSpPr txBox="1">
              <a:spLocks noChangeArrowheads="1"/>
            </p:cNvSpPr>
            <p:nvPr/>
          </p:nvSpPr>
          <p:spPr bwMode="auto">
            <a:xfrm>
              <a:off x="2638" y="963"/>
              <a:ext cx="3039" cy="528"/>
            </a:xfrm>
            <a:prstGeom prst="rect">
              <a:avLst/>
            </a:prstGeom>
            <a:solidFill>
              <a:srgbClr val="FFFFFF"/>
            </a:solidFill>
            <a:ln w="9525">
              <a:solidFill>
                <a:srgbClr val="00FF00"/>
              </a:solidFill>
              <a:round/>
              <a:headEnd/>
              <a:tailEnd/>
            </a:ln>
          </p:spPr>
          <p:txBody>
            <a:bodyPr wrap="none" lIns="90000" tIns="108360" rIns="90000" bIns="45000"/>
            <a:lstStyle/>
            <a:p>
              <a:pPr defTabSz="457200" hangingPunct="0">
                <a:lnSpc>
                  <a:spcPct val="72000"/>
                </a:lnSpc>
                <a:spcAft>
                  <a:spcPts val="60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FF00"/>
                  </a:solidFill>
                  <a:latin typeface="Century Schoolbook L"/>
                </a:rPr>
                <a:t>-VDM: F. Iachello et al., PLB43, 171 (1973)</a:t>
              </a:r>
            </a:p>
            <a:p>
              <a:pPr defTabSz="457200" hangingPunct="0">
                <a:lnSpc>
                  <a:spcPct val="72000"/>
                </a:lnSpc>
                <a:spcAft>
                  <a:spcPts val="60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FF"/>
                  </a:solidFill>
                  <a:latin typeface="Century Schoolbook L"/>
                </a:rPr>
                <a:t>…extended VDM, PRC66, 045501 (2002)</a:t>
              </a:r>
            </a:p>
            <a:p>
              <a:pPr defTabSz="457200" hangingPunct="0">
                <a:lnSpc>
                  <a:spcPct val="72000"/>
                </a:lnSpc>
                <a:spcAft>
                  <a:spcPts val="60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00"/>
                  </a:solidFill>
                  <a:latin typeface="Century Schoolbook L"/>
                </a:rPr>
                <a:t>Egle Tomasi-Gustafsson et al., EPJA24 (2005) 419</a:t>
              </a:r>
            </a:p>
            <a:p>
              <a:pPr defTabSz="457200" hangingPunct="0">
                <a:lnSpc>
                  <a:spcPct val="72000"/>
                </a:lnSpc>
                <a:spcAft>
                  <a:spcPts val="60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b="1">
                <a:solidFill>
                  <a:srgbClr val="000000"/>
                </a:solidFill>
                <a:latin typeface="Century Schoolbook L"/>
              </a:endParaRPr>
            </a:p>
          </p:txBody>
        </p:sp>
        <p:grpSp>
          <p:nvGrpSpPr>
            <p:cNvPr id="7" name="Group 46"/>
            <p:cNvGrpSpPr>
              <a:grpSpLocks/>
            </p:cNvGrpSpPr>
            <p:nvPr/>
          </p:nvGrpSpPr>
          <p:grpSpPr bwMode="auto">
            <a:xfrm>
              <a:off x="1584" y="1446"/>
              <a:ext cx="3984" cy="2538"/>
              <a:chOff x="1584" y="1446"/>
              <a:chExt cx="3984" cy="2538"/>
            </a:xfrm>
          </p:grpSpPr>
          <p:pic>
            <p:nvPicPr>
              <p:cNvPr id="108573" name="Picture 48"/>
              <p:cNvPicPr>
                <a:picLocks noChangeAspect="1" noChangeArrowheads="1"/>
              </p:cNvPicPr>
              <p:nvPr/>
            </p:nvPicPr>
            <p:blipFill>
              <a:blip r:embed="rId4" cstate="print"/>
              <a:srcRect/>
              <a:stretch>
                <a:fillRect/>
              </a:stretch>
            </p:blipFill>
            <p:spPr bwMode="auto">
              <a:xfrm>
                <a:off x="3120" y="1446"/>
                <a:ext cx="2003" cy="1818"/>
              </a:xfrm>
              <a:prstGeom prst="rect">
                <a:avLst/>
              </a:prstGeom>
              <a:noFill/>
              <a:ln w="9525">
                <a:noFill/>
                <a:miter lim="800000"/>
                <a:headEnd/>
                <a:tailEnd/>
              </a:ln>
            </p:spPr>
          </p:pic>
          <p:sp>
            <p:nvSpPr>
              <p:cNvPr id="108574" name="AutoShape 49"/>
              <p:cNvSpPr>
                <a:spLocks noChangeArrowheads="1"/>
              </p:cNvSpPr>
              <p:nvPr/>
            </p:nvSpPr>
            <p:spPr bwMode="auto">
              <a:xfrm>
                <a:off x="1584" y="3360"/>
                <a:ext cx="3984" cy="624"/>
              </a:xfrm>
              <a:prstGeom prst="roundRect">
                <a:avLst>
                  <a:gd name="adj" fmla="val 16667"/>
                </a:avLst>
              </a:prstGeom>
              <a:solidFill>
                <a:srgbClr val="4F81BD"/>
              </a:solidFill>
              <a:ln w="9525">
                <a:solidFill>
                  <a:schemeClr val="tx1"/>
                </a:solidFill>
                <a:round/>
                <a:headEnd/>
                <a:tailEnd/>
              </a:ln>
            </p:spPr>
            <p:txBody>
              <a:bodyPr wrap="none" anchor="ctr"/>
              <a:lstStyle/>
              <a:p>
                <a:pPr algn="ctr"/>
                <a:r>
                  <a:rPr lang="fr-FR" i="1" dirty="0">
                    <a:solidFill>
                      <a:schemeClr val="bg1"/>
                    </a:solidFill>
                  </a:rPr>
                  <a:t>PANDA </a:t>
                </a:r>
                <a:r>
                  <a:rPr lang="fr-FR" i="1" dirty="0" err="1">
                    <a:solidFill>
                      <a:schemeClr val="bg1"/>
                    </a:solidFill>
                  </a:rPr>
                  <a:t>will</a:t>
                </a:r>
                <a:r>
                  <a:rPr lang="fr-FR" i="1" dirty="0">
                    <a:solidFill>
                      <a:schemeClr val="bg1"/>
                    </a:solidFill>
                  </a:rPr>
                  <a:t> </a:t>
                </a:r>
                <a:r>
                  <a:rPr lang="fr-FR" i="1" dirty="0" err="1">
                    <a:solidFill>
                      <a:schemeClr val="bg1"/>
                    </a:solidFill>
                  </a:rPr>
                  <a:t>bring</a:t>
                </a:r>
                <a:r>
                  <a:rPr lang="fr-FR" dirty="0">
                    <a:solidFill>
                      <a:schemeClr val="bg1"/>
                    </a:solidFill>
                  </a:rPr>
                  <a:t> </a:t>
                </a:r>
              </a:p>
              <a:p>
                <a:pPr algn="ctr"/>
                <a:r>
                  <a:rPr lang="fr-FR" dirty="0" err="1">
                    <a:solidFill>
                      <a:schemeClr val="bg1"/>
                    </a:solidFill>
                  </a:rPr>
                  <a:t>Precise</a:t>
                </a:r>
                <a:r>
                  <a:rPr lang="fr-FR" dirty="0">
                    <a:solidFill>
                      <a:schemeClr val="bg1"/>
                    </a:solidFill>
                  </a:rPr>
                  <a:t> </a:t>
                </a:r>
                <a:r>
                  <a:rPr lang="fr-FR" dirty="0" err="1">
                    <a:solidFill>
                      <a:schemeClr val="bg1"/>
                    </a:solidFill>
                  </a:rPr>
                  <a:t>determination</a:t>
                </a:r>
                <a:r>
                  <a:rPr lang="fr-FR" dirty="0">
                    <a:solidFill>
                      <a:schemeClr val="bg1"/>
                    </a:solidFill>
                  </a:rPr>
                  <a:t> of |G</a:t>
                </a:r>
                <a:r>
                  <a:rPr lang="fr-FR" baseline="-25000" dirty="0">
                    <a:solidFill>
                      <a:schemeClr val="bg1"/>
                    </a:solidFill>
                  </a:rPr>
                  <a:t>E</a:t>
                </a:r>
                <a:r>
                  <a:rPr lang="fr-FR" sz="1400" dirty="0">
                    <a:solidFill>
                      <a:schemeClr val="bg1"/>
                    </a:solidFill>
                  </a:rPr>
                  <a:t>|</a:t>
                </a:r>
                <a:r>
                  <a:rPr lang="fr-FR" sz="1400" baseline="-25000" dirty="0">
                    <a:solidFill>
                      <a:schemeClr val="bg1"/>
                    </a:solidFill>
                  </a:rPr>
                  <a:t> </a:t>
                </a:r>
                <a:r>
                  <a:rPr lang="fr-FR" dirty="0">
                    <a:solidFill>
                      <a:schemeClr val="bg1"/>
                    </a:solidFill>
                  </a:rPr>
                  <a:t>and | G</a:t>
                </a:r>
                <a:r>
                  <a:rPr lang="fr-FR" baseline="-25000" dirty="0">
                    <a:solidFill>
                      <a:schemeClr val="bg1"/>
                    </a:solidFill>
                  </a:rPr>
                  <a:t>M </a:t>
                </a:r>
                <a:r>
                  <a:rPr lang="fr-FR" dirty="0">
                    <a:solidFill>
                      <a:schemeClr val="bg1"/>
                    </a:solidFill>
                  </a:rPr>
                  <a:t>| up to 14 (</a:t>
                </a:r>
                <a:r>
                  <a:rPr lang="fr-FR" dirty="0" err="1">
                    <a:solidFill>
                      <a:schemeClr val="bg1"/>
                    </a:solidFill>
                  </a:rPr>
                  <a:t>GeV</a:t>
                </a:r>
                <a:r>
                  <a:rPr lang="fr-FR" dirty="0">
                    <a:solidFill>
                      <a:schemeClr val="bg1"/>
                    </a:solidFill>
                  </a:rPr>
                  <a:t>/c)</a:t>
                </a:r>
                <a:r>
                  <a:rPr lang="fr-FR" baseline="30000" dirty="0">
                    <a:solidFill>
                      <a:schemeClr val="bg1"/>
                    </a:solidFill>
                  </a:rPr>
                  <a:t>2</a:t>
                </a:r>
              </a:p>
              <a:p>
                <a:pPr algn="ctr"/>
                <a:r>
                  <a:rPr lang="fr-FR" dirty="0" err="1">
                    <a:solidFill>
                      <a:schemeClr val="bg1"/>
                    </a:solidFill>
                  </a:rPr>
                  <a:t>G</a:t>
                </a:r>
                <a:r>
                  <a:rPr lang="fr-FR" baseline="-25000" dirty="0" err="1">
                    <a:solidFill>
                      <a:schemeClr val="bg1"/>
                    </a:solidFill>
                  </a:rPr>
                  <a:t>eff</a:t>
                </a:r>
                <a:r>
                  <a:rPr lang="fr-FR" dirty="0">
                    <a:solidFill>
                      <a:schemeClr val="bg1"/>
                    </a:solidFill>
                  </a:rPr>
                  <a:t> up to 30 (</a:t>
                </a:r>
                <a:r>
                  <a:rPr lang="fr-FR" dirty="0" err="1">
                    <a:solidFill>
                      <a:schemeClr val="bg1"/>
                    </a:solidFill>
                  </a:rPr>
                  <a:t>GeV</a:t>
                </a:r>
                <a:r>
                  <a:rPr lang="fr-FR" dirty="0">
                    <a:solidFill>
                      <a:schemeClr val="bg1"/>
                    </a:solidFill>
                  </a:rPr>
                  <a:t>/c)</a:t>
                </a:r>
                <a:r>
                  <a:rPr lang="fr-FR" baseline="30000" dirty="0">
                    <a:solidFill>
                      <a:schemeClr val="bg1"/>
                    </a:solidFill>
                  </a:rPr>
                  <a:t>2</a:t>
                </a:r>
                <a:r>
                  <a:rPr lang="fr-FR" dirty="0">
                    <a:solidFill>
                      <a:schemeClr val="bg1"/>
                    </a:solidFill>
                  </a:rPr>
                  <a:t> : transition </a:t>
                </a:r>
                <a:r>
                  <a:rPr lang="fr-FR" dirty="0" err="1">
                    <a:solidFill>
                      <a:schemeClr val="bg1"/>
                    </a:solidFill>
                  </a:rPr>
                  <a:t>towards</a:t>
                </a:r>
                <a:r>
                  <a:rPr lang="fr-FR" dirty="0">
                    <a:solidFill>
                      <a:schemeClr val="bg1"/>
                    </a:solidFill>
                  </a:rPr>
                  <a:t> </a:t>
                </a:r>
                <a:r>
                  <a:rPr lang="fr-FR" dirty="0" err="1">
                    <a:solidFill>
                      <a:schemeClr val="bg1"/>
                    </a:solidFill>
                  </a:rPr>
                  <a:t>perturbative</a:t>
                </a:r>
                <a:r>
                  <a:rPr lang="fr-FR" dirty="0">
                    <a:solidFill>
                      <a:schemeClr val="bg1"/>
                    </a:solidFill>
                  </a:rPr>
                  <a:t> QCD </a:t>
                </a:r>
              </a:p>
            </p:txBody>
          </p:sp>
        </p:grpSp>
        <p:sp>
          <p:nvSpPr>
            <p:cNvPr id="108571" name="AutoShape 50"/>
            <p:cNvSpPr>
              <a:spLocks noChangeArrowheads="1"/>
            </p:cNvSpPr>
            <p:nvPr/>
          </p:nvSpPr>
          <p:spPr bwMode="auto">
            <a:xfrm>
              <a:off x="4752" y="2016"/>
              <a:ext cx="864" cy="288"/>
            </a:xfrm>
            <a:prstGeom prst="roundRect">
              <a:avLst>
                <a:gd name="adj" fmla="val 16667"/>
              </a:avLst>
            </a:prstGeom>
            <a:solidFill>
              <a:srgbClr val="FFFF00"/>
            </a:solidFill>
            <a:ln w="9525">
              <a:solidFill>
                <a:srgbClr val="FFFF00"/>
              </a:solidFill>
              <a:round/>
              <a:headEnd/>
              <a:tailEnd/>
            </a:ln>
          </p:spPr>
          <p:txBody>
            <a:bodyPr wrap="none" lIns="90000" tIns="45000" rIns="90000" bIns="45000" anchor="ctr"/>
            <a:lstStyle/>
            <a:p>
              <a:pPr algn="ctr" defTabSz="457200" hangingPunct="0">
                <a:lnSpc>
                  <a:spcPct val="93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Times New Roman" pitchFamily="18" charset="0"/>
                </a:rPr>
                <a:t>PANDA</a:t>
              </a:r>
            </a:p>
          </p:txBody>
        </p:sp>
      </p:grpSp>
      <p:sp>
        <p:nvSpPr>
          <p:cNvPr id="214067" name="Rectangle 51"/>
          <p:cNvSpPr>
            <a:spLocks noChangeArrowheads="1"/>
          </p:cNvSpPr>
          <p:nvPr/>
        </p:nvSpPr>
        <p:spPr bwMode="auto">
          <a:xfrm>
            <a:off x="952500" y="2286000"/>
            <a:ext cx="238125" cy="2133600"/>
          </a:xfrm>
          <a:prstGeom prst="rect">
            <a:avLst/>
          </a:prstGeom>
          <a:gradFill rotWithShape="1">
            <a:gsLst>
              <a:gs pos="0">
                <a:schemeClr val="accent1">
                  <a:alpha val="56000"/>
                </a:schemeClr>
              </a:gs>
              <a:gs pos="100000">
                <a:schemeClr val="accent1">
                  <a:gamma/>
                  <a:shade val="46275"/>
                  <a:invGamma/>
                  <a:alpha val="56000"/>
                </a:schemeClr>
              </a:gs>
            </a:gsLst>
            <a:lin ang="5400000" scaled="1"/>
          </a:gradFill>
          <a:ln w="9525">
            <a:solidFill>
              <a:schemeClr val="tx1"/>
            </a:solidFill>
            <a:miter lim="800000"/>
            <a:headEnd/>
            <a:tailEnd/>
          </a:ln>
          <a:effectLst/>
          <a:extLst/>
        </p:spPr>
        <p:txBody>
          <a:bodyPr wrap="none" anchor="ctr"/>
          <a:lstStyle/>
          <a:p>
            <a:pPr>
              <a:defRPr/>
            </a:pPr>
            <a:endParaRPr lang="fr-FR"/>
          </a:p>
        </p:txBody>
      </p:sp>
      <p:sp>
        <p:nvSpPr>
          <p:cNvPr id="214068" name="Text Box 52"/>
          <p:cNvSpPr txBox="1">
            <a:spLocks noChangeArrowheads="1"/>
          </p:cNvSpPr>
          <p:nvPr/>
        </p:nvSpPr>
        <p:spPr bwMode="auto">
          <a:xfrm>
            <a:off x="152400" y="3886200"/>
            <a:ext cx="646331" cy="369332"/>
          </a:xfrm>
          <a:prstGeom prst="rect">
            <a:avLst/>
          </a:prstGeom>
          <a:noFill/>
          <a:ln w="9525">
            <a:noFill/>
            <a:miter lim="800000"/>
            <a:headEnd/>
            <a:tailEnd/>
          </a:ln>
        </p:spPr>
        <p:txBody>
          <a:bodyPr wrap="none">
            <a:spAutoFit/>
          </a:bodyPr>
          <a:lstStyle/>
          <a:p>
            <a:r>
              <a:rPr lang="fr-FR" dirty="0" smtClean="0">
                <a:solidFill>
                  <a:schemeClr val="accent1"/>
                </a:solidFill>
              </a:rPr>
              <a:t>BES</a:t>
            </a:r>
            <a:endParaRPr lang="fr-FR" dirty="0"/>
          </a:p>
        </p:txBody>
      </p:sp>
      <p:sp>
        <p:nvSpPr>
          <p:cNvPr id="214069" name="Rectangle 53"/>
          <p:cNvSpPr>
            <a:spLocks noChangeArrowheads="1"/>
          </p:cNvSpPr>
          <p:nvPr/>
        </p:nvSpPr>
        <p:spPr bwMode="auto">
          <a:xfrm>
            <a:off x="5390423" y="2579688"/>
            <a:ext cx="533400" cy="2305050"/>
          </a:xfrm>
          <a:prstGeom prst="rect">
            <a:avLst/>
          </a:prstGeom>
          <a:gradFill rotWithShape="1">
            <a:gsLst>
              <a:gs pos="0">
                <a:schemeClr val="accent1">
                  <a:alpha val="56000"/>
                </a:schemeClr>
              </a:gs>
              <a:gs pos="100000">
                <a:schemeClr val="accent1">
                  <a:gamma/>
                  <a:shade val="46275"/>
                  <a:invGamma/>
                  <a:alpha val="56000"/>
                </a:schemeClr>
              </a:gs>
            </a:gsLst>
            <a:lin ang="5400000" scaled="1"/>
          </a:gradFill>
          <a:ln w="9525">
            <a:solidFill>
              <a:schemeClr val="tx1"/>
            </a:solidFill>
            <a:miter lim="800000"/>
            <a:headEnd/>
            <a:tailEnd/>
          </a:ln>
          <a:effectLst/>
          <a:extLst/>
        </p:spPr>
        <p:txBody>
          <a:bodyPr wrap="none" anchor="ctr"/>
          <a:lstStyle/>
          <a:p>
            <a:pPr>
              <a:defRPr/>
            </a:pPr>
            <a:endParaRPr lang="fr-FR"/>
          </a:p>
        </p:txBody>
      </p:sp>
      <p:sp>
        <p:nvSpPr>
          <p:cNvPr id="214070" name="Text Box 54"/>
          <p:cNvSpPr txBox="1">
            <a:spLocks noChangeArrowheads="1"/>
          </p:cNvSpPr>
          <p:nvPr/>
        </p:nvSpPr>
        <p:spPr bwMode="auto">
          <a:xfrm>
            <a:off x="6248400" y="4267200"/>
            <a:ext cx="646331" cy="369332"/>
          </a:xfrm>
          <a:prstGeom prst="rect">
            <a:avLst/>
          </a:prstGeom>
          <a:noFill/>
          <a:ln w="9525">
            <a:noFill/>
            <a:miter lim="800000"/>
            <a:headEnd/>
            <a:tailEnd/>
          </a:ln>
        </p:spPr>
        <p:txBody>
          <a:bodyPr wrap="none">
            <a:spAutoFit/>
          </a:bodyPr>
          <a:lstStyle/>
          <a:p>
            <a:r>
              <a:rPr lang="fr-FR" dirty="0" smtClean="0">
                <a:solidFill>
                  <a:schemeClr val="accent1"/>
                </a:solidFill>
              </a:rPr>
              <a:t>BES</a:t>
            </a:r>
            <a:endParaRPr lang="fr-FR" dirty="0"/>
          </a:p>
        </p:txBody>
      </p:sp>
      <p:sp>
        <p:nvSpPr>
          <p:cNvPr id="2" name="Espace réservé du numéro de diapositive 1"/>
          <p:cNvSpPr>
            <a:spLocks noGrp="1"/>
          </p:cNvSpPr>
          <p:nvPr>
            <p:ph type="sldNum" sz="quarter" idx="12"/>
          </p:nvPr>
        </p:nvSpPr>
        <p:spPr/>
        <p:txBody>
          <a:bodyPr/>
          <a:lstStyle/>
          <a:p>
            <a:pPr>
              <a:defRPr/>
            </a:pPr>
            <a:fld id="{B6BA4EAF-79CD-4E56-8648-F889C9AFBCD1}" type="slidenum">
              <a:rPr lang="en-US" smtClean="0"/>
              <a:pPr>
                <a:defRPr/>
              </a:pPr>
              <a:t>19</a:t>
            </a:fld>
            <a:endParaRPr lang="en-US"/>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re 1"/>
          <p:cNvSpPr>
            <a:spLocks noGrp="1"/>
          </p:cNvSpPr>
          <p:nvPr>
            <p:ph type="title"/>
          </p:nvPr>
        </p:nvSpPr>
        <p:spPr>
          <a:xfrm>
            <a:off x="-36512" y="-26988"/>
            <a:ext cx="9180512" cy="1143001"/>
          </a:xfrm>
          <a:solidFill>
            <a:srgbClr val="4F81BD"/>
          </a:solidFill>
        </p:spPr>
        <p:txBody>
          <a:bodyPr/>
          <a:lstStyle/>
          <a:p>
            <a:pPr algn="l" eaLnBrk="1" hangingPunct="1"/>
            <a:r>
              <a:rPr lang="fr-FR" smtClean="0">
                <a:solidFill>
                  <a:schemeClr val="bg1"/>
                </a:solidFill>
              </a:rPr>
              <a:t>    Outline</a:t>
            </a:r>
          </a:p>
        </p:txBody>
      </p:sp>
      <p:sp>
        <p:nvSpPr>
          <p:cNvPr id="121858" name="Espace réservé du contenu 2"/>
          <p:cNvSpPr>
            <a:spLocks noGrp="1"/>
          </p:cNvSpPr>
          <p:nvPr>
            <p:ph idx="1"/>
          </p:nvPr>
        </p:nvSpPr>
        <p:spPr>
          <a:xfrm>
            <a:off x="301625" y="1628775"/>
            <a:ext cx="8507413" cy="4608513"/>
          </a:xfrm>
        </p:spPr>
        <p:txBody>
          <a:bodyPr/>
          <a:lstStyle/>
          <a:p>
            <a:pPr eaLnBrk="1" hangingPunct="1"/>
            <a:r>
              <a:rPr lang="fr-FR" dirty="0" smtClean="0"/>
              <a:t>The  PANDA@FAIR </a:t>
            </a:r>
            <a:r>
              <a:rPr lang="fr-FR" dirty="0" err="1" smtClean="0"/>
              <a:t>project</a:t>
            </a:r>
            <a:r>
              <a:rPr lang="fr-FR" dirty="0" smtClean="0"/>
              <a:t> </a:t>
            </a:r>
          </a:p>
          <a:p>
            <a:pPr eaLnBrk="1" hangingPunct="1"/>
            <a:r>
              <a:rPr lang="fr-FR" dirty="0" err="1" smtClean="0"/>
              <a:t>Electromagnetic</a:t>
            </a:r>
            <a:r>
              <a:rPr lang="fr-FR" dirty="0" smtClean="0"/>
              <a:t> </a:t>
            </a:r>
            <a:r>
              <a:rPr lang="fr-FR" dirty="0" err="1" smtClean="0"/>
              <a:t>channels</a:t>
            </a:r>
            <a:r>
              <a:rPr lang="fr-FR" dirty="0" smtClean="0"/>
              <a:t> </a:t>
            </a:r>
            <a:r>
              <a:rPr lang="fr-FR" dirty="0" err="1" smtClean="0"/>
              <a:t>with</a:t>
            </a:r>
            <a:r>
              <a:rPr lang="fr-FR" dirty="0" smtClean="0"/>
              <a:t> PANDA</a:t>
            </a:r>
          </a:p>
          <a:p>
            <a:pPr marL="844550" lvl="1" indent="-571500" eaLnBrk="1" hangingPunct="1"/>
            <a:r>
              <a:rPr lang="fr-FR" dirty="0" smtClean="0">
                <a:sym typeface="Wingdings" pitchFamily="2" charset="2"/>
              </a:rPr>
              <a:t>pp </a:t>
            </a:r>
            <a:r>
              <a:rPr lang="fr-FR" dirty="0" smtClean="0">
                <a:sym typeface="Symbol"/>
              </a:rPr>
              <a:t></a:t>
            </a:r>
            <a:r>
              <a:rPr lang="fr-FR" dirty="0" smtClean="0">
                <a:sym typeface="Wingdings" pitchFamily="2" charset="2"/>
              </a:rPr>
              <a:t> e</a:t>
            </a:r>
            <a:r>
              <a:rPr lang="fr-FR" baseline="30000" dirty="0" smtClean="0">
                <a:sym typeface="Wingdings" pitchFamily="2" charset="2"/>
              </a:rPr>
              <a:t>+</a:t>
            </a:r>
            <a:r>
              <a:rPr lang="fr-FR" dirty="0" smtClean="0">
                <a:sym typeface="Wingdings" pitchFamily="2" charset="2"/>
              </a:rPr>
              <a:t>e</a:t>
            </a:r>
            <a:r>
              <a:rPr lang="fr-FR" baseline="30000" dirty="0" smtClean="0">
                <a:sym typeface="Wingdings" pitchFamily="2" charset="2"/>
              </a:rPr>
              <a:t>-  </a:t>
            </a:r>
            <a:r>
              <a:rPr lang="fr-FR" dirty="0" err="1" smtClean="0">
                <a:sym typeface="Wingdings" pitchFamily="2" charset="2"/>
              </a:rPr>
              <a:t>at</a:t>
            </a:r>
            <a:r>
              <a:rPr lang="fr-FR" dirty="0" smtClean="0">
                <a:sym typeface="Wingdings" pitchFamily="2" charset="2"/>
              </a:rPr>
              <a:t> PANDA:  proton time-</a:t>
            </a:r>
            <a:r>
              <a:rPr lang="fr-FR" dirty="0" err="1" smtClean="0">
                <a:sym typeface="Wingdings" pitchFamily="2" charset="2"/>
              </a:rPr>
              <a:t>like</a:t>
            </a:r>
            <a:r>
              <a:rPr lang="fr-FR" dirty="0" smtClean="0">
                <a:sym typeface="Wingdings" pitchFamily="2" charset="2"/>
              </a:rPr>
              <a:t> </a:t>
            </a:r>
            <a:r>
              <a:rPr lang="fr-FR" dirty="0" err="1" smtClean="0">
                <a:sym typeface="Wingdings" pitchFamily="2" charset="2"/>
              </a:rPr>
              <a:t>electromagnetic</a:t>
            </a:r>
            <a:r>
              <a:rPr lang="fr-FR" dirty="0" smtClean="0">
                <a:sym typeface="Wingdings" pitchFamily="2" charset="2"/>
              </a:rPr>
              <a:t> </a:t>
            </a:r>
            <a:r>
              <a:rPr lang="fr-FR" dirty="0" err="1" smtClean="0">
                <a:sym typeface="Wingdings" pitchFamily="2" charset="2"/>
              </a:rPr>
              <a:t>form</a:t>
            </a:r>
            <a:r>
              <a:rPr lang="fr-FR" dirty="0" smtClean="0">
                <a:sym typeface="Wingdings" pitchFamily="2" charset="2"/>
              </a:rPr>
              <a:t> </a:t>
            </a:r>
            <a:r>
              <a:rPr lang="fr-FR" dirty="0" err="1" smtClean="0">
                <a:sym typeface="Wingdings" pitchFamily="2" charset="2"/>
              </a:rPr>
              <a:t>factors</a:t>
            </a:r>
            <a:endParaRPr lang="fr-FR" dirty="0" smtClean="0"/>
          </a:p>
          <a:p>
            <a:pPr marL="844550" lvl="1" indent="-571500" eaLnBrk="1" hangingPunct="1"/>
            <a:r>
              <a:rPr lang="fr-FR" dirty="0" smtClean="0">
                <a:sym typeface="Wingdings" pitchFamily="2" charset="2"/>
              </a:rPr>
              <a:t> pp</a:t>
            </a:r>
            <a:r>
              <a:rPr lang="fr-FR" dirty="0" smtClean="0">
                <a:sym typeface="Symbol"/>
              </a:rPr>
              <a:t>  </a:t>
            </a:r>
            <a:r>
              <a:rPr lang="el-GR" dirty="0" smtClean="0">
                <a:sym typeface="Wingdings" pitchFamily="2" charset="2"/>
              </a:rPr>
              <a:t>π</a:t>
            </a:r>
            <a:r>
              <a:rPr lang="fr-FR" dirty="0" smtClean="0">
                <a:sym typeface="Wingdings" pitchFamily="2" charset="2"/>
              </a:rPr>
              <a:t>°e</a:t>
            </a:r>
            <a:r>
              <a:rPr lang="fr-FR" baseline="30000" dirty="0" smtClean="0">
                <a:sym typeface="Wingdings" pitchFamily="2" charset="2"/>
              </a:rPr>
              <a:t>+</a:t>
            </a:r>
            <a:r>
              <a:rPr lang="fr-FR" dirty="0" smtClean="0">
                <a:sym typeface="Wingdings" pitchFamily="2" charset="2"/>
              </a:rPr>
              <a:t>e</a:t>
            </a:r>
            <a:r>
              <a:rPr lang="fr-FR" baseline="30000" dirty="0" smtClean="0">
                <a:sym typeface="Wingdings" pitchFamily="2" charset="2"/>
              </a:rPr>
              <a:t>-  </a:t>
            </a:r>
            <a:r>
              <a:rPr lang="fr-FR" dirty="0" err="1" smtClean="0">
                <a:sym typeface="Wingdings" pitchFamily="2" charset="2"/>
              </a:rPr>
              <a:t>reaction</a:t>
            </a:r>
            <a:r>
              <a:rPr lang="fr-FR" dirty="0" smtClean="0">
                <a:sym typeface="Wingdings" pitchFamily="2" charset="2"/>
              </a:rPr>
              <a:t>:  time-</a:t>
            </a:r>
            <a:r>
              <a:rPr lang="fr-FR" dirty="0" err="1" smtClean="0">
                <a:sym typeface="Wingdings" pitchFamily="2" charset="2"/>
              </a:rPr>
              <a:t>like</a:t>
            </a:r>
            <a:r>
              <a:rPr lang="fr-FR" dirty="0" smtClean="0">
                <a:sym typeface="Wingdings" pitchFamily="2" charset="2"/>
              </a:rPr>
              <a:t>  </a:t>
            </a:r>
            <a:r>
              <a:rPr lang="fr-FR" dirty="0" err="1" smtClean="0">
                <a:sym typeface="Wingdings" pitchFamily="2" charset="2"/>
              </a:rPr>
              <a:t>electromagnetic</a:t>
            </a:r>
            <a:r>
              <a:rPr lang="fr-FR" dirty="0" smtClean="0">
                <a:sym typeface="Wingdings" pitchFamily="2" charset="2"/>
              </a:rPr>
              <a:t> </a:t>
            </a:r>
            <a:r>
              <a:rPr lang="fr-FR" dirty="0" err="1" smtClean="0">
                <a:sym typeface="Wingdings" pitchFamily="2" charset="2"/>
              </a:rPr>
              <a:t>form</a:t>
            </a:r>
            <a:r>
              <a:rPr lang="fr-FR" dirty="0" smtClean="0">
                <a:sym typeface="Wingdings" pitchFamily="2" charset="2"/>
              </a:rPr>
              <a:t> </a:t>
            </a:r>
            <a:r>
              <a:rPr lang="fr-FR" dirty="0" err="1" smtClean="0">
                <a:sym typeface="Wingdings" pitchFamily="2" charset="2"/>
              </a:rPr>
              <a:t>factors</a:t>
            </a:r>
            <a:r>
              <a:rPr lang="fr-FR" dirty="0" smtClean="0">
                <a:sym typeface="Wingdings" pitchFamily="2" charset="2"/>
              </a:rPr>
              <a:t>  in the </a:t>
            </a:r>
            <a:r>
              <a:rPr lang="fr-FR" dirty="0" err="1" smtClean="0">
                <a:sym typeface="Wingdings" pitchFamily="2" charset="2"/>
              </a:rPr>
              <a:t>unphysical</a:t>
            </a:r>
            <a:r>
              <a:rPr lang="fr-FR" dirty="0" smtClean="0">
                <a:sym typeface="Wingdings" pitchFamily="2" charset="2"/>
              </a:rPr>
              <a:t> </a:t>
            </a:r>
            <a:r>
              <a:rPr lang="fr-FR" dirty="0" err="1" smtClean="0">
                <a:sym typeface="Wingdings" pitchFamily="2" charset="2"/>
              </a:rPr>
              <a:t>region</a:t>
            </a:r>
            <a:r>
              <a:rPr lang="fr-FR" dirty="0" smtClean="0">
                <a:sym typeface="Wingdings" pitchFamily="2" charset="2"/>
              </a:rPr>
              <a:t> </a:t>
            </a:r>
          </a:p>
          <a:p>
            <a:pPr marL="844550" lvl="1" indent="-571500" eaLnBrk="1" hangingPunct="1"/>
            <a:r>
              <a:rPr lang="fr-FR" dirty="0" smtClean="0">
                <a:sym typeface="Wingdings" pitchFamily="2" charset="2"/>
              </a:rPr>
              <a:t>Transition Distribution Amplitudes and </a:t>
            </a:r>
            <a:r>
              <a:rPr lang="fr-FR" dirty="0" err="1" smtClean="0">
                <a:sym typeface="Wingdings" pitchFamily="2" charset="2"/>
              </a:rPr>
              <a:t>other</a:t>
            </a:r>
            <a:r>
              <a:rPr lang="fr-FR" dirty="0" smtClean="0">
                <a:sym typeface="Wingdings" pitchFamily="2" charset="2"/>
              </a:rPr>
              <a:t> </a:t>
            </a:r>
            <a:r>
              <a:rPr lang="fr-FR" dirty="0" err="1" smtClean="0">
                <a:sym typeface="Wingdings" pitchFamily="2" charset="2"/>
              </a:rPr>
              <a:t>measurements</a:t>
            </a:r>
            <a:endParaRPr lang="fr-FR" dirty="0" smtClean="0">
              <a:sym typeface="Wingdings" pitchFamily="2" charset="2"/>
            </a:endParaRPr>
          </a:p>
          <a:p>
            <a:pPr eaLnBrk="1" hangingPunct="1"/>
            <a:r>
              <a:rPr lang="fr-FR" dirty="0" smtClean="0">
                <a:sym typeface="Wingdings" pitchFamily="2" charset="2"/>
              </a:rPr>
              <a:t>Conclusion and </a:t>
            </a:r>
            <a:r>
              <a:rPr lang="fr-FR" dirty="0" err="1" smtClean="0">
                <a:sym typeface="Wingdings" pitchFamily="2" charset="2"/>
              </a:rPr>
              <a:t>outlook</a:t>
            </a:r>
            <a:endParaRPr lang="fr-FR" dirty="0" smtClean="0">
              <a:sym typeface="Wingdings" pitchFamily="2" charset="2"/>
            </a:endParaRPr>
          </a:p>
        </p:txBody>
      </p:sp>
      <p:sp>
        <p:nvSpPr>
          <p:cNvPr id="29698" name="Espace réservé de la date 3"/>
          <p:cNvSpPr>
            <a:spLocks noGrp="1"/>
          </p:cNvSpPr>
          <p:nvPr>
            <p:ph type="dt" sz="quarter" idx="10"/>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fr-FR" smtClean="0"/>
              <a:t>Gatchina, 9 July 2012</a:t>
            </a:r>
            <a:endParaRPr lang="fr-FR"/>
          </a:p>
        </p:txBody>
      </p:sp>
      <p:sp>
        <p:nvSpPr>
          <p:cNvPr id="29699" name="Espace réservé du pied de page 5"/>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fr-FR" dirty="0"/>
              <a:t>B. </a:t>
            </a:r>
            <a:r>
              <a:rPr lang="fr-FR" dirty="0" err="1"/>
              <a:t>Ramstein</a:t>
            </a:r>
            <a:r>
              <a:rPr lang="fr-FR" dirty="0"/>
              <a:t>   (IPN Orsay)</a:t>
            </a:r>
          </a:p>
        </p:txBody>
      </p:sp>
      <p:cxnSp>
        <p:nvCxnSpPr>
          <p:cNvPr id="7" name="Connecteur droit 6"/>
          <p:cNvCxnSpPr/>
          <p:nvPr/>
        </p:nvCxnSpPr>
        <p:spPr>
          <a:xfrm>
            <a:off x="1258888" y="2924175"/>
            <a:ext cx="1238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331640" y="3860800"/>
            <a:ext cx="1254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pPr>
              <a:defRPr/>
            </a:pPr>
            <a:fld id="{B6BA4EAF-79CD-4E56-8648-F889C9AFBCD1}" type="slidenum">
              <a:rPr lang="en-US" smtClean="0"/>
              <a:pPr>
                <a:defRPr/>
              </a:pPr>
              <a:t>2</a:t>
            </a:fld>
            <a:endParaRPr lang="en-US"/>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9314" r="58573"/>
          <a:stretch/>
        </p:blipFill>
        <p:spPr bwMode="auto">
          <a:xfrm>
            <a:off x="7092280" y="1268760"/>
            <a:ext cx="1841376" cy="592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e la date 3"/>
          <p:cNvSpPr>
            <a:spLocks noGrp="1"/>
          </p:cNvSpPr>
          <p:nvPr>
            <p:ph type="dt" sz="quarter" idx="10"/>
          </p:nvPr>
        </p:nvSpPr>
        <p:spPr/>
        <p:txBody>
          <a:bodyPr/>
          <a:lstStyle/>
          <a:p>
            <a:pPr>
              <a:defRPr/>
            </a:pPr>
            <a:r>
              <a:rPr lang="fr-FR" smtClean="0"/>
              <a:t>Gatchina, 9 July 2012</a:t>
            </a:r>
            <a:endParaRPr lang="fr-FR"/>
          </a:p>
        </p:txBody>
      </p:sp>
      <p:sp>
        <p:nvSpPr>
          <p:cNvPr id="16" name="Espace réservé du pied de page 4"/>
          <p:cNvSpPr>
            <a:spLocks noGrp="1"/>
          </p:cNvSpPr>
          <p:nvPr>
            <p:ph type="ftr" sz="quarter" idx="11"/>
          </p:nvPr>
        </p:nvSpPr>
        <p:spPr/>
        <p:txBody>
          <a:bodyPr/>
          <a:lstStyle/>
          <a:p>
            <a:pPr>
              <a:defRPr/>
            </a:pPr>
            <a:r>
              <a:rPr lang="fr-FR" smtClean="0"/>
              <a:t>B. Ramstein   (IPN Orsay)</a:t>
            </a:r>
            <a:endParaRPr lang="fr-FR"/>
          </a:p>
        </p:txBody>
      </p:sp>
      <p:sp>
        <p:nvSpPr>
          <p:cNvPr id="116740" name="Rectangle 7"/>
          <p:cNvSpPr>
            <a:spLocks noGrp="1" noChangeArrowheads="1"/>
          </p:cNvSpPr>
          <p:nvPr>
            <p:ph type="title"/>
          </p:nvPr>
        </p:nvSpPr>
        <p:spPr>
          <a:xfrm>
            <a:off x="0" y="-304800"/>
            <a:ext cx="9144000" cy="914400"/>
          </a:xfrm>
          <a:solidFill>
            <a:srgbClr val="4F81BD"/>
          </a:solidFill>
        </p:spPr>
        <p:txBody>
          <a:bodyPr/>
          <a:lstStyle/>
          <a:p>
            <a:r>
              <a:rPr lang="fr-FR" sz="3200" dirty="0" smtClean="0">
                <a:solidFill>
                  <a:schemeClr val="bg1"/>
                </a:solidFill>
              </a:rPr>
              <a:t>2</a:t>
            </a:r>
            <a:r>
              <a:rPr lang="fr-FR" sz="3200" dirty="0" smtClean="0">
                <a:solidFill>
                  <a:schemeClr val="bg1"/>
                </a:solidFill>
                <a:sym typeface="Symbol" pitchFamily="18" charset="2"/>
              </a:rPr>
              <a:t> contributions and radiative corrections</a:t>
            </a:r>
          </a:p>
        </p:txBody>
      </p:sp>
      <p:sp>
        <p:nvSpPr>
          <p:cNvPr id="116742" name="Text Box 10"/>
          <p:cNvSpPr txBox="1">
            <a:spLocks noChangeArrowheads="1"/>
          </p:cNvSpPr>
          <p:nvPr/>
        </p:nvSpPr>
        <p:spPr bwMode="auto">
          <a:xfrm>
            <a:off x="3200400" y="1981200"/>
            <a:ext cx="354013" cy="457200"/>
          </a:xfrm>
          <a:prstGeom prst="rect">
            <a:avLst/>
          </a:prstGeom>
          <a:noFill/>
          <a:ln w="9525">
            <a:noFill/>
            <a:miter lim="800000"/>
            <a:headEnd/>
            <a:tailEnd/>
          </a:ln>
        </p:spPr>
        <p:txBody>
          <a:bodyPr>
            <a:spAutoFit/>
          </a:bodyPr>
          <a:lstStyle/>
          <a:p>
            <a:r>
              <a:rPr lang="fr-FR" sz="2400">
                <a:solidFill>
                  <a:srgbClr val="FF0000"/>
                </a:solidFill>
              </a:rPr>
              <a:t>?</a:t>
            </a:r>
          </a:p>
        </p:txBody>
      </p:sp>
      <p:pic>
        <p:nvPicPr>
          <p:cNvPr id="116744" name="Picture 12"/>
          <p:cNvPicPr>
            <a:picLocks noChangeAspect="1" noChangeArrowheads="1"/>
          </p:cNvPicPr>
          <p:nvPr/>
        </p:nvPicPr>
        <p:blipFill>
          <a:blip r:embed="rId3" cstate="print"/>
          <a:srcRect/>
          <a:stretch>
            <a:fillRect/>
          </a:stretch>
        </p:blipFill>
        <p:spPr bwMode="auto">
          <a:xfrm>
            <a:off x="0" y="685800"/>
            <a:ext cx="3505200" cy="3022600"/>
          </a:xfrm>
          <a:prstGeom prst="rect">
            <a:avLst/>
          </a:prstGeom>
          <a:noFill/>
          <a:ln w="9525">
            <a:noFill/>
            <a:miter lim="800000"/>
            <a:headEnd/>
            <a:tailEnd/>
          </a:ln>
        </p:spPr>
      </p:pic>
      <p:sp>
        <p:nvSpPr>
          <p:cNvPr id="116745" name="Text Box 13"/>
          <p:cNvSpPr txBox="1">
            <a:spLocks noChangeArrowheads="1"/>
          </p:cNvSpPr>
          <p:nvPr/>
        </p:nvSpPr>
        <p:spPr bwMode="auto">
          <a:xfrm>
            <a:off x="2743200" y="1981200"/>
            <a:ext cx="1449388" cy="523875"/>
          </a:xfrm>
          <a:prstGeom prst="rect">
            <a:avLst/>
          </a:prstGeom>
          <a:solidFill>
            <a:schemeClr val="bg1"/>
          </a:solidFill>
          <a:ln w="9525">
            <a:noFill/>
            <a:miter lim="800000"/>
            <a:headEnd/>
            <a:tailEnd/>
          </a:ln>
        </p:spPr>
        <p:txBody>
          <a:bodyPr wrap="none">
            <a:spAutoFit/>
          </a:bodyPr>
          <a:lstStyle/>
          <a:p>
            <a:r>
              <a:rPr lang="fr-FR" sz="1400" b="1"/>
              <a:t>Polarization </a:t>
            </a:r>
          </a:p>
          <a:p>
            <a:r>
              <a:rPr lang="fr-FR" sz="1400" b="1"/>
              <a:t>measurements</a:t>
            </a:r>
          </a:p>
        </p:txBody>
      </p:sp>
      <p:sp>
        <p:nvSpPr>
          <p:cNvPr id="116746" name="Text Box 14"/>
          <p:cNvSpPr txBox="1">
            <a:spLocks noChangeArrowheads="1"/>
          </p:cNvSpPr>
          <p:nvPr/>
        </p:nvSpPr>
        <p:spPr bwMode="auto">
          <a:xfrm>
            <a:off x="2743200" y="762000"/>
            <a:ext cx="1403350" cy="641350"/>
          </a:xfrm>
          <a:prstGeom prst="rect">
            <a:avLst/>
          </a:prstGeom>
          <a:solidFill>
            <a:schemeClr val="bg1"/>
          </a:solidFill>
          <a:ln w="9525">
            <a:noFill/>
            <a:miter lim="800000"/>
            <a:headEnd/>
            <a:tailEnd/>
          </a:ln>
        </p:spPr>
        <p:txBody>
          <a:bodyPr wrap="none">
            <a:spAutoFit/>
          </a:bodyPr>
          <a:lstStyle/>
          <a:p>
            <a:r>
              <a:rPr lang="fr-FR">
                <a:solidFill>
                  <a:srgbClr val="92D050"/>
                </a:solidFill>
              </a:rPr>
              <a:t>Rosenbluth </a:t>
            </a:r>
          </a:p>
          <a:p>
            <a:r>
              <a:rPr lang="fr-FR">
                <a:solidFill>
                  <a:srgbClr val="92D050"/>
                </a:solidFill>
              </a:rPr>
              <a:t>method</a:t>
            </a:r>
          </a:p>
        </p:txBody>
      </p:sp>
      <p:sp>
        <p:nvSpPr>
          <p:cNvPr id="116747" name="AutoShape 15"/>
          <p:cNvSpPr>
            <a:spLocks/>
          </p:cNvSpPr>
          <p:nvPr/>
        </p:nvSpPr>
        <p:spPr bwMode="auto">
          <a:xfrm>
            <a:off x="4267200" y="914400"/>
            <a:ext cx="304800" cy="1371600"/>
          </a:xfrm>
          <a:prstGeom prst="rightBrace">
            <a:avLst>
              <a:gd name="adj1" fmla="val 37500"/>
              <a:gd name="adj2" fmla="val 50000"/>
            </a:avLst>
          </a:prstGeom>
          <a:noFill/>
          <a:ln w="9525">
            <a:solidFill>
              <a:schemeClr val="tx1"/>
            </a:solidFill>
            <a:round/>
            <a:headEnd/>
            <a:tailEnd/>
          </a:ln>
        </p:spPr>
        <p:txBody>
          <a:bodyPr wrap="none" anchor="ctr"/>
          <a:lstStyle/>
          <a:p>
            <a:endParaRPr lang="fr-FR"/>
          </a:p>
        </p:txBody>
      </p:sp>
      <p:sp>
        <p:nvSpPr>
          <p:cNvPr id="116748" name="Text Box 16"/>
          <p:cNvSpPr txBox="1">
            <a:spLocks noChangeArrowheads="1"/>
          </p:cNvSpPr>
          <p:nvPr/>
        </p:nvSpPr>
        <p:spPr bwMode="auto">
          <a:xfrm>
            <a:off x="4724400" y="1052736"/>
            <a:ext cx="2238375" cy="925513"/>
          </a:xfrm>
          <a:prstGeom prst="rect">
            <a:avLst/>
          </a:prstGeom>
          <a:noFill/>
          <a:ln w="9525">
            <a:solidFill>
              <a:schemeClr val="tx1"/>
            </a:solidFill>
            <a:miter lim="800000"/>
            <a:headEnd/>
            <a:tailEnd/>
          </a:ln>
        </p:spPr>
        <p:txBody>
          <a:bodyPr wrap="none">
            <a:spAutoFit/>
          </a:bodyPr>
          <a:lstStyle/>
          <a:p>
            <a:r>
              <a:rPr lang="fr-FR"/>
              <a:t>Important role of 2</a:t>
            </a:r>
            <a:r>
              <a:rPr lang="fr-FR">
                <a:sym typeface="Symbol" pitchFamily="18" charset="2"/>
              </a:rPr>
              <a:t></a:t>
            </a:r>
          </a:p>
          <a:p>
            <a:r>
              <a:rPr lang="fr-FR"/>
              <a:t>exchange and </a:t>
            </a:r>
          </a:p>
          <a:p>
            <a:r>
              <a:rPr lang="fr-FR"/>
              <a:t>radiative corrections</a:t>
            </a:r>
          </a:p>
        </p:txBody>
      </p:sp>
      <p:sp>
        <p:nvSpPr>
          <p:cNvPr id="116751" name="Text Box 18"/>
          <p:cNvSpPr txBox="1">
            <a:spLocks noChangeArrowheads="1"/>
          </p:cNvSpPr>
          <p:nvPr/>
        </p:nvSpPr>
        <p:spPr bwMode="auto">
          <a:xfrm>
            <a:off x="3924300" y="3859211"/>
            <a:ext cx="2663825" cy="396875"/>
          </a:xfrm>
          <a:prstGeom prst="rect">
            <a:avLst/>
          </a:prstGeom>
          <a:noFill/>
          <a:ln w="9525">
            <a:noFill/>
            <a:miter lim="800000"/>
            <a:headEnd/>
            <a:tailEnd/>
          </a:ln>
        </p:spPr>
        <p:txBody>
          <a:bodyPr>
            <a:spAutoFit/>
          </a:bodyPr>
          <a:lstStyle/>
          <a:p>
            <a:endParaRPr lang="fr-FR" sz="2000" dirty="0">
              <a:sym typeface="Symbol" pitchFamily="18" charset="2"/>
            </a:endParaRPr>
          </a:p>
        </p:txBody>
      </p:sp>
      <p:sp>
        <p:nvSpPr>
          <p:cNvPr id="116750" name="Rectangle 20"/>
          <p:cNvSpPr>
            <a:spLocks noGrp="1" noChangeArrowheads="1"/>
          </p:cNvSpPr>
          <p:nvPr>
            <p:ph type="body" idx="1"/>
          </p:nvPr>
        </p:nvSpPr>
        <p:spPr>
          <a:xfrm>
            <a:off x="287176" y="3861048"/>
            <a:ext cx="8569647" cy="1944216"/>
          </a:xfrm>
          <a:ln>
            <a:solidFill>
              <a:schemeClr val="tx1"/>
            </a:solidFill>
          </a:ln>
        </p:spPr>
        <p:txBody>
          <a:bodyPr/>
          <a:lstStyle/>
          <a:p>
            <a:pPr>
              <a:spcBef>
                <a:spcPct val="0"/>
              </a:spcBef>
            </a:pPr>
            <a:r>
              <a:rPr lang="fr-FR" sz="2000" dirty="0" err="1" smtClean="0"/>
              <a:t>Advantage</a:t>
            </a:r>
            <a:r>
              <a:rPr lang="fr-FR" sz="2000" dirty="0" smtClean="0"/>
              <a:t> of  annihilation </a:t>
            </a:r>
            <a:r>
              <a:rPr lang="fr-FR" sz="2000" dirty="0" err="1" smtClean="0"/>
              <a:t>reactions</a:t>
            </a:r>
            <a:r>
              <a:rPr lang="fr-FR" sz="2000" dirty="0" smtClean="0"/>
              <a:t>   pp </a:t>
            </a:r>
            <a:r>
              <a:rPr lang="fr-FR" sz="2000" dirty="0" smtClean="0">
                <a:sym typeface="Symbol"/>
              </a:rPr>
              <a:t></a:t>
            </a:r>
            <a:r>
              <a:rPr lang="fr-FR" sz="2000" dirty="0" smtClean="0">
                <a:sym typeface="Symbol" pitchFamily="18" charset="2"/>
              </a:rPr>
              <a:t> </a:t>
            </a:r>
            <a:r>
              <a:rPr lang="fr-FR" sz="2000" dirty="0" err="1" smtClean="0">
                <a:sym typeface="Symbol" pitchFamily="18" charset="2"/>
              </a:rPr>
              <a:t>e</a:t>
            </a:r>
            <a:r>
              <a:rPr lang="fr-FR" sz="2000" baseline="30000" dirty="0" err="1" smtClean="0">
                <a:sym typeface="Symbol" pitchFamily="18" charset="2"/>
              </a:rPr>
              <a:t>+</a:t>
            </a:r>
            <a:r>
              <a:rPr lang="fr-FR" sz="2000" dirty="0" err="1" smtClean="0">
                <a:sym typeface="Symbol" pitchFamily="18" charset="2"/>
              </a:rPr>
              <a:t>e</a:t>
            </a:r>
            <a:r>
              <a:rPr lang="fr-FR" sz="2000" baseline="30000" dirty="0" smtClean="0">
                <a:sym typeface="Symbol" pitchFamily="18" charset="2"/>
              </a:rPr>
              <a:t>- </a:t>
            </a:r>
            <a:r>
              <a:rPr lang="fr-FR" sz="2000" dirty="0" smtClean="0"/>
              <a:t>    </a:t>
            </a:r>
          </a:p>
          <a:p>
            <a:pPr marL="0" indent="0">
              <a:spcBef>
                <a:spcPct val="0"/>
              </a:spcBef>
              <a:buNone/>
            </a:pPr>
            <a:r>
              <a:rPr lang="fr-FR" sz="2000" dirty="0" smtClean="0"/>
              <a:t>The </a:t>
            </a:r>
            <a:r>
              <a:rPr lang="fr-FR" sz="2000" dirty="0" smtClean="0">
                <a:solidFill>
                  <a:srgbClr val="FF0000"/>
                </a:solidFill>
                <a:sym typeface="Symbol" pitchFamily="18" charset="2"/>
              </a:rPr>
              <a:t>e</a:t>
            </a:r>
            <a:r>
              <a:rPr lang="fr-FR" sz="2000" baseline="30000" dirty="0" smtClean="0">
                <a:solidFill>
                  <a:srgbClr val="FF0000"/>
                </a:solidFill>
                <a:sym typeface="Symbol" pitchFamily="18" charset="2"/>
              </a:rPr>
              <a:t>+  </a:t>
            </a:r>
            <a:r>
              <a:rPr lang="fr-FR" sz="2000" dirty="0" smtClean="0">
                <a:sym typeface="Symbol" pitchFamily="18" charset="2"/>
              </a:rPr>
              <a:t>and</a:t>
            </a:r>
            <a:r>
              <a:rPr lang="fr-FR" sz="2000" dirty="0" smtClean="0">
                <a:solidFill>
                  <a:srgbClr val="FF0000"/>
                </a:solidFill>
                <a:sym typeface="Symbol" pitchFamily="18" charset="2"/>
              </a:rPr>
              <a:t> </a:t>
            </a:r>
            <a:r>
              <a:rPr lang="fr-FR" sz="2000" baseline="30000" dirty="0" smtClean="0">
                <a:solidFill>
                  <a:srgbClr val="FF0000"/>
                </a:solidFill>
                <a:sym typeface="Symbol" pitchFamily="18" charset="2"/>
              </a:rPr>
              <a:t> </a:t>
            </a:r>
            <a:r>
              <a:rPr lang="fr-FR" sz="2000" dirty="0" smtClean="0">
                <a:solidFill>
                  <a:srgbClr val="FF0000"/>
                </a:solidFill>
                <a:sym typeface="Symbol" pitchFamily="18" charset="2"/>
              </a:rPr>
              <a:t>e</a:t>
            </a:r>
            <a:r>
              <a:rPr lang="fr-FR" sz="2000" baseline="30000" dirty="0" smtClean="0">
                <a:solidFill>
                  <a:srgbClr val="FF0000"/>
                </a:solidFill>
                <a:sym typeface="Symbol" pitchFamily="18" charset="2"/>
              </a:rPr>
              <a:t>-</a:t>
            </a:r>
            <a:r>
              <a:rPr lang="fr-FR" sz="2000" dirty="0" smtClean="0">
                <a:solidFill>
                  <a:srgbClr val="FF0000"/>
                </a:solidFill>
              </a:rPr>
              <a:t>  </a:t>
            </a:r>
            <a:r>
              <a:rPr lang="fr-FR" sz="2000" dirty="0" err="1" smtClean="0"/>
              <a:t>angular</a:t>
            </a:r>
            <a:r>
              <a:rPr lang="fr-FR" sz="2000" dirty="0" smtClean="0"/>
              <a:t> distributions  are </a:t>
            </a:r>
            <a:r>
              <a:rPr lang="fr-FR" sz="2000" dirty="0" err="1" smtClean="0"/>
              <a:t>measured</a:t>
            </a:r>
            <a:r>
              <a:rPr lang="fr-FR" sz="2000" dirty="0" smtClean="0"/>
              <a:t> in the </a:t>
            </a:r>
            <a:r>
              <a:rPr lang="fr-FR" sz="2000" dirty="0" err="1" smtClean="0"/>
              <a:t>same</a:t>
            </a:r>
            <a:r>
              <a:rPr lang="fr-FR" sz="2000" dirty="0" smtClean="0"/>
              <a:t> </a:t>
            </a:r>
            <a:r>
              <a:rPr lang="fr-FR" sz="2000" dirty="0" err="1" smtClean="0"/>
              <a:t>experiment</a:t>
            </a:r>
            <a:endParaRPr lang="fr-FR" sz="2000" dirty="0" smtClean="0"/>
          </a:p>
          <a:p>
            <a:pPr>
              <a:spcBef>
                <a:spcPct val="0"/>
              </a:spcBef>
              <a:buFont typeface="Wingdings" pitchFamily="2" charset="2"/>
              <a:buNone/>
            </a:pPr>
            <a:endParaRPr lang="fr-FR" sz="1800" dirty="0" smtClean="0"/>
          </a:p>
          <a:p>
            <a:pPr>
              <a:spcBef>
                <a:spcPct val="0"/>
              </a:spcBef>
            </a:pPr>
            <a:r>
              <a:rPr lang="fr-FR" sz="2000" dirty="0" smtClean="0"/>
              <a:t>PANDA </a:t>
            </a:r>
            <a:r>
              <a:rPr lang="fr-FR" sz="2000" dirty="0" err="1" smtClean="0"/>
              <a:t>measurements</a:t>
            </a:r>
            <a:r>
              <a:rPr lang="fr-FR" sz="2000" dirty="0" smtClean="0"/>
              <a:t> are sensitive to </a:t>
            </a:r>
            <a:r>
              <a:rPr lang="fr-FR" sz="2000" i="1" dirty="0" err="1" smtClean="0">
                <a:solidFill>
                  <a:srgbClr val="FF0000"/>
                </a:solidFill>
                <a:sym typeface="Symbol" pitchFamily="18" charset="2"/>
              </a:rPr>
              <a:t>odd</a:t>
            </a:r>
            <a:r>
              <a:rPr lang="fr-FR" sz="2000" i="1" dirty="0" smtClean="0">
                <a:solidFill>
                  <a:srgbClr val="FF0000"/>
                </a:solidFill>
                <a:sym typeface="Symbol" pitchFamily="18" charset="2"/>
              </a:rPr>
              <a:t> </a:t>
            </a:r>
            <a:r>
              <a:rPr lang="fr-FR" sz="2000" i="1" dirty="0">
                <a:solidFill>
                  <a:srgbClr val="FF0000"/>
                </a:solidFill>
                <a:sym typeface="Symbol" pitchFamily="18" charset="2"/>
              </a:rPr>
              <a:t>cos </a:t>
            </a:r>
            <a:r>
              <a:rPr lang="fr-FR" sz="2000" dirty="0">
                <a:solidFill>
                  <a:srgbClr val="FF0000"/>
                </a:solidFill>
                <a:sym typeface="Symbol" pitchFamily="18" charset="2"/>
              </a:rPr>
              <a:t> </a:t>
            </a:r>
            <a:r>
              <a:rPr lang="fr-FR" sz="2000" dirty="0" err="1">
                <a:solidFill>
                  <a:srgbClr val="FF0000"/>
                </a:solidFill>
                <a:sym typeface="Symbol" pitchFamily="18" charset="2"/>
              </a:rPr>
              <a:t>terms</a:t>
            </a:r>
            <a:r>
              <a:rPr lang="fr-FR" sz="2000" dirty="0">
                <a:solidFill>
                  <a:srgbClr val="FF0000"/>
                </a:solidFill>
                <a:sym typeface="Symbol" pitchFamily="18" charset="2"/>
              </a:rPr>
              <a:t> </a:t>
            </a:r>
            <a:endParaRPr lang="fr-FR" sz="2000" dirty="0" smtClean="0">
              <a:solidFill>
                <a:srgbClr val="FF0000"/>
              </a:solidFill>
              <a:sym typeface="Symbol" pitchFamily="18" charset="2"/>
            </a:endParaRPr>
          </a:p>
          <a:p>
            <a:pPr marL="0" indent="0">
              <a:spcBef>
                <a:spcPct val="0"/>
              </a:spcBef>
              <a:buNone/>
            </a:pPr>
            <a:r>
              <a:rPr lang="fr-FR" sz="2000" dirty="0" smtClean="0"/>
              <a:t>d</a:t>
            </a:r>
            <a:r>
              <a:rPr lang="fr-FR" sz="2000" dirty="0">
                <a:sym typeface="Symbol" pitchFamily="18" charset="2"/>
              </a:rPr>
              <a:t>/</a:t>
            </a:r>
            <a:r>
              <a:rPr lang="fr-FR" sz="2000" dirty="0" err="1">
                <a:sym typeface="Symbol" pitchFamily="18" charset="2"/>
              </a:rPr>
              <a:t>d</a:t>
            </a:r>
            <a:r>
              <a:rPr lang="fr-FR" sz="2000" dirty="0" err="1"/>
              <a:t>cos</a:t>
            </a:r>
            <a:r>
              <a:rPr lang="fr-FR" sz="2000" dirty="0" err="1">
                <a:sym typeface="Symbol" pitchFamily="18" charset="2"/>
              </a:rPr>
              <a:t></a:t>
            </a:r>
            <a:r>
              <a:rPr lang="fr-FR" sz="2000" baseline="-25000" dirty="0" err="1">
                <a:sym typeface="Symbol" pitchFamily="18" charset="2"/>
              </a:rPr>
              <a:t>e</a:t>
            </a:r>
            <a:r>
              <a:rPr lang="fr-FR" sz="2000" dirty="0">
                <a:sym typeface="Symbol" pitchFamily="18" charset="2"/>
              </a:rPr>
              <a:t> ~ </a:t>
            </a:r>
            <a:r>
              <a:rPr lang="fr-FR" sz="2000" dirty="0"/>
              <a:t>A (1+ </a:t>
            </a:r>
            <a:r>
              <a:rPr lang="fr-FR" sz="2000" dirty="0">
                <a:solidFill>
                  <a:srgbClr val="FF0000"/>
                </a:solidFill>
              </a:rPr>
              <a:t>b</a:t>
            </a:r>
            <a:r>
              <a:rPr lang="fr-FR" sz="2000" dirty="0"/>
              <a:t> cos</a:t>
            </a:r>
            <a:r>
              <a:rPr lang="fr-FR" sz="2000" dirty="0">
                <a:sym typeface="Symbol" pitchFamily="18" charset="2"/>
              </a:rPr>
              <a:t></a:t>
            </a:r>
            <a:r>
              <a:rPr lang="fr-FR" sz="2000" baseline="-25000" dirty="0">
                <a:sym typeface="Symbol" pitchFamily="18" charset="2"/>
              </a:rPr>
              <a:t>e</a:t>
            </a:r>
            <a:r>
              <a:rPr lang="fr-FR" sz="2000" dirty="0">
                <a:sym typeface="Symbol" pitchFamily="18" charset="2"/>
              </a:rPr>
              <a:t>sin</a:t>
            </a:r>
            <a:r>
              <a:rPr lang="fr-FR" sz="2000" baseline="30000" dirty="0">
                <a:sym typeface="Symbol" pitchFamily="18" charset="2"/>
              </a:rPr>
              <a:t>2 </a:t>
            </a:r>
            <a:r>
              <a:rPr lang="fr-FR" sz="2000" dirty="0">
                <a:sym typeface="Symbol" pitchFamily="18" charset="2"/>
              </a:rPr>
              <a:t></a:t>
            </a:r>
            <a:r>
              <a:rPr lang="fr-FR" sz="2000" baseline="-25000" dirty="0">
                <a:sym typeface="Symbol" pitchFamily="18" charset="2"/>
              </a:rPr>
              <a:t>e</a:t>
            </a:r>
            <a:r>
              <a:rPr lang="fr-FR" sz="2000" dirty="0">
                <a:sym typeface="Symbol" pitchFamily="18" charset="2"/>
              </a:rPr>
              <a:t> + c </a:t>
            </a:r>
            <a:r>
              <a:rPr lang="fr-FR" sz="2000" dirty="0"/>
              <a:t>cos</a:t>
            </a:r>
            <a:r>
              <a:rPr lang="fr-FR" sz="2000" baseline="30000" dirty="0"/>
              <a:t>2</a:t>
            </a:r>
            <a:r>
              <a:rPr lang="fr-FR" sz="2000" dirty="0">
                <a:sym typeface="Symbol" pitchFamily="18" charset="2"/>
              </a:rPr>
              <a:t></a:t>
            </a:r>
            <a:r>
              <a:rPr lang="fr-FR" sz="2000" baseline="-25000" dirty="0">
                <a:sym typeface="Symbol" pitchFamily="18" charset="2"/>
              </a:rPr>
              <a:t>e</a:t>
            </a:r>
            <a:r>
              <a:rPr lang="fr-FR" sz="2000" dirty="0">
                <a:sym typeface="Symbol" pitchFamily="18" charset="2"/>
              </a:rPr>
              <a:t>+..) </a:t>
            </a:r>
            <a:r>
              <a:rPr lang="fr-FR" sz="2000" dirty="0" smtClean="0">
                <a:sym typeface="Symbol" pitchFamily="18" charset="2"/>
              </a:rPr>
              <a:t>  </a:t>
            </a:r>
            <a:r>
              <a:rPr lang="fr-FR" sz="2000" dirty="0" err="1" smtClean="0">
                <a:sym typeface="Symbol" pitchFamily="18" charset="2"/>
              </a:rPr>
              <a:t>with</a:t>
            </a:r>
            <a:r>
              <a:rPr lang="fr-FR" sz="2000" dirty="0" smtClean="0"/>
              <a:t> </a:t>
            </a:r>
            <a:r>
              <a:rPr lang="fr-FR" sz="2000" dirty="0" smtClean="0">
                <a:solidFill>
                  <a:srgbClr val="FF0000"/>
                </a:solidFill>
              </a:rPr>
              <a:t>b</a:t>
            </a:r>
            <a:r>
              <a:rPr lang="fr-FR" sz="2000" dirty="0">
                <a:sym typeface="Symbol"/>
              </a:rPr>
              <a:t>=</a:t>
            </a:r>
            <a:r>
              <a:rPr lang="fr-FR" sz="2000" dirty="0" smtClean="0"/>
              <a:t>5% or more </a:t>
            </a:r>
            <a:r>
              <a:rPr lang="fr-FR" sz="2000" dirty="0" smtClean="0">
                <a:sym typeface="Symbol" pitchFamily="18" charset="2"/>
              </a:rPr>
              <a:t> </a:t>
            </a:r>
          </a:p>
          <a:p>
            <a:pPr marL="0" indent="0">
              <a:spcBef>
                <a:spcPct val="0"/>
              </a:spcBef>
              <a:buNone/>
            </a:pPr>
            <a:r>
              <a:rPr lang="fr-FR" sz="2000" dirty="0" smtClean="0"/>
              <a:t> </a:t>
            </a:r>
            <a:r>
              <a:rPr lang="fr-FR" sz="2000" i="1" dirty="0"/>
              <a:t>(M. </a:t>
            </a:r>
            <a:r>
              <a:rPr lang="fr-FR" sz="2000" i="1" dirty="0" err="1"/>
              <a:t>Sudol</a:t>
            </a:r>
            <a:r>
              <a:rPr lang="fr-FR" sz="2000" i="1" dirty="0"/>
              <a:t> et al EPJA 44(2010) 373)</a:t>
            </a:r>
            <a:r>
              <a:rPr lang="fr-FR" sz="2000" i="1" dirty="0">
                <a:solidFill>
                  <a:srgbClr val="FFFF00"/>
                </a:solidFill>
              </a:rPr>
              <a:t>.</a:t>
            </a:r>
          </a:p>
        </p:txBody>
      </p:sp>
      <p:sp>
        <p:nvSpPr>
          <p:cNvPr id="2" name="Espace réservé du numéro de diapositive 1"/>
          <p:cNvSpPr>
            <a:spLocks noGrp="1"/>
          </p:cNvSpPr>
          <p:nvPr>
            <p:ph type="sldNum" sz="quarter" idx="12"/>
          </p:nvPr>
        </p:nvSpPr>
        <p:spPr/>
        <p:txBody>
          <a:bodyPr/>
          <a:lstStyle/>
          <a:p>
            <a:pPr>
              <a:defRPr/>
            </a:pPr>
            <a:fld id="{B6BA4EAF-79CD-4E56-8648-F889C9AFBCD1}" type="slidenum">
              <a:rPr lang="en-US" smtClean="0"/>
              <a:pPr>
                <a:defRPr/>
              </a:pPr>
              <a:t>20</a:t>
            </a:fld>
            <a:endParaRPr lang="en-US" dirty="0"/>
          </a:p>
        </p:txBody>
      </p:sp>
      <p:sp>
        <p:nvSpPr>
          <p:cNvPr id="3" name="ZoneTexte 2"/>
          <p:cNvSpPr txBox="1"/>
          <p:nvPr/>
        </p:nvSpPr>
        <p:spPr>
          <a:xfrm>
            <a:off x="4526414" y="3750252"/>
            <a:ext cx="261610" cy="369332"/>
          </a:xfrm>
          <a:prstGeom prst="rect">
            <a:avLst/>
          </a:prstGeom>
          <a:noFill/>
        </p:spPr>
        <p:txBody>
          <a:bodyPr wrap="none" rtlCol="0">
            <a:spAutoFit/>
          </a:bodyPr>
          <a:lstStyle/>
          <a:p>
            <a:r>
              <a:rPr lang="fr-FR" dirty="0" smtClean="0"/>
              <a:t>-</a:t>
            </a:r>
            <a:endParaRPr lang="fr-FR" dirty="0"/>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99223" y="2224286"/>
            <a:ext cx="2105025" cy="6286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ZoneTexte 17"/>
          <p:cNvSpPr txBox="1"/>
          <p:nvPr/>
        </p:nvSpPr>
        <p:spPr>
          <a:xfrm>
            <a:off x="7020272" y="2206605"/>
            <a:ext cx="1813317" cy="646331"/>
          </a:xfrm>
          <a:prstGeom prst="rect">
            <a:avLst/>
          </a:prstGeom>
          <a:noFill/>
        </p:spPr>
        <p:txBody>
          <a:bodyPr wrap="none" rtlCol="0">
            <a:spAutoFit/>
          </a:bodyPr>
          <a:lstStyle/>
          <a:p>
            <a:r>
              <a:rPr lang="en-US" i="1" dirty="0" smtClean="0"/>
              <a:t>No C-odd terms</a:t>
            </a:r>
          </a:p>
          <a:p>
            <a:r>
              <a:rPr lang="en-US" i="1" dirty="0" smtClean="0"/>
              <a:t>contribution</a:t>
            </a:r>
            <a:endParaRPr lang="fr-FR" i="1" dirty="0"/>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07904" y="2963416"/>
            <a:ext cx="3495675" cy="609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ZoneTexte 19"/>
          <p:cNvSpPr txBox="1"/>
          <p:nvPr/>
        </p:nvSpPr>
        <p:spPr>
          <a:xfrm>
            <a:off x="7302108" y="2926685"/>
            <a:ext cx="1518364" cy="646331"/>
          </a:xfrm>
          <a:prstGeom prst="rect">
            <a:avLst/>
          </a:prstGeom>
          <a:noFill/>
        </p:spPr>
        <p:txBody>
          <a:bodyPr wrap="none" rtlCol="0">
            <a:spAutoFit/>
          </a:bodyPr>
          <a:lstStyle/>
          <a:p>
            <a:r>
              <a:rPr lang="en-US" i="1" dirty="0" smtClean="0"/>
              <a:t> C-odd terms</a:t>
            </a:r>
          </a:p>
          <a:p>
            <a:r>
              <a:rPr lang="en-US" i="1" dirty="0" smtClean="0"/>
              <a:t>contribution</a:t>
            </a:r>
            <a:endParaRPr lang="fr-FR" i="1" dirty="0"/>
          </a:p>
        </p:txBody>
      </p:sp>
    </p:spTree>
    <p:extLst>
      <p:ext uri="{BB962C8B-B14F-4D97-AF65-F5344CB8AC3E}">
        <p14:creationId xmlns:p14="http://schemas.microsoft.com/office/powerpoint/2010/main" xmlns="" val="3960660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7288" cy="1210146"/>
          </a:xfrm>
        </p:spPr>
        <p:txBody>
          <a:bodyPr/>
          <a:lstStyle/>
          <a:p>
            <a:endParaRPr lang="fr-FR" dirty="0"/>
          </a:p>
        </p:txBody>
      </p:sp>
      <p:sp>
        <p:nvSpPr>
          <p:cNvPr id="4" name="Espace réservé de la date 3"/>
          <p:cNvSpPr>
            <a:spLocks noGrp="1"/>
          </p:cNvSpPr>
          <p:nvPr>
            <p:ph type="dt" sz="half" idx="10"/>
          </p:nvPr>
        </p:nvSpPr>
        <p:spPr/>
        <p:txBody>
          <a:bodyPr/>
          <a:lstStyle/>
          <a:p>
            <a:pPr>
              <a:defRPr/>
            </a:pPr>
            <a:r>
              <a:rPr lang="fr-FR" smtClean="0"/>
              <a:t>Gatchina, 9 July 2012</a:t>
            </a:r>
            <a:endParaRPr lang="en-US"/>
          </a:p>
        </p:txBody>
      </p:sp>
      <p:sp>
        <p:nvSpPr>
          <p:cNvPr id="5" name="Espace réservé du pied de page 4"/>
          <p:cNvSpPr>
            <a:spLocks noGrp="1"/>
          </p:cNvSpPr>
          <p:nvPr>
            <p:ph type="ftr" sz="quarter" idx="11"/>
          </p:nvPr>
        </p:nvSpPr>
        <p:spPr/>
        <p:txBody>
          <a:bodyPr/>
          <a:lstStyle/>
          <a:p>
            <a:pPr>
              <a:defRPr/>
            </a:pPr>
            <a:r>
              <a:rPr lang="en-US" smtClean="0"/>
              <a:t>B. Ramstein   (IPN Orsay)</a:t>
            </a:r>
            <a:endParaRPr lang="en-US"/>
          </a:p>
        </p:txBody>
      </p:sp>
      <p:sp>
        <p:nvSpPr>
          <p:cNvPr id="6" name="Espace réservé du numéro de diapositive 5"/>
          <p:cNvSpPr>
            <a:spLocks noGrp="1"/>
          </p:cNvSpPr>
          <p:nvPr>
            <p:ph type="sldNum" sz="quarter" idx="12"/>
          </p:nvPr>
        </p:nvSpPr>
        <p:spPr/>
        <p:txBody>
          <a:bodyPr/>
          <a:lstStyle/>
          <a:p>
            <a:pPr>
              <a:defRPr/>
            </a:pPr>
            <a:fld id="{B6BA4EAF-79CD-4E56-8648-F889C9AFBCD1}" type="slidenum">
              <a:rPr lang="en-US" smtClean="0"/>
              <a:pPr>
                <a:defRPr/>
              </a:pPr>
              <a:t>21</a:t>
            </a:fld>
            <a:endParaRPr lang="en-US"/>
          </a:p>
        </p:txBody>
      </p:sp>
      <p:sp>
        <p:nvSpPr>
          <p:cNvPr id="7" name="Rectangle 6"/>
          <p:cNvSpPr/>
          <p:nvPr/>
        </p:nvSpPr>
        <p:spPr>
          <a:xfrm>
            <a:off x="0" y="0"/>
            <a:ext cx="9144000" cy="646331"/>
          </a:xfrm>
          <a:prstGeom prst="rect">
            <a:avLst/>
          </a:prstGeom>
          <a:solidFill>
            <a:srgbClr val="4F81BD"/>
          </a:solidFill>
        </p:spPr>
        <p:txBody>
          <a:bodyPr wrap="square">
            <a:spAutoFit/>
          </a:bodyPr>
          <a:lstStyle/>
          <a:p>
            <a:r>
              <a:rPr lang="fr-FR" sz="3600" dirty="0" smtClean="0">
                <a:solidFill>
                  <a:schemeClr val="bg1"/>
                </a:solidFill>
              </a:rPr>
              <a:t>     2</a:t>
            </a:r>
            <a:r>
              <a:rPr lang="fr-FR" sz="3600" dirty="0" smtClean="0">
                <a:solidFill>
                  <a:schemeClr val="bg1"/>
                </a:solidFill>
                <a:sym typeface="Symbol" pitchFamily="18" charset="2"/>
              </a:rPr>
              <a:t> contributions in  </a:t>
            </a:r>
            <a:r>
              <a:rPr lang="fr-FR" sz="3600" dirty="0" smtClean="0">
                <a:solidFill>
                  <a:schemeClr val="bg1"/>
                </a:solidFill>
              </a:rPr>
              <a:t>pp </a:t>
            </a:r>
            <a:r>
              <a:rPr lang="fr-FR" sz="3600" dirty="0" smtClean="0">
                <a:solidFill>
                  <a:schemeClr val="bg1"/>
                </a:solidFill>
                <a:sym typeface="Symbol" pitchFamily="18" charset="2"/>
              </a:rPr>
              <a:t> e</a:t>
            </a:r>
            <a:r>
              <a:rPr lang="fr-FR" sz="3600" baseline="30000" dirty="0" smtClean="0">
                <a:solidFill>
                  <a:schemeClr val="bg1"/>
                </a:solidFill>
                <a:sym typeface="Symbol" pitchFamily="18" charset="2"/>
              </a:rPr>
              <a:t>+</a:t>
            </a:r>
            <a:r>
              <a:rPr lang="fr-FR" sz="3600" dirty="0" smtClean="0">
                <a:solidFill>
                  <a:schemeClr val="bg1"/>
                </a:solidFill>
                <a:sym typeface="Symbol" pitchFamily="18" charset="2"/>
              </a:rPr>
              <a:t>e</a:t>
            </a:r>
            <a:r>
              <a:rPr lang="fr-FR" sz="3600" baseline="30000" dirty="0" smtClean="0">
                <a:solidFill>
                  <a:schemeClr val="bg1"/>
                </a:solidFill>
                <a:sym typeface="Symbol" pitchFamily="18" charset="2"/>
              </a:rPr>
              <a:t>- </a:t>
            </a:r>
            <a:endParaRPr lang="fr-FR" sz="3600" dirty="0"/>
          </a:p>
        </p:txBody>
      </p:sp>
      <p:pic>
        <p:nvPicPr>
          <p:cNvPr id="178178" name="Picture 2"/>
          <p:cNvPicPr>
            <a:picLocks noChangeAspect="1" noChangeArrowheads="1"/>
          </p:cNvPicPr>
          <p:nvPr/>
        </p:nvPicPr>
        <p:blipFill>
          <a:blip r:embed="rId3" cstate="print"/>
          <a:srcRect/>
          <a:stretch>
            <a:fillRect/>
          </a:stretch>
        </p:blipFill>
        <p:spPr bwMode="auto">
          <a:xfrm>
            <a:off x="5473580" y="2564904"/>
            <a:ext cx="3562916" cy="2592288"/>
          </a:xfrm>
          <a:prstGeom prst="rect">
            <a:avLst/>
          </a:prstGeom>
          <a:noFill/>
          <a:ln w="9525">
            <a:noFill/>
            <a:miter lim="800000"/>
            <a:headEnd/>
            <a:tailEnd/>
          </a:ln>
        </p:spPr>
      </p:pic>
      <p:sp>
        <p:nvSpPr>
          <p:cNvPr id="10" name="ZoneTexte 9"/>
          <p:cNvSpPr txBox="1"/>
          <p:nvPr/>
        </p:nvSpPr>
        <p:spPr>
          <a:xfrm>
            <a:off x="442385" y="1700808"/>
            <a:ext cx="8522103" cy="615553"/>
          </a:xfrm>
          <a:prstGeom prst="rect">
            <a:avLst/>
          </a:prstGeom>
          <a:noFill/>
        </p:spPr>
        <p:txBody>
          <a:bodyPr wrap="square" rtlCol="0">
            <a:spAutoFit/>
          </a:bodyPr>
          <a:lstStyle/>
          <a:p>
            <a:pPr>
              <a:buFont typeface="Arial" pitchFamily="34" charset="0"/>
              <a:buChar char="•"/>
            </a:pPr>
            <a:r>
              <a:rPr lang="fr-FR" dirty="0" smtClean="0"/>
              <a:t>  2</a:t>
            </a:r>
            <a:r>
              <a:rPr lang="fr-FR" dirty="0" smtClean="0">
                <a:sym typeface="Symbol" pitchFamily="18" charset="2"/>
              </a:rPr>
              <a:t> contributions </a:t>
            </a:r>
            <a:r>
              <a:rPr lang="fr-FR" dirty="0" err="1" smtClean="0">
                <a:sym typeface="Symbol" pitchFamily="18" charset="2"/>
              </a:rPr>
              <a:t>at</a:t>
            </a:r>
            <a:r>
              <a:rPr lang="fr-FR" dirty="0" smtClean="0">
                <a:sym typeface="Symbol" pitchFamily="18" charset="2"/>
              </a:rPr>
              <a:t> large q</a:t>
            </a:r>
            <a:r>
              <a:rPr lang="fr-FR" baseline="30000" dirty="0" smtClean="0">
                <a:sym typeface="Symbol" pitchFamily="18" charset="2"/>
              </a:rPr>
              <a:t>2</a:t>
            </a:r>
            <a:r>
              <a:rPr lang="fr-FR" dirty="0" smtClean="0">
                <a:sym typeface="Symbol" pitchFamily="18" charset="2"/>
              </a:rPr>
              <a:t> in </a:t>
            </a:r>
            <a:r>
              <a:rPr lang="fr-FR" b="1" dirty="0" smtClean="0">
                <a:sym typeface="Symbol" pitchFamily="18" charset="2"/>
              </a:rPr>
              <a:t>a </a:t>
            </a:r>
            <a:r>
              <a:rPr lang="fr-FR" b="1" dirty="0" err="1" smtClean="0">
                <a:sym typeface="Symbol" pitchFamily="18" charset="2"/>
              </a:rPr>
              <a:t>factorization</a:t>
            </a:r>
            <a:r>
              <a:rPr lang="fr-FR" b="1" dirty="0" smtClean="0">
                <a:sym typeface="Symbol" pitchFamily="18" charset="2"/>
              </a:rPr>
              <a:t> </a:t>
            </a:r>
            <a:r>
              <a:rPr lang="fr-FR" b="1" dirty="0" err="1" smtClean="0">
                <a:sym typeface="Symbol" pitchFamily="18" charset="2"/>
              </a:rPr>
              <a:t>approach</a:t>
            </a:r>
            <a:r>
              <a:rPr lang="fr-FR" b="1" dirty="0" smtClean="0">
                <a:sym typeface="Symbol" pitchFamily="18" charset="2"/>
              </a:rPr>
              <a:t> </a:t>
            </a:r>
            <a:endParaRPr lang="en-US" b="1" i="1" baseline="30000" dirty="0" smtClean="0"/>
          </a:p>
          <a:p>
            <a:r>
              <a:rPr lang="en-US" sz="1600" i="1" dirty="0" smtClean="0"/>
              <a:t>J. Guttmann, N. </a:t>
            </a:r>
            <a:r>
              <a:rPr lang="en-US" sz="1600" i="1" dirty="0" err="1" smtClean="0"/>
              <a:t>Kivel</a:t>
            </a:r>
            <a:r>
              <a:rPr lang="en-US" sz="1600" i="1" dirty="0" smtClean="0"/>
              <a:t>, M, </a:t>
            </a:r>
            <a:r>
              <a:rPr lang="en-US" sz="1600" i="1" dirty="0" err="1" smtClean="0"/>
              <a:t>Vanderhaeghen</a:t>
            </a:r>
            <a:r>
              <a:rPr lang="en-US" sz="1600" i="1" dirty="0" smtClean="0"/>
              <a:t> PRD83 (2011)  094021</a:t>
            </a:r>
          </a:p>
        </p:txBody>
      </p:sp>
      <p:pic>
        <p:nvPicPr>
          <p:cNvPr id="178180" name="Picture 4"/>
          <p:cNvPicPr>
            <a:picLocks noChangeAspect="1" noChangeArrowheads="1"/>
          </p:cNvPicPr>
          <p:nvPr/>
        </p:nvPicPr>
        <p:blipFill>
          <a:blip r:embed="rId4" cstate="print"/>
          <a:srcRect/>
          <a:stretch>
            <a:fillRect/>
          </a:stretch>
        </p:blipFill>
        <p:spPr bwMode="auto">
          <a:xfrm>
            <a:off x="1593354" y="2420888"/>
            <a:ext cx="2114550" cy="2733675"/>
          </a:xfrm>
          <a:prstGeom prst="rect">
            <a:avLst/>
          </a:prstGeom>
          <a:noFill/>
          <a:ln w="9525">
            <a:noFill/>
            <a:miter lim="800000"/>
            <a:headEnd/>
            <a:tailEnd/>
          </a:ln>
        </p:spPr>
      </p:pic>
      <p:sp>
        <p:nvSpPr>
          <p:cNvPr id="13" name="ZoneTexte 12"/>
          <p:cNvSpPr txBox="1"/>
          <p:nvPr/>
        </p:nvSpPr>
        <p:spPr>
          <a:xfrm>
            <a:off x="251520" y="3430741"/>
            <a:ext cx="1402948" cy="646331"/>
          </a:xfrm>
          <a:prstGeom prst="rect">
            <a:avLst/>
          </a:prstGeom>
          <a:noFill/>
          <a:ln>
            <a:solidFill>
              <a:schemeClr val="accent1"/>
            </a:solidFill>
          </a:ln>
        </p:spPr>
        <p:txBody>
          <a:bodyPr wrap="none" rtlCol="0">
            <a:spAutoFit/>
          </a:bodyPr>
          <a:lstStyle/>
          <a:p>
            <a:r>
              <a:rPr lang="en-US" dirty="0" smtClean="0"/>
              <a:t>Distribution </a:t>
            </a:r>
          </a:p>
          <a:p>
            <a:r>
              <a:rPr lang="en-US" dirty="0" smtClean="0"/>
              <a:t>Amplitudes</a:t>
            </a:r>
            <a:endParaRPr lang="fr-FR" dirty="0"/>
          </a:p>
        </p:txBody>
      </p:sp>
      <p:cxnSp>
        <p:nvCxnSpPr>
          <p:cNvPr id="15" name="Connecteur droit avec flèche 14"/>
          <p:cNvCxnSpPr/>
          <p:nvPr/>
        </p:nvCxnSpPr>
        <p:spPr>
          <a:xfrm>
            <a:off x="1403648" y="4149080"/>
            <a:ext cx="57606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1331640" y="3068960"/>
            <a:ext cx="57606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4555671" y="-151214"/>
            <a:ext cx="432048" cy="523220"/>
          </a:xfrm>
          <a:prstGeom prst="rect">
            <a:avLst/>
          </a:prstGeom>
          <a:noFill/>
        </p:spPr>
        <p:txBody>
          <a:bodyPr wrap="square" rtlCol="0">
            <a:spAutoFit/>
          </a:bodyPr>
          <a:lstStyle/>
          <a:p>
            <a:r>
              <a:rPr lang="fr-FR" sz="2800" dirty="0" smtClean="0">
                <a:solidFill>
                  <a:schemeClr val="bg1"/>
                </a:solidFill>
              </a:rPr>
              <a:t>-</a:t>
            </a:r>
            <a:endParaRPr lang="fr-FR" sz="2800" dirty="0">
              <a:solidFill>
                <a:schemeClr val="bg1"/>
              </a:solidFill>
            </a:endParaRPr>
          </a:p>
        </p:txBody>
      </p:sp>
      <p:sp>
        <p:nvSpPr>
          <p:cNvPr id="16" name="ZoneTexte 15"/>
          <p:cNvSpPr txBox="1"/>
          <p:nvPr/>
        </p:nvSpPr>
        <p:spPr>
          <a:xfrm>
            <a:off x="611560" y="5085184"/>
            <a:ext cx="2855269" cy="646331"/>
          </a:xfrm>
          <a:prstGeom prst="rect">
            <a:avLst/>
          </a:prstGeom>
          <a:noFill/>
        </p:spPr>
        <p:txBody>
          <a:bodyPr wrap="none" rtlCol="0">
            <a:spAutoFit/>
          </a:bodyPr>
          <a:lstStyle/>
          <a:p>
            <a:pPr>
              <a:buFont typeface="Arial" pitchFamily="34" charset="0"/>
              <a:buChar char="•"/>
            </a:pPr>
            <a:r>
              <a:rPr lang="en-US" b="1" dirty="0" smtClean="0"/>
              <a:t>  resonant contribution:</a:t>
            </a:r>
          </a:p>
          <a:p>
            <a:r>
              <a:rPr lang="en-US" dirty="0" smtClean="0"/>
              <a:t> </a:t>
            </a:r>
            <a:endParaRPr lang="fr-FR" dirty="0"/>
          </a:p>
        </p:txBody>
      </p:sp>
      <p:pic>
        <p:nvPicPr>
          <p:cNvPr id="154625" name="Picture 1"/>
          <p:cNvPicPr>
            <a:picLocks noChangeAspect="1" noChangeArrowheads="1"/>
          </p:cNvPicPr>
          <p:nvPr/>
        </p:nvPicPr>
        <p:blipFill>
          <a:blip r:embed="rId5" cstate="print"/>
          <a:srcRect/>
          <a:stretch>
            <a:fillRect/>
          </a:stretch>
        </p:blipFill>
        <p:spPr bwMode="auto">
          <a:xfrm>
            <a:off x="6012160" y="5157192"/>
            <a:ext cx="2308757" cy="1368152"/>
          </a:xfrm>
          <a:prstGeom prst="rect">
            <a:avLst/>
          </a:prstGeom>
          <a:noFill/>
          <a:ln w="9525">
            <a:noFill/>
            <a:miter lim="800000"/>
            <a:headEnd/>
            <a:tailEnd/>
          </a:ln>
        </p:spPr>
      </p:pic>
      <p:sp>
        <p:nvSpPr>
          <p:cNvPr id="19" name="Rectangle 18"/>
          <p:cNvSpPr/>
          <p:nvPr/>
        </p:nvSpPr>
        <p:spPr>
          <a:xfrm>
            <a:off x="0" y="5517232"/>
            <a:ext cx="5869940" cy="369332"/>
          </a:xfrm>
          <a:prstGeom prst="rect">
            <a:avLst/>
          </a:prstGeom>
        </p:spPr>
        <p:txBody>
          <a:bodyPr wrap="none">
            <a:spAutoFit/>
          </a:bodyPr>
          <a:lstStyle/>
          <a:p>
            <a:r>
              <a:rPr lang="fr-FR" dirty="0" smtClean="0"/>
              <a:t>	</a:t>
            </a:r>
            <a:r>
              <a:rPr lang="fr-FR" i="1" dirty="0" smtClean="0"/>
              <a:t> H.-Q . Zhou and B.S. Zou  .</a:t>
            </a:r>
            <a:r>
              <a:rPr lang="fr-FR" i="1" dirty="0" err="1" smtClean="0"/>
              <a:t>arXiv</a:t>
            </a:r>
            <a:r>
              <a:rPr lang="fr-FR" i="1" dirty="0" smtClean="0"/>
              <a:t>:1112.4615v2</a:t>
            </a:r>
            <a:endParaRPr lang="fr-FR" i="1" dirty="0"/>
          </a:p>
        </p:txBody>
      </p:sp>
      <p:sp>
        <p:nvSpPr>
          <p:cNvPr id="20" name="Rectangle 19"/>
          <p:cNvSpPr/>
          <p:nvPr/>
        </p:nvSpPr>
        <p:spPr>
          <a:xfrm>
            <a:off x="35496" y="764704"/>
            <a:ext cx="9108504" cy="892552"/>
          </a:xfrm>
          <a:prstGeom prst="rect">
            <a:avLst/>
          </a:prstGeom>
        </p:spPr>
        <p:txBody>
          <a:bodyPr wrap="square">
            <a:spAutoFit/>
          </a:bodyPr>
          <a:lstStyle/>
          <a:p>
            <a:pPr lvl="1">
              <a:buFont typeface="Arial" pitchFamily="34" charset="0"/>
              <a:buChar char="•"/>
            </a:pPr>
            <a:r>
              <a:rPr lang="fr-FR" b="1" i="1" dirty="0" smtClean="0"/>
              <a:t>  Model </a:t>
            </a:r>
            <a:r>
              <a:rPr lang="fr-FR" b="1" i="1" dirty="0" err="1" smtClean="0"/>
              <a:t>independent</a:t>
            </a:r>
            <a:r>
              <a:rPr lang="fr-FR" b="1" i="1" dirty="0" smtClean="0"/>
              <a:t> </a:t>
            </a:r>
            <a:r>
              <a:rPr lang="fr-FR" b="1" i="1" dirty="0" err="1" smtClean="0"/>
              <a:t>properties</a:t>
            </a:r>
            <a:r>
              <a:rPr lang="fr-FR" b="1" i="1" dirty="0" smtClean="0"/>
              <a:t> on cross sections and </a:t>
            </a:r>
            <a:r>
              <a:rPr lang="fr-FR" b="1" i="1" dirty="0" err="1" smtClean="0"/>
              <a:t>polarization</a:t>
            </a:r>
            <a:r>
              <a:rPr lang="fr-FR" b="1" i="1" dirty="0" smtClean="0"/>
              <a:t> observables : </a:t>
            </a:r>
            <a:r>
              <a:rPr lang="fr-FR" i="1" dirty="0" smtClean="0">
                <a:sym typeface="Symbol" pitchFamily="18" charset="2"/>
              </a:rPr>
              <a:t> </a:t>
            </a:r>
            <a:r>
              <a:rPr lang="fr-FR" sz="1600" i="1" dirty="0" smtClean="0">
                <a:sym typeface="Symbol" pitchFamily="18" charset="2"/>
              </a:rPr>
              <a:t>G. </a:t>
            </a:r>
            <a:r>
              <a:rPr lang="fr-FR" sz="1600" i="1" dirty="0" err="1" smtClean="0">
                <a:sym typeface="Symbol" pitchFamily="18" charset="2"/>
              </a:rPr>
              <a:t>Gakh</a:t>
            </a:r>
            <a:r>
              <a:rPr lang="fr-FR" sz="1600" i="1" dirty="0" smtClean="0">
                <a:sym typeface="Symbol" pitchFamily="18" charset="2"/>
              </a:rPr>
              <a:t> and E. </a:t>
            </a:r>
            <a:r>
              <a:rPr lang="fr-FR" sz="1600" i="1" dirty="0" err="1" smtClean="0">
                <a:sym typeface="Symbol" pitchFamily="18" charset="2"/>
              </a:rPr>
              <a:t>Tomasi</a:t>
            </a:r>
            <a:r>
              <a:rPr lang="fr-FR" sz="1600" i="1" dirty="0" smtClean="0">
                <a:sym typeface="Symbol" pitchFamily="18" charset="2"/>
              </a:rPr>
              <a:t>-</a:t>
            </a:r>
            <a:r>
              <a:rPr lang="fr-FR" sz="1600" i="1" dirty="0" err="1" smtClean="0">
                <a:sym typeface="Symbol" pitchFamily="18" charset="2"/>
              </a:rPr>
              <a:t>Gustafsson</a:t>
            </a:r>
            <a:r>
              <a:rPr lang="fr-FR" sz="1600" i="1" dirty="0" smtClean="0">
                <a:sym typeface="Symbol" pitchFamily="18" charset="2"/>
              </a:rPr>
              <a:t> NPA761(2005)120.</a:t>
            </a:r>
          </a:p>
          <a:p>
            <a:pPr lvl="1"/>
            <a:r>
              <a:rPr lang="en-US" sz="1600" i="1" dirty="0" smtClean="0">
                <a:solidFill>
                  <a:srgbClr val="7030A0"/>
                </a:solidFill>
                <a:sym typeface="Symbol" pitchFamily="18" charset="2"/>
              </a:rPr>
              <a:t>                                                    see E. </a:t>
            </a:r>
            <a:r>
              <a:rPr lang="en-US" sz="1600" i="1" dirty="0" err="1" smtClean="0">
                <a:solidFill>
                  <a:srgbClr val="7030A0"/>
                </a:solidFill>
                <a:sym typeface="Symbol" pitchFamily="18" charset="2"/>
              </a:rPr>
              <a:t>Tomasi-Gustafsson’s</a:t>
            </a:r>
            <a:r>
              <a:rPr lang="en-US" sz="1600" i="1" dirty="0" smtClean="0">
                <a:solidFill>
                  <a:srgbClr val="7030A0"/>
                </a:solidFill>
                <a:sym typeface="Symbol" pitchFamily="18" charset="2"/>
              </a:rPr>
              <a:t> talk </a:t>
            </a:r>
            <a:endParaRPr lang="fr-FR" sz="1600" i="1" dirty="0" smtClean="0">
              <a:solidFill>
                <a:srgbClr val="7030A0"/>
              </a:solidFill>
              <a:sym typeface="Symbol" pitchFamily="18" charset="2"/>
            </a:endParaRPr>
          </a:p>
        </p:txBody>
      </p:sp>
      <p:sp>
        <p:nvSpPr>
          <p:cNvPr id="21" name="ZoneTexte 20"/>
          <p:cNvSpPr txBox="1"/>
          <p:nvPr/>
        </p:nvSpPr>
        <p:spPr>
          <a:xfrm>
            <a:off x="3204201" y="2483604"/>
            <a:ext cx="1856086" cy="338554"/>
          </a:xfrm>
          <a:prstGeom prst="rect">
            <a:avLst/>
          </a:prstGeom>
          <a:noFill/>
        </p:spPr>
        <p:txBody>
          <a:bodyPr wrap="none" rtlCol="0">
            <a:spAutoFit/>
          </a:bodyPr>
          <a:lstStyle/>
          <a:p>
            <a:r>
              <a:rPr lang="en-US" sz="1600" i="1" dirty="0" smtClean="0">
                <a:solidFill>
                  <a:srgbClr val="7030A0"/>
                </a:solidFill>
              </a:rPr>
              <a:t>see N. </a:t>
            </a:r>
            <a:r>
              <a:rPr lang="en-US" sz="1600" i="1" dirty="0" err="1" smtClean="0">
                <a:solidFill>
                  <a:srgbClr val="7030A0"/>
                </a:solidFill>
              </a:rPr>
              <a:t>Kivel’s</a:t>
            </a:r>
            <a:r>
              <a:rPr lang="en-US" sz="1600" i="1" dirty="0" smtClean="0">
                <a:solidFill>
                  <a:srgbClr val="7030A0"/>
                </a:solidFill>
              </a:rPr>
              <a:t> talk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e la date 3"/>
          <p:cNvSpPr>
            <a:spLocks noGrp="1"/>
          </p:cNvSpPr>
          <p:nvPr>
            <p:ph type="dt" sz="quarter" idx="10"/>
          </p:nvPr>
        </p:nvSpPr>
        <p:spPr/>
        <p:txBody>
          <a:bodyPr/>
          <a:lstStyle/>
          <a:p>
            <a:pPr>
              <a:defRPr/>
            </a:pPr>
            <a:r>
              <a:rPr lang="fr-FR" smtClean="0"/>
              <a:t>Gatchina, 9 July 2012</a:t>
            </a:r>
            <a:endParaRPr lang="fr-FR"/>
          </a:p>
        </p:txBody>
      </p:sp>
      <p:sp>
        <p:nvSpPr>
          <p:cNvPr id="16" name="Espace réservé du pied de page 4"/>
          <p:cNvSpPr>
            <a:spLocks noGrp="1"/>
          </p:cNvSpPr>
          <p:nvPr>
            <p:ph type="ftr" sz="quarter" idx="11"/>
          </p:nvPr>
        </p:nvSpPr>
        <p:spPr/>
        <p:txBody>
          <a:bodyPr/>
          <a:lstStyle/>
          <a:p>
            <a:pPr>
              <a:defRPr/>
            </a:pPr>
            <a:r>
              <a:rPr lang="fr-FR" smtClean="0"/>
              <a:t>B. Ramstein   (IPN Orsay)</a:t>
            </a:r>
            <a:endParaRPr lang="fr-FR"/>
          </a:p>
        </p:txBody>
      </p:sp>
      <p:sp>
        <p:nvSpPr>
          <p:cNvPr id="116740" name="Rectangle 7"/>
          <p:cNvSpPr>
            <a:spLocks noGrp="1" noChangeArrowheads="1"/>
          </p:cNvSpPr>
          <p:nvPr>
            <p:ph type="title"/>
          </p:nvPr>
        </p:nvSpPr>
        <p:spPr>
          <a:xfrm>
            <a:off x="0" y="-77688"/>
            <a:ext cx="9144000" cy="770384"/>
          </a:xfrm>
          <a:solidFill>
            <a:srgbClr val="4F81BD"/>
          </a:solidFill>
        </p:spPr>
        <p:txBody>
          <a:bodyPr/>
          <a:lstStyle/>
          <a:p>
            <a:r>
              <a:rPr lang="fr-FR" sz="3200" dirty="0" smtClean="0">
                <a:solidFill>
                  <a:schemeClr val="bg1"/>
                </a:solidFill>
                <a:sym typeface="Symbol" pitchFamily="18" charset="2"/>
              </a:rPr>
              <a:t>radiative corrections </a:t>
            </a:r>
            <a:r>
              <a:rPr lang="fr-FR" sz="3200" dirty="0" smtClean="0">
                <a:solidFill>
                  <a:schemeClr val="bg1"/>
                </a:solidFill>
              </a:rPr>
              <a:t>for  pp </a:t>
            </a:r>
            <a:r>
              <a:rPr lang="fr-FR" sz="3200" dirty="0">
                <a:solidFill>
                  <a:schemeClr val="bg1"/>
                </a:solidFill>
                <a:sym typeface="Symbol" pitchFamily="18" charset="2"/>
              </a:rPr>
              <a:t> e</a:t>
            </a:r>
            <a:r>
              <a:rPr lang="fr-FR" sz="3200" baseline="30000" dirty="0">
                <a:solidFill>
                  <a:schemeClr val="bg1"/>
                </a:solidFill>
                <a:sym typeface="Symbol" pitchFamily="18" charset="2"/>
              </a:rPr>
              <a:t>+</a:t>
            </a:r>
            <a:r>
              <a:rPr lang="fr-FR" sz="3200" dirty="0">
                <a:solidFill>
                  <a:schemeClr val="bg1"/>
                </a:solidFill>
                <a:sym typeface="Symbol" pitchFamily="18" charset="2"/>
              </a:rPr>
              <a:t>e</a:t>
            </a:r>
            <a:r>
              <a:rPr lang="fr-FR" sz="3200" baseline="30000" dirty="0">
                <a:solidFill>
                  <a:schemeClr val="bg1"/>
                </a:solidFill>
                <a:sym typeface="Symbol" pitchFamily="18" charset="2"/>
              </a:rPr>
              <a:t>- </a:t>
            </a:r>
            <a:endParaRPr lang="fr-FR" sz="3200" dirty="0" smtClean="0">
              <a:solidFill>
                <a:schemeClr val="bg1"/>
              </a:solidFill>
              <a:sym typeface="Symbol" pitchFamily="18" charset="2"/>
            </a:endParaRPr>
          </a:p>
        </p:txBody>
      </p:sp>
      <p:sp>
        <p:nvSpPr>
          <p:cNvPr id="116751" name="Text Box 18"/>
          <p:cNvSpPr txBox="1">
            <a:spLocks noChangeArrowheads="1"/>
          </p:cNvSpPr>
          <p:nvPr/>
        </p:nvSpPr>
        <p:spPr bwMode="auto">
          <a:xfrm>
            <a:off x="5940152" y="3645024"/>
            <a:ext cx="2663825" cy="396875"/>
          </a:xfrm>
          <a:prstGeom prst="rect">
            <a:avLst/>
          </a:prstGeom>
          <a:noFill/>
          <a:ln w="9525">
            <a:noFill/>
            <a:miter lim="800000"/>
            <a:headEnd/>
            <a:tailEnd/>
          </a:ln>
        </p:spPr>
        <p:txBody>
          <a:bodyPr>
            <a:spAutoFit/>
          </a:bodyPr>
          <a:lstStyle/>
          <a:p>
            <a:endParaRPr lang="fr-FR" sz="2000" dirty="0">
              <a:sym typeface="Symbol" pitchFamily="18" charset="2"/>
            </a:endParaRPr>
          </a:p>
        </p:txBody>
      </p:sp>
      <p:sp>
        <p:nvSpPr>
          <p:cNvPr id="116750" name="Rectangle 20"/>
          <p:cNvSpPr>
            <a:spLocks noGrp="1" noChangeArrowheads="1"/>
          </p:cNvSpPr>
          <p:nvPr>
            <p:ph type="body" idx="1"/>
          </p:nvPr>
        </p:nvSpPr>
        <p:spPr>
          <a:xfrm>
            <a:off x="107504" y="630560"/>
            <a:ext cx="8569647" cy="2438400"/>
          </a:xfrm>
          <a:ln>
            <a:noFill/>
          </a:ln>
        </p:spPr>
        <p:txBody>
          <a:bodyPr/>
          <a:lstStyle/>
          <a:p>
            <a:pPr lvl="1">
              <a:spcBef>
                <a:spcPct val="0"/>
              </a:spcBef>
              <a:buNone/>
            </a:pPr>
            <a:r>
              <a:rPr lang="fr-FR" sz="1800" dirty="0" smtClean="0"/>
              <a:t>IPN Orsay et al.  contributions:</a:t>
            </a:r>
            <a:r>
              <a:rPr lang="fr-FR" sz="1800" i="1" dirty="0" smtClean="0"/>
              <a:t> A. </a:t>
            </a:r>
            <a:r>
              <a:rPr lang="fr-FR" sz="1600" i="1" dirty="0" err="1" smtClean="0"/>
              <a:t>Ahmadov</a:t>
            </a:r>
            <a:r>
              <a:rPr lang="fr-FR" sz="1600" i="1" dirty="0" smtClean="0"/>
              <a:t> </a:t>
            </a:r>
            <a:r>
              <a:rPr lang="fr-FR" sz="1600" i="1" dirty="0"/>
              <a:t>et al., Phys.Rev.D82:094016,2010</a:t>
            </a:r>
            <a:r>
              <a:rPr lang="fr-FR" sz="1800" b="1" i="1" dirty="0"/>
              <a:t> </a:t>
            </a:r>
          </a:p>
          <a:p>
            <a:pPr marL="457200" lvl="1" indent="0">
              <a:spcBef>
                <a:spcPct val="0"/>
              </a:spcBef>
              <a:buNone/>
            </a:pPr>
            <a:r>
              <a:rPr lang="fr-FR" sz="1800" b="1" i="1" dirty="0" smtClean="0"/>
              <a:t>                                                     </a:t>
            </a:r>
            <a:r>
              <a:rPr lang="fr-FR" sz="1600" i="1" dirty="0" smtClean="0"/>
              <a:t>J. Van de </a:t>
            </a:r>
            <a:r>
              <a:rPr lang="fr-FR" sz="1600" i="1" dirty="0" err="1" smtClean="0"/>
              <a:t>Wiele</a:t>
            </a:r>
            <a:r>
              <a:rPr lang="fr-FR" sz="1600" i="1" dirty="0" smtClean="0"/>
              <a:t> and S. </a:t>
            </a:r>
            <a:r>
              <a:rPr lang="fr-FR" sz="1600" i="1" dirty="0" err="1" smtClean="0"/>
              <a:t>Ong</a:t>
            </a:r>
            <a:r>
              <a:rPr lang="fr-FR" sz="1600" i="1" dirty="0" smtClean="0"/>
              <a:t>, </a:t>
            </a:r>
            <a:r>
              <a:rPr lang="fr-FR" sz="1600" dirty="0" smtClean="0">
                <a:hlinkClick r:id="rId3"/>
              </a:rPr>
              <a:t>arXiv:1202.1114v1</a:t>
            </a:r>
            <a:r>
              <a:rPr lang="fr-FR" sz="1600" dirty="0" smtClean="0"/>
              <a:t> [</a:t>
            </a:r>
            <a:r>
              <a:rPr lang="fr-FR" sz="1600" dirty="0" err="1" smtClean="0"/>
              <a:t>nucl</a:t>
            </a:r>
            <a:r>
              <a:rPr lang="fr-FR" sz="1600" dirty="0" smtClean="0"/>
              <a:t>-th]</a:t>
            </a:r>
            <a:r>
              <a:rPr lang="fr-FR" sz="1600" i="1" dirty="0" smtClean="0"/>
              <a:t> </a:t>
            </a:r>
          </a:p>
          <a:p>
            <a:pPr>
              <a:spcBef>
                <a:spcPct val="0"/>
              </a:spcBef>
              <a:buFont typeface="Wingdings" pitchFamily="2" charset="2"/>
              <a:buNone/>
            </a:pPr>
            <a:endParaRPr lang="fr-FR" sz="1800" dirty="0" smtClean="0"/>
          </a:p>
        </p:txBody>
      </p:sp>
      <p:sp>
        <p:nvSpPr>
          <p:cNvPr id="2" name="Espace réservé du numéro de diapositive 1"/>
          <p:cNvSpPr>
            <a:spLocks noGrp="1"/>
          </p:cNvSpPr>
          <p:nvPr>
            <p:ph type="sldNum" sz="quarter" idx="12"/>
          </p:nvPr>
        </p:nvSpPr>
        <p:spPr/>
        <p:txBody>
          <a:bodyPr/>
          <a:lstStyle/>
          <a:p>
            <a:pPr>
              <a:defRPr/>
            </a:pPr>
            <a:fld id="{B6BA4EAF-79CD-4E56-8648-F889C9AFBCD1}" type="slidenum">
              <a:rPr lang="en-US" smtClean="0"/>
              <a:pPr>
                <a:defRPr/>
              </a:pPr>
              <a:t>22</a:t>
            </a:fld>
            <a:endParaRPr lang="en-US" dirty="0"/>
          </a:p>
        </p:txBody>
      </p:sp>
      <p:sp>
        <p:nvSpPr>
          <p:cNvPr id="17" name="ZoneTexte 16"/>
          <p:cNvSpPr txBox="1"/>
          <p:nvPr/>
        </p:nvSpPr>
        <p:spPr>
          <a:xfrm>
            <a:off x="5724128" y="-190564"/>
            <a:ext cx="432048" cy="523220"/>
          </a:xfrm>
          <a:prstGeom prst="rect">
            <a:avLst/>
          </a:prstGeom>
          <a:noFill/>
        </p:spPr>
        <p:txBody>
          <a:bodyPr wrap="square" rtlCol="0">
            <a:spAutoFit/>
          </a:bodyPr>
          <a:lstStyle/>
          <a:p>
            <a:r>
              <a:rPr lang="fr-FR" sz="2800" dirty="0" smtClean="0">
                <a:solidFill>
                  <a:schemeClr val="bg1"/>
                </a:solidFill>
              </a:rPr>
              <a:t>-</a:t>
            </a:r>
            <a:endParaRPr lang="fr-FR" sz="2800" dirty="0">
              <a:solidFill>
                <a:schemeClr val="bg1"/>
              </a:solidFill>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1520" y="1988840"/>
            <a:ext cx="2830392" cy="1584175"/>
          </a:xfrm>
          <a:prstGeom prst="rect">
            <a:avLst/>
          </a:prstGeom>
          <a:ln>
            <a:solidFill>
              <a:schemeClr val="accent1"/>
            </a:solidFill>
          </a:ln>
        </p:spPr>
      </p:pic>
      <p:pic>
        <p:nvPicPr>
          <p:cNvPr id="5" name="Imag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39132" y="1124744"/>
            <a:ext cx="3077084" cy="2736304"/>
          </a:xfrm>
          <a:prstGeom prst="rect">
            <a:avLst/>
          </a:prstGeom>
        </p:spPr>
      </p:pic>
      <p:sp>
        <p:nvSpPr>
          <p:cNvPr id="6" name="ZoneTexte 5"/>
          <p:cNvSpPr txBox="1"/>
          <p:nvPr/>
        </p:nvSpPr>
        <p:spPr>
          <a:xfrm>
            <a:off x="141791" y="1362254"/>
            <a:ext cx="3002745" cy="338554"/>
          </a:xfrm>
          <a:prstGeom prst="rect">
            <a:avLst/>
          </a:prstGeom>
          <a:noFill/>
          <a:ln>
            <a:solidFill>
              <a:schemeClr val="accent1"/>
            </a:solidFill>
          </a:ln>
        </p:spPr>
        <p:txBody>
          <a:bodyPr wrap="none" rtlCol="0">
            <a:spAutoFit/>
          </a:bodyPr>
          <a:lstStyle/>
          <a:p>
            <a:r>
              <a:rPr lang="en-US" sz="1600" dirty="0" smtClean="0"/>
              <a:t>Small contribution of box terms</a:t>
            </a:r>
            <a:endParaRPr lang="fr-FR" sz="1600" dirty="0"/>
          </a:p>
        </p:txBody>
      </p:sp>
      <p:sp>
        <p:nvSpPr>
          <p:cNvPr id="7" name="ZoneTexte 6"/>
          <p:cNvSpPr txBox="1"/>
          <p:nvPr/>
        </p:nvSpPr>
        <p:spPr>
          <a:xfrm>
            <a:off x="3904985" y="1403484"/>
            <a:ext cx="2395207" cy="369332"/>
          </a:xfrm>
          <a:prstGeom prst="rect">
            <a:avLst/>
          </a:prstGeom>
          <a:noFill/>
          <a:ln>
            <a:noFill/>
          </a:ln>
        </p:spPr>
        <p:txBody>
          <a:bodyPr wrap="square" rtlCol="0">
            <a:spAutoFit/>
          </a:bodyPr>
          <a:lstStyle/>
          <a:p>
            <a:r>
              <a:rPr lang="fr-FR" i="1" dirty="0"/>
              <a:t>e</a:t>
            </a:r>
            <a:r>
              <a:rPr lang="fr-FR" i="1" baseline="30000" dirty="0" smtClean="0"/>
              <a:t>+ </a:t>
            </a:r>
            <a:r>
              <a:rPr lang="fr-FR" i="1" dirty="0" err="1" smtClean="0"/>
              <a:t>angular</a:t>
            </a:r>
            <a:r>
              <a:rPr lang="fr-FR" i="1" dirty="0" smtClean="0"/>
              <a:t> distribution</a:t>
            </a:r>
            <a:endParaRPr lang="fr-FR" i="1" dirty="0"/>
          </a:p>
        </p:txBody>
      </p:sp>
      <p:pic>
        <p:nvPicPr>
          <p:cNvPr id="11673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195736" y="4725144"/>
            <a:ext cx="3495675" cy="609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ZoneTexte 8"/>
          <p:cNvSpPr txBox="1"/>
          <p:nvPr/>
        </p:nvSpPr>
        <p:spPr>
          <a:xfrm>
            <a:off x="1907704" y="5517232"/>
            <a:ext cx="4110997" cy="400110"/>
          </a:xfrm>
          <a:prstGeom prst="rect">
            <a:avLst/>
          </a:prstGeom>
          <a:noFill/>
        </p:spPr>
        <p:txBody>
          <a:bodyPr wrap="none" rtlCol="0">
            <a:spAutoFit/>
          </a:bodyPr>
          <a:lstStyle/>
          <a:p>
            <a:r>
              <a:rPr lang="fr-FR" sz="2000" b="1" i="1" dirty="0"/>
              <a:t> </a:t>
            </a:r>
            <a:r>
              <a:rPr lang="fr-FR" sz="1200" i="1" dirty="0"/>
              <a:t>J. Van de </a:t>
            </a:r>
            <a:r>
              <a:rPr lang="fr-FR" sz="1200" i="1" dirty="0" err="1"/>
              <a:t>Wiele</a:t>
            </a:r>
            <a:r>
              <a:rPr lang="fr-FR" sz="1200" i="1" dirty="0"/>
              <a:t> ans S. </a:t>
            </a:r>
            <a:r>
              <a:rPr lang="fr-FR" sz="1200" i="1" dirty="0" err="1"/>
              <a:t>Ong</a:t>
            </a:r>
            <a:r>
              <a:rPr lang="fr-FR" sz="1200" i="1" dirty="0"/>
              <a:t>, </a:t>
            </a:r>
            <a:r>
              <a:rPr lang="fr-FR" sz="1200" dirty="0">
                <a:hlinkClick r:id="rId3"/>
              </a:rPr>
              <a:t>arXiv:1202.1114v1</a:t>
            </a:r>
            <a:r>
              <a:rPr lang="fr-FR" sz="1200" dirty="0"/>
              <a:t> [</a:t>
            </a:r>
            <a:r>
              <a:rPr lang="fr-FR" sz="1200" dirty="0" err="1"/>
              <a:t>nucl</a:t>
            </a:r>
            <a:r>
              <a:rPr lang="fr-FR" sz="1200" dirty="0"/>
              <a:t>-th]</a:t>
            </a:r>
            <a:r>
              <a:rPr lang="fr-FR" sz="1200" i="1" dirty="0"/>
              <a:t> </a:t>
            </a:r>
            <a:endParaRPr lang="fr-FR" sz="1200" dirty="0"/>
          </a:p>
        </p:txBody>
      </p:sp>
      <p:sp>
        <p:nvSpPr>
          <p:cNvPr id="12" name="ZoneTexte 11"/>
          <p:cNvSpPr txBox="1"/>
          <p:nvPr/>
        </p:nvSpPr>
        <p:spPr>
          <a:xfrm>
            <a:off x="6516216" y="1858179"/>
            <a:ext cx="3851921" cy="1138773"/>
          </a:xfrm>
          <a:prstGeom prst="rect">
            <a:avLst/>
          </a:prstGeom>
          <a:noFill/>
        </p:spPr>
        <p:txBody>
          <a:bodyPr wrap="square" rtlCol="0">
            <a:spAutoFit/>
          </a:bodyPr>
          <a:lstStyle/>
          <a:p>
            <a:r>
              <a:rPr lang="fr-FR" dirty="0" smtClean="0">
                <a:solidFill>
                  <a:srgbClr val="0000FF"/>
                </a:solidFill>
                <a:sym typeface="Symbol"/>
              </a:rPr>
              <a:t></a:t>
            </a:r>
            <a:r>
              <a:rPr lang="fr-FR" dirty="0">
                <a:solidFill>
                  <a:srgbClr val="0000FF"/>
                </a:solidFill>
                <a:sym typeface="Symbol"/>
              </a:rPr>
              <a:t>~-15</a:t>
            </a:r>
            <a:r>
              <a:rPr lang="fr-FR" dirty="0" smtClean="0">
                <a:solidFill>
                  <a:srgbClr val="0000FF"/>
                </a:solidFill>
                <a:sym typeface="Symbol"/>
              </a:rPr>
              <a:t>% </a:t>
            </a:r>
          </a:p>
          <a:p>
            <a:r>
              <a:rPr lang="fr-FR" dirty="0" smtClean="0">
                <a:solidFill>
                  <a:srgbClr val="0000FF"/>
                </a:solidFill>
                <a:sym typeface="Symbol"/>
              </a:rPr>
              <a:t>for </a:t>
            </a:r>
            <a:r>
              <a:rPr lang="fr-FR" dirty="0">
                <a:solidFill>
                  <a:srgbClr val="0000FF"/>
                </a:solidFill>
              </a:rPr>
              <a:t>E</a:t>
            </a:r>
            <a:r>
              <a:rPr lang="fr-FR" baseline="-25000" dirty="0" smtClean="0">
                <a:solidFill>
                  <a:srgbClr val="0000FF"/>
                </a:solidFill>
                <a:sym typeface="Symbol"/>
              </a:rPr>
              <a:t></a:t>
            </a:r>
            <a:r>
              <a:rPr lang="fr-FR" baseline="-25000" dirty="0">
                <a:solidFill>
                  <a:srgbClr val="0000FF"/>
                </a:solidFill>
                <a:sym typeface="Symbol"/>
              </a:rPr>
              <a:t> </a:t>
            </a:r>
            <a:r>
              <a:rPr lang="fr-FR" baseline="-25000" dirty="0" err="1" smtClean="0">
                <a:solidFill>
                  <a:srgbClr val="0000FF"/>
                </a:solidFill>
                <a:sym typeface="Symbol"/>
              </a:rPr>
              <a:t>cut</a:t>
            </a:r>
            <a:r>
              <a:rPr lang="fr-FR" dirty="0" smtClean="0">
                <a:solidFill>
                  <a:srgbClr val="0000FF"/>
                </a:solidFill>
                <a:sym typeface="Symbol"/>
              </a:rPr>
              <a:t>=100 MeV</a:t>
            </a:r>
            <a:endParaRPr lang="fr-FR" dirty="0">
              <a:solidFill>
                <a:srgbClr val="0000FF"/>
              </a:solidFill>
            </a:endParaRPr>
          </a:p>
          <a:p>
            <a:endParaRPr lang="fr-FR" sz="1600" dirty="0"/>
          </a:p>
          <a:p>
            <a:endParaRPr lang="fr-FR" sz="1600" i="1" dirty="0"/>
          </a:p>
        </p:txBody>
      </p:sp>
      <p:sp>
        <p:nvSpPr>
          <p:cNvPr id="18" name="ZoneTexte 17"/>
          <p:cNvSpPr txBox="1"/>
          <p:nvPr/>
        </p:nvSpPr>
        <p:spPr>
          <a:xfrm>
            <a:off x="4477086" y="1916832"/>
            <a:ext cx="617477" cy="338554"/>
          </a:xfrm>
          <a:prstGeom prst="rect">
            <a:avLst/>
          </a:prstGeom>
          <a:noFill/>
        </p:spPr>
        <p:txBody>
          <a:bodyPr wrap="none" rtlCol="0">
            <a:spAutoFit/>
          </a:bodyPr>
          <a:lstStyle/>
          <a:p>
            <a:r>
              <a:rPr lang="fr-FR" sz="1600" dirty="0" smtClean="0">
                <a:solidFill>
                  <a:srgbClr val="FF0000"/>
                </a:solidFill>
              </a:rPr>
              <a:t>Born</a:t>
            </a:r>
            <a:endParaRPr lang="fr-FR" sz="1600" dirty="0">
              <a:solidFill>
                <a:srgbClr val="FF0000"/>
              </a:solidFill>
            </a:endParaRPr>
          </a:p>
        </p:txBody>
      </p:sp>
      <p:cxnSp>
        <p:nvCxnSpPr>
          <p:cNvPr id="20" name="Connecteur droit avec flèche 19"/>
          <p:cNvCxnSpPr/>
          <p:nvPr/>
        </p:nvCxnSpPr>
        <p:spPr>
          <a:xfrm flipH="1">
            <a:off x="4572000" y="2276872"/>
            <a:ext cx="302164" cy="4227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6444208" y="3234462"/>
            <a:ext cx="2555776" cy="338554"/>
          </a:xfrm>
          <a:prstGeom prst="rect">
            <a:avLst/>
          </a:prstGeom>
          <a:solidFill>
            <a:schemeClr val="bg1"/>
          </a:solidFill>
        </p:spPr>
        <p:txBody>
          <a:bodyPr wrap="square" rtlCol="0">
            <a:spAutoFit/>
          </a:bodyPr>
          <a:lstStyle/>
          <a:p>
            <a:r>
              <a:rPr lang="fr-FR" sz="1600" dirty="0" smtClean="0">
                <a:solidFill>
                  <a:srgbClr val="0000FF"/>
                </a:solidFill>
              </a:rPr>
              <a:t>Final state radiation </a:t>
            </a:r>
            <a:r>
              <a:rPr lang="fr-FR" sz="1600" dirty="0" err="1" smtClean="0">
                <a:solidFill>
                  <a:srgbClr val="0000FF"/>
                </a:solidFill>
              </a:rPr>
              <a:t>only</a:t>
            </a:r>
            <a:endParaRPr lang="fr-FR" sz="1600" dirty="0">
              <a:solidFill>
                <a:srgbClr val="0000FF"/>
              </a:solidFill>
            </a:endParaRPr>
          </a:p>
        </p:txBody>
      </p:sp>
      <p:cxnSp>
        <p:nvCxnSpPr>
          <p:cNvPr id="23" name="Connecteur droit avec flèche 22"/>
          <p:cNvCxnSpPr/>
          <p:nvPr/>
        </p:nvCxnSpPr>
        <p:spPr>
          <a:xfrm flipH="1" flipV="1">
            <a:off x="5747164" y="2924944"/>
            <a:ext cx="76905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4091614" y="3212976"/>
            <a:ext cx="1537600" cy="338554"/>
          </a:xfrm>
          <a:prstGeom prst="rect">
            <a:avLst/>
          </a:prstGeom>
          <a:solidFill>
            <a:schemeClr val="bg1"/>
          </a:solidFill>
        </p:spPr>
        <p:txBody>
          <a:bodyPr wrap="none" rtlCol="0">
            <a:spAutoFit/>
          </a:bodyPr>
          <a:lstStyle/>
          <a:p>
            <a:r>
              <a:rPr lang="fr-FR" sz="1600" dirty="0" smtClean="0"/>
              <a:t>Full </a:t>
            </a:r>
            <a:r>
              <a:rPr lang="fr-FR" sz="1600" dirty="0" err="1" smtClean="0"/>
              <a:t>calculation</a:t>
            </a:r>
            <a:endParaRPr lang="fr-FR" sz="1600" dirty="0"/>
          </a:p>
        </p:txBody>
      </p:sp>
      <p:cxnSp>
        <p:nvCxnSpPr>
          <p:cNvPr id="26" name="Connecteur droit avec flèche 25"/>
          <p:cNvCxnSpPr/>
          <p:nvPr/>
        </p:nvCxnSpPr>
        <p:spPr>
          <a:xfrm flipV="1">
            <a:off x="5586297" y="3068960"/>
            <a:ext cx="65823" cy="2880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4625" name="Picture 1"/>
          <p:cNvPicPr>
            <a:picLocks noChangeAspect="1" noChangeArrowheads="1"/>
          </p:cNvPicPr>
          <p:nvPr/>
        </p:nvPicPr>
        <p:blipFill>
          <a:blip r:embed="rId7" cstate="print"/>
          <a:srcRect/>
          <a:stretch>
            <a:fillRect/>
          </a:stretch>
        </p:blipFill>
        <p:spPr bwMode="auto">
          <a:xfrm rot="60000">
            <a:off x="6286659" y="3671765"/>
            <a:ext cx="2873964" cy="2304256"/>
          </a:xfrm>
          <a:prstGeom prst="rect">
            <a:avLst/>
          </a:prstGeom>
          <a:noFill/>
          <a:ln w="9525">
            <a:noFill/>
            <a:miter lim="800000"/>
            <a:headEnd/>
            <a:tailEnd/>
          </a:ln>
        </p:spPr>
      </p:pic>
      <p:sp>
        <p:nvSpPr>
          <p:cNvPr id="28" name="ZoneTexte 27"/>
          <p:cNvSpPr txBox="1"/>
          <p:nvPr/>
        </p:nvSpPr>
        <p:spPr>
          <a:xfrm>
            <a:off x="6830570" y="3789040"/>
            <a:ext cx="2133918" cy="369332"/>
          </a:xfrm>
          <a:prstGeom prst="rect">
            <a:avLst/>
          </a:prstGeom>
          <a:noFill/>
          <a:ln>
            <a:noFill/>
          </a:ln>
        </p:spPr>
        <p:txBody>
          <a:bodyPr wrap="none" rtlCol="0">
            <a:spAutoFit/>
          </a:bodyPr>
          <a:lstStyle/>
          <a:p>
            <a:r>
              <a:rPr lang="en-US" i="1" dirty="0" smtClean="0">
                <a:solidFill>
                  <a:srgbClr val="7030A0"/>
                </a:solidFill>
              </a:rPr>
              <a:t>Charge asymmetry</a:t>
            </a:r>
            <a:endParaRPr lang="fr-FR" i="1" dirty="0">
              <a:solidFill>
                <a:srgbClr val="7030A0"/>
              </a:solidFill>
            </a:endParaRPr>
          </a:p>
        </p:txBody>
      </p:sp>
      <p:sp>
        <p:nvSpPr>
          <p:cNvPr id="32" name="Rectangle à coins arrondis 31"/>
          <p:cNvSpPr/>
          <p:nvPr/>
        </p:nvSpPr>
        <p:spPr>
          <a:xfrm>
            <a:off x="1907704" y="6165304"/>
            <a:ext cx="648072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Event </a:t>
            </a:r>
            <a:r>
              <a:rPr lang="fr-FR" b="1" dirty="0" err="1" smtClean="0"/>
              <a:t>generators</a:t>
            </a:r>
            <a:r>
              <a:rPr lang="fr-FR" b="1" dirty="0" smtClean="0"/>
              <a:t> </a:t>
            </a:r>
            <a:r>
              <a:rPr lang="fr-FR" b="1" dirty="0" err="1" smtClean="0"/>
              <a:t>with</a:t>
            </a:r>
            <a:r>
              <a:rPr lang="fr-FR" b="1" dirty="0" smtClean="0"/>
              <a:t> photon </a:t>
            </a:r>
            <a:r>
              <a:rPr lang="fr-FR" b="1" dirty="0" err="1" smtClean="0"/>
              <a:t>emission</a:t>
            </a:r>
            <a:r>
              <a:rPr lang="fr-FR" b="1" dirty="0" smtClean="0"/>
              <a:t> for PANDA </a:t>
            </a:r>
            <a:r>
              <a:rPr lang="fr-FR" b="1" dirty="0" err="1" smtClean="0"/>
              <a:t>experiments</a:t>
            </a:r>
            <a:endParaRPr lang="fr-FR" b="1" dirty="0"/>
          </a:p>
        </p:txBody>
      </p:sp>
      <p:sp>
        <p:nvSpPr>
          <p:cNvPr id="33" name="ZoneTexte 32"/>
          <p:cNvSpPr txBox="1"/>
          <p:nvPr/>
        </p:nvSpPr>
        <p:spPr>
          <a:xfrm>
            <a:off x="179512" y="3717032"/>
            <a:ext cx="3600400" cy="584775"/>
          </a:xfrm>
          <a:prstGeom prst="rect">
            <a:avLst/>
          </a:prstGeom>
          <a:noFill/>
          <a:ln>
            <a:solidFill>
              <a:schemeClr val="accent1"/>
            </a:solidFill>
          </a:ln>
        </p:spPr>
        <p:txBody>
          <a:bodyPr wrap="square" rtlCol="0">
            <a:spAutoFit/>
          </a:bodyPr>
          <a:lstStyle/>
          <a:p>
            <a:r>
              <a:rPr lang="fr-FR" sz="1600" dirty="0" smtClean="0"/>
              <a:t> Important </a:t>
            </a:r>
            <a:r>
              <a:rPr lang="fr-FR" sz="1600" dirty="0" err="1" smtClean="0"/>
              <a:t>effect</a:t>
            </a:r>
            <a:r>
              <a:rPr lang="fr-FR" sz="1600" dirty="0" smtClean="0"/>
              <a:t> </a:t>
            </a:r>
            <a:r>
              <a:rPr lang="fr-FR" sz="1600" dirty="0" smtClean="0">
                <a:solidFill>
                  <a:srgbClr val="7030A0"/>
                </a:solidFill>
              </a:rPr>
              <a:t>of </a:t>
            </a:r>
            <a:r>
              <a:rPr lang="fr-FR" sz="1600" dirty="0" err="1" smtClean="0">
                <a:solidFill>
                  <a:srgbClr val="7030A0"/>
                </a:solidFill>
              </a:rPr>
              <a:t>interference</a:t>
            </a:r>
            <a:endParaRPr lang="fr-FR" sz="1600" dirty="0" smtClean="0">
              <a:solidFill>
                <a:srgbClr val="7030A0"/>
              </a:solidFill>
            </a:endParaRPr>
          </a:p>
          <a:p>
            <a:r>
              <a:rPr lang="fr-FR" sz="1600" dirty="0" smtClean="0">
                <a:solidFill>
                  <a:srgbClr val="7030A0"/>
                </a:solidFill>
              </a:rPr>
              <a:t> </a:t>
            </a:r>
            <a:r>
              <a:rPr lang="fr-FR" sz="1600" dirty="0" err="1" smtClean="0">
                <a:solidFill>
                  <a:srgbClr val="7030A0"/>
                </a:solidFill>
              </a:rPr>
              <a:t>between</a:t>
            </a:r>
            <a:r>
              <a:rPr lang="fr-FR" sz="1600" dirty="0" smtClean="0">
                <a:solidFill>
                  <a:srgbClr val="7030A0"/>
                </a:solidFill>
              </a:rPr>
              <a:t> proton and lepton radiation </a:t>
            </a:r>
          </a:p>
        </p:txBody>
      </p:sp>
      <p:cxnSp>
        <p:nvCxnSpPr>
          <p:cNvPr id="35" name="Connecteur droit avec flèche 34"/>
          <p:cNvCxnSpPr/>
          <p:nvPr/>
        </p:nvCxnSpPr>
        <p:spPr>
          <a:xfrm flipH="1">
            <a:off x="755576" y="1772816"/>
            <a:ext cx="14401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1115616" y="1772816"/>
            <a:ext cx="50405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H="1" flipV="1">
            <a:off x="899592" y="3356992"/>
            <a:ext cx="28803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flipV="1">
            <a:off x="1691680" y="3429000"/>
            <a:ext cx="21602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Accolade fermante 33"/>
          <p:cNvSpPr/>
          <p:nvPr/>
        </p:nvSpPr>
        <p:spPr>
          <a:xfrm>
            <a:off x="6372200" y="2060848"/>
            <a:ext cx="72008" cy="3600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Accolade fermante 30"/>
          <p:cNvSpPr/>
          <p:nvPr/>
        </p:nvSpPr>
        <p:spPr>
          <a:xfrm>
            <a:off x="6372200" y="2492896"/>
            <a:ext cx="72008" cy="36004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ZoneTexte 37"/>
          <p:cNvSpPr txBox="1"/>
          <p:nvPr/>
        </p:nvSpPr>
        <p:spPr>
          <a:xfrm>
            <a:off x="6444208" y="2555612"/>
            <a:ext cx="2655535" cy="369332"/>
          </a:xfrm>
          <a:prstGeom prst="rect">
            <a:avLst/>
          </a:prstGeom>
          <a:noFill/>
        </p:spPr>
        <p:txBody>
          <a:bodyPr wrap="none" rtlCol="0">
            <a:spAutoFit/>
          </a:bodyPr>
          <a:lstStyle/>
          <a:p>
            <a:r>
              <a:rPr lang="en-US" dirty="0" smtClean="0">
                <a:solidFill>
                  <a:srgbClr val="7030A0"/>
                </a:solidFill>
              </a:rPr>
              <a:t>angle dependent effect  </a:t>
            </a:r>
            <a:endParaRPr lang="fr-FR" dirty="0">
              <a:solidFill>
                <a:srgbClr val="7030A0"/>
              </a:solidFill>
            </a:endParaRPr>
          </a:p>
        </p:txBody>
      </p:sp>
    </p:spTree>
    <p:extLst>
      <p:ext uri="{BB962C8B-B14F-4D97-AF65-F5344CB8AC3E}">
        <p14:creationId xmlns:p14="http://schemas.microsoft.com/office/powerpoint/2010/main" xmlns="" val="1431612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0" name="Rectangle 2"/>
          <p:cNvSpPr>
            <a:spLocks noGrp="1" noChangeArrowheads="1"/>
          </p:cNvSpPr>
          <p:nvPr>
            <p:ph type="title"/>
          </p:nvPr>
        </p:nvSpPr>
        <p:spPr>
          <a:xfrm>
            <a:off x="0" y="-146050"/>
            <a:ext cx="9251950" cy="838200"/>
          </a:xfrm>
          <a:solidFill>
            <a:srgbClr val="4F81BD"/>
          </a:solidFill>
        </p:spPr>
        <p:txBody>
          <a:bodyPr/>
          <a:lstStyle/>
          <a:p>
            <a:r>
              <a:rPr lang="fr-FR" sz="3200" dirty="0" smtClean="0">
                <a:solidFill>
                  <a:schemeClr val="bg1"/>
                </a:solidFill>
              </a:rPr>
              <a:t>Time-</a:t>
            </a:r>
            <a:r>
              <a:rPr lang="fr-FR" sz="3200" dirty="0" err="1" smtClean="0">
                <a:solidFill>
                  <a:schemeClr val="bg1"/>
                </a:solidFill>
              </a:rPr>
              <a:t>Like</a:t>
            </a:r>
            <a:r>
              <a:rPr lang="fr-FR" sz="3200" dirty="0" smtClean="0">
                <a:solidFill>
                  <a:schemeClr val="bg1"/>
                </a:solidFill>
              </a:rPr>
              <a:t> </a:t>
            </a:r>
            <a:r>
              <a:rPr lang="fr-FR" sz="3200" dirty="0" err="1" smtClean="0">
                <a:solidFill>
                  <a:schemeClr val="bg1"/>
                </a:solidFill>
              </a:rPr>
              <a:t>form</a:t>
            </a:r>
            <a:r>
              <a:rPr lang="fr-FR" sz="3200" dirty="0" smtClean="0">
                <a:solidFill>
                  <a:schemeClr val="bg1"/>
                </a:solidFill>
              </a:rPr>
              <a:t> </a:t>
            </a:r>
            <a:r>
              <a:rPr lang="fr-FR" sz="3200" dirty="0" err="1" smtClean="0">
                <a:solidFill>
                  <a:schemeClr val="bg1"/>
                </a:solidFill>
              </a:rPr>
              <a:t>factors</a:t>
            </a:r>
            <a:r>
              <a:rPr lang="fr-FR" sz="3200" dirty="0" smtClean="0">
                <a:solidFill>
                  <a:schemeClr val="bg1"/>
                </a:solidFill>
              </a:rPr>
              <a:t> in the </a:t>
            </a:r>
            <a:r>
              <a:rPr lang="fr-FR" sz="3200" dirty="0" err="1" smtClean="0">
                <a:solidFill>
                  <a:schemeClr val="bg1"/>
                </a:solidFill>
              </a:rPr>
              <a:t>unphysical</a:t>
            </a:r>
            <a:r>
              <a:rPr lang="fr-FR" sz="3200" dirty="0" smtClean="0">
                <a:solidFill>
                  <a:schemeClr val="bg1"/>
                </a:solidFill>
              </a:rPr>
              <a:t> </a:t>
            </a:r>
            <a:r>
              <a:rPr lang="fr-FR" sz="3200" dirty="0" err="1" smtClean="0">
                <a:solidFill>
                  <a:schemeClr val="bg1"/>
                </a:solidFill>
              </a:rPr>
              <a:t>region</a:t>
            </a:r>
            <a:r>
              <a:rPr lang="fr-FR" sz="3200" dirty="0" smtClean="0">
                <a:solidFill>
                  <a:schemeClr val="bg1"/>
                </a:solidFill>
              </a:rPr>
              <a:t> (1)</a:t>
            </a:r>
          </a:p>
        </p:txBody>
      </p:sp>
      <p:sp>
        <p:nvSpPr>
          <p:cNvPr id="105481" name="Rectangle 4"/>
          <p:cNvSpPr>
            <a:spLocks noChangeArrowheads="1"/>
          </p:cNvSpPr>
          <p:nvPr/>
        </p:nvSpPr>
        <p:spPr bwMode="auto">
          <a:xfrm>
            <a:off x="1581150" y="1128713"/>
            <a:ext cx="6248400" cy="4206875"/>
          </a:xfrm>
          <a:prstGeom prst="rect">
            <a:avLst/>
          </a:prstGeom>
          <a:noFill/>
          <a:ln w="9525">
            <a:noFill/>
            <a:miter lim="800000"/>
            <a:headEnd/>
            <a:tailEnd/>
          </a:ln>
        </p:spPr>
        <p:txBody>
          <a:bodyPr wrap="none" anchor="ctr"/>
          <a:lstStyle/>
          <a:p>
            <a:endParaRPr lang="fr-FR"/>
          </a:p>
        </p:txBody>
      </p:sp>
      <p:graphicFrame>
        <p:nvGraphicFramePr>
          <p:cNvPr id="105478" name="Object 6"/>
          <p:cNvGraphicFramePr>
            <a:graphicFrameLocks noChangeAspect="1"/>
          </p:cNvGraphicFramePr>
          <p:nvPr/>
        </p:nvGraphicFramePr>
        <p:xfrm>
          <a:off x="2362200" y="881063"/>
          <a:ext cx="5667375" cy="963612"/>
        </p:xfrm>
        <a:graphic>
          <a:graphicData uri="http://schemas.openxmlformats.org/presentationml/2006/ole">
            <p:oleObj spid="_x0000_s105527" name="Équation" r:id="rId4" imgW="2705100" imgH="457200" progId="Equation.3">
              <p:embed/>
            </p:oleObj>
          </a:graphicData>
        </a:graphic>
      </p:graphicFrame>
      <p:sp>
        <p:nvSpPr>
          <p:cNvPr id="105482" name="Text Box 68"/>
          <p:cNvSpPr txBox="1">
            <a:spLocks noChangeArrowheads="1"/>
          </p:cNvSpPr>
          <p:nvPr/>
        </p:nvSpPr>
        <p:spPr bwMode="auto">
          <a:xfrm>
            <a:off x="152400" y="609600"/>
            <a:ext cx="2190750" cy="366713"/>
          </a:xfrm>
          <a:prstGeom prst="rect">
            <a:avLst/>
          </a:prstGeom>
          <a:noFill/>
          <a:ln w="9525">
            <a:noFill/>
            <a:miter lim="800000"/>
            <a:headEnd/>
            <a:tailEnd/>
          </a:ln>
        </p:spPr>
        <p:txBody>
          <a:bodyPr wrap="none">
            <a:spAutoFit/>
          </a:bodyPr>
          <a:lstStyle/>
          <a:p>
            <a:r>
              <a:rPr lang="fr-FR" i="1"/>
              <a:t>Dispersion relations</a:t>
            </a:r>
          </a:p>
        </p:txBody>
      </p:sp>
      <p:grpSp>
        <p:nvGrpSpPr>
          <p:cNvPr id="105483" name="Group 87"/>
          <p:cNvGrpSpPr>
            <a:grpSpLocks/>
          </p:cNvGrpSpPr>
          <p:nvPr/>
        </p:nvGrpSpPr>
        <p:grpSpPr bwMode="auto">
          <a:xfrm>
            <a:off x="0" y="2286000"/>
            <a:ext cx="9144000" cy="3429000"/>
            <a:chOff x="0" y="1728"/>
            <a:chExt cx="5760" cy="2160"/>
          </a:xfrm>
        </p:grpSpPr>
        <p:grpSp>
          <p:nvGrpSpPr>
            <p:cNvPr id="105493" name="Group 85"/>
            <p:cNvGrpSpPr>
              <a:grpSpLocks/>
            </p:cNvGrpSpPr>
            <p:nvPr/>
          </p:nvGrpSpPr>
          <p:grpSpPr bwMode="auto">
            <a:xfrm>
              <a:off x="2971" y="2246"/>
              <a:ext cx="1679" cy="939"/>
              <a:chOff x="2995" y="2246"/>
              <a:chExt cx="1679" cy="939"/>
            </a:xfrm>
          </p:grpSpPr>
          <p:pic>
            <p:nvPicPr>
              <p:cNvPr id="105525" name="Picture 11"/>
              <p:cNvPicPr>
                <a:picLocks noChangeAspect="1" noChangeArrowheads="1"/>
              </p:cNvPicPr>
              <p:nvPr/>
            </p:nvPicPr>
            <p:blipFill>
              <a:blip r:embed="rId5" cstate="print"/>
              <a:srcRect/>
              <a:stretch>
                <a:fillRect/>
              </a:stretch>
            </p:blipFill>
            <p:spPr bwMode="auto">
              <a:xfrm>
                <a:off x="2995" y="2246"/>
                <a:ext cx="1679" cy="939"/>
              </a:xfrm>
              <a:prstGeom prst="rect">
                <a:avLst/>
              </a:prstGeom>
              <a:noFill/>
              <a:ln w="9525">
                <a:noFill/>
                <a:miter lim="800000"/>
                <a:headEnd/>
                <a:tailEnd/>
              </a:ln>
            </p:spPr>
          </p:pic>
          <p:pic>
            <p:nvPicPr>
              <p:cNvPr id="105526" name="Picture 37"/>
              <p:cNvPicPr>
                <a:picLocks noChangeAspect="1" noChangeArrowheads="1"/>
              </p:cNvPicPr>
              <p:nvPr/>
            </p:nvPicPr>
            <p:blipFill>
              <a:blip r:embed="rId6" cstate="print"/>
              <a:srcRect l="67072" t="7674" r="10063" b="53662"/>
              <a:stretch>
                <a:fillRect/>
              </a:stretch>
            </p:blipFill>
            <p:spPr bwMode="auto">
              <a:xfrm rot="5040000">
                <a:off x="4161" y="2682"/>
                <a:ext cx="395" cy="393"/>
              </a:xfrm>
              <a:prstGeom prst="rect">
                <a:avLst/>
              </a:prstGeom>
              <a:blipFill dpi="0" rotWithShape="0">
                <a:blip cstate="print"/>
                <a:srcRect l="67072" t="7674" r="10063" b="53662"/>
                <a:stretch>
                  <a:fillRect/>
                </a:stretch>
              </a:blipFill>
              <a:ln w="9525">
                <a:noFill/>
                <a:miter lim="800000"/>
                <a:headEnd/>
                <a:tailEnd/>
              </a:ln>
            </p:spPr>
          </p:pic>
        </p:grpSp>
        <p:sp>
          <p:nvSpPr>
            <p:cNvPr id="105494" name="Text Box 25"/>
            <p:cNvSpPr txBox="1">
              <a:spLocks noChangeArrowheads="1"/>
            </p:cNvSpPr>
            <p:nvPr/>
          </p:nvSpPr>
          <p:spPr bwMode="auto">
            <a:xfrm>
              <a:off x="4619" y="3465"/>
              <a:ext cx="517" cy="423"/>
            </a:xfrm>
            <a:prstGeom prst="rect">
              <a:avLst/>
            </a:prstGeom>
            <a:noFill/>
            <a:ln w="9525">
              <a:noFill/>
              <a:miter lim="800000"/>
              <a:headEnd/>
              <a:tailEnd/>
            </a:ln>
          </p:spPr>
          <p:txBody>
            <a:bodyPr lIns="90000" tIns="45000" rIns="90000" bIns="45000"/>
            <a:lstStyle/>
            <a:p>
              <a:pPr defTabSz="457200" hangingPunct="0">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a:latin typeface="Times New Roman" pitchFamily="18" charset="0"/>
                </a:rPr>
                <a:t>q</a:t>
              </a:r>
              <a:r>
                <a:rPr lang="en-US" sz="2600" baseline="33000">
                  <a:latin typeface="Times New Roman" pitchFamily="18" charset="0"/>
                </a:rPr>
                <a:t>2</a:t>
              </a:r>
            </a:p>
          </p:txBody>
        </p:sp>
        <p:sp>
          <p:nvSpPr>
            <p:cNvPr id="105495" name="Text Box 40"/>
            <p:cNvSpPr txBox="1">
              <a:spLocks noChangeArrowheads="1"/>
            </p:cNvSpPr>
            <p:nvPr/>
          </p:nvSpPr>
          <p:spPr bwMode="auto">
            <a:xfrm>
              <a:off x="2432" y="3332"/>
              <a:ext cx="116" cy="231"/>
            </a:xfrm>
            <a:prstGeom prst="rect">
              <a:avLst/>
            </a:prstGeom>
            <a:noFill/>
            <a:ln w="9525">
              <a:noFill/>
              <a:miter lim="800000"/>
              <a:headEnd/>
              <a:tailEnd/>
            </a:ln>
          </p:spPr>
          <p:txBody>
            <a:bodyPr wrap="none">
              <a:spAutoFit/>
            </a:bodyPr>
            <a:lstStyle/>
            <a:p>
              <a:endParaRPr lang="fr-FR">
                <a:solidFill>
                  <a:schemeClr val="tx2"/>
                </a:solidFill>
              </a:endParaRPr>
            </a:p>
          </p:txBody>
        </p:sp>
        <p:sp>
          <p:nvSpPr>
            <p:cNvPr id="105496" name="Line 3"/>
            <p:cNvSpPr>
              <a:spLocks noChangeShapeType="1"/>
            </p:cNvSpPr>
            <p:nvPr/>
          </p:nvSpPr>
          <p:spPr bwMode="auto">
            <a:xfrm flipV="1">
              <a:off x="2440" y="1728"/>
              <a:ext cx="8" cy="1728"/>
            </a:xfrm>
            <a:prstGeom prst="line">
              <a:avLst/>
            </a:prstGeom>
            <a:noFill/>
            <a:ln w="54720">
              <a:solidFill>
                <a:schemeClr val="tx1"/>
              </a:solidFill>
              <a:round/>
              <a:headEnd/>
              <a:tailEnd type="triangle" w="med" len="med"/>
            </a:ln>
          </p:spPr>
          <p:txBody>
            <a:bodyPr/>
            <a:lstStyle/>
            <a:p>
              <a:endParaRPr lang="fr-FR"/>
            </a:p>
          </p:txBody>
        </p:sp>
        <p:pic>
          <p:nvPicPr>
            <p:cNvPr id="105497" name="Picture 6"/>
            <p:cNvPicPr>
              <a:picLocks noChangeAspect="1" noChangeArrowheads="1"/>
            </p:cNvPicPr>
            <p:nvPr/>
          </p:nvPicPr>
          <p:blipFill>
            <a:blip r:embed="rId7" cstate="print"/>
            <a:srcRect/>
            <a:stretch>
              <a:fillRect/>
            </a:stretch>
          </p:blipFill>
          <p:spPr bwMode="auto">
            <a:xfrm>
              <a:off x="1131" y="1880"/>
              <a:ext cx="1202" cy="1307"/>
            </a:xfrm>
            <a:prstGeom prst="rect">
              <a:avLst/>
            </a:prstGeom>
            <a:noFill/>
            <a:ln w="9525">
              <a:noFill/>
              <a:miter lim="800000"/>
              <a:headEnd/>
              <a:tailEnd/>
            </a:ln>
          </p:spPr>
        </p:pic>
        <p:sp>
          <p:nvSpPr>
            <p:cNvPr id="105498" name="Rectangle 7"/>
            <p:cNvSpPr>
              <a:spLocks noChangeArrowheads="1"/>
            </p:cNvSpPr>
            <p:nvPr/>
          </p:nvSpPr>
          <p:spPr bwMode="auto">
            <a:xfrm>
              <a:off x="2105" y="2722"/>
              <a:ext cx="192" cy="266"/>
            </a:xfrm>
            <a:prstGeom prst="rect">
              <a:avLst/>
            </a:prstGeom>
            <a:solidFill>
              <a:srgbClr val="000000"/>
            </a:solidFill>
            <a:ln w="9525">
              <a:noFill/>
              <a:miter lim="800000"/>
              <a:headEnd/>
              <a:tailEnd/>
            </a:ln>
          </p:spPr>
          <p:txBody>
            <a:bodyPr lIns="90000" tIns="45000" rIns="90000" bIns="45000"/>
            <a:lstStyle/>
            <a:p>
              <a:pPr defTabSz="45720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500">
                  <a:solidFill>
                    <a:srgbClr val="FFFF00"/>
                  </a:solidFill>
                  <a:latin typeface="Times New Roman" pitchFamily="18" charset="0"/>
                </a:rPr>
                <a:t>p</a:t>
              </a:r>
            </a:p>
          </p:txBody>
        </p:sp>
        <p:sp>
          <p:nvSpPr>
            <p:cNvPr id="105499" name="Rectangle 8"/>
            <p:cNvSpPr>
              <a:spLocks noChangeArrowheads="1"/>
            </p:cNvSpPr>
            <p:nvPr/>
          </p:nvSpPr>
          <p:spPr bwMode="auto">
            <a:xfrm>
              <a:off x="1198" y="2755"/>
              <a:ext cx="139" cy="189"/>
            </a:xfrm>
            <a:prstGeom prst="rect">
              <a:avLst/>
            </a:prstGeom>
            <a:solidFill>
              <a:srgbClr val="000000"/>
            </a:solidFill>
            <a:ln w="9525">
              <a:noFill/>
              <a:miter lim="800000"/>
              <a:headEnd/>
              <a:tailEnd/>
            </a:ln>
          </p:spPr>
          <p:txBody>
            <a:bodyPr lIns="90000" tIns="45000" rIns="90000" bIns="45000"/>
            <a:lstStyle/>
            <a:p>
              <a:pPr defTabSz="45720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500">
                  <a:solidFill>
                    <a:srgbClr val="FFFF00"/>
                  </a:solidFill>
                  <a:latin typeface="Times New Roman" pitchFamily="18" charset="0"/>
                </a:rPr>
                <a:t>p</a:t>
              </a:r>
            </a:p>
          </p:txBody>
        </p:sp>
        <p:sp>
          <p:nvSpPr>
            <p:cNvPr id="105500" name="Line 9"/>
            <p:cNvSpPr>
              <a:spLocks noChangeShapeType="1"/>
            </p:cNvSpPr>
            <p:nvPr/>
          </p:nvSpPr>
          <p:spPr bwMode="auto">
            <a:xfrm>
              <a:off x="1033" y="3476"/>
              <a:ext cx="3641" cy="1"/>
            </a:xfrm>
            <a:prstGeom prst="line">
              <a:avLst/>
            </a:prstGeom>
            <a:noFill/>
            <a:ln w="54720">
              <a:solidFill>
                <a:schemeClr val="tx1"/>
              </a:solidFill>
              <a:round/>
              <a:headEnd/>
              <a:tailEnd type="triangle" w="med" len="med"/>
            </a:ln>
          </p:spPr>
          <p:txBody>
            <a:bodyPr/>
            <a:lstStyle/>
            <a:p>
              <a:endParaRPr lang="fr-FR"/>
            </a:p>
          </p:txBody>
        </p:sp>
        <p:sp>
          <p:nvSpPr>
            <p:cNvPr id="105501" name="Rectangle 12"/>
            <p:cNvSpPr>
              <a:spLocks noChangeArrowheads="1"/>
            </p:cNvSpPr>
            <p:nvPr/>
          </p:nvSpPr>
          <p:spPr bwMode="auto">
            <a:xfrm>
              <a:off x="3029" y="2416"/>
              <a:ext cx="227" cy="301"/>
            </a:xfrm>
            <a:prstGeom prst="rect">
              <a:avLst/>
            </a:prstGeom>
            <a:noFill/>
            <a:ln w="9525">
              <a:noFill/>
              <a:miter lim="800000"/>
              <a:headEnd/>
              <a:tailEnd/>
            </a:ln>
          </p:spPr>
          <p:txBody>
            <a:bodyPr lIns="90000" tIns="45000" rIns="90000" bIns="45000"/>
            <a:lstStyle/>
            <a:p>
              <a:pPr defTabSz="45720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500">
                  <a:solidFill>
                    <a:srgbClr val="FFFF00"/>
                  </a:solidFill>
                  <a:latin typeface="Times New Roman" pitchFamily="18" charset="0"/>
                </a:rPr>
                <a:t>p</a:t>
              </a:r>
            </a:p>
          </p:txBody>
        </p:sp>
        <p:sp>
          <p:nvSpPr>
            <p:cNvPr id="105502" name="Rectangle 13"/>
            <p:cNvSpPr>
              <a:spLocks noChangeArrowheads="1"/>
            </p:cNvSpPr>
            <p:nvPr/>
          </p:nvSpPr>
          <p:spPr bwMode="auto">
            <a:xfrm>
              <a:off x="3002" y="2676"/>
              <a:ext cx="228" cy="301"/>
            </a:xfrm>
            <a:prstGeom prst="rect">
              <a:avLst/>
            </a:prstGeom>
            <a:noFill/>
            <a:ln w="9525">
              <a:noFill/>
              <a:miter lim="800000"/>
              <a:headEnd/>
              <a:tailEnd/>
            </a:ln>
          </p:spPr>
          <p:txBody>
            <a:bodyPr lIns="90000" tIns="45000" rIns="90000" bIns="45000"/>
            <a:lstStyle/>
            <a:p>
              <a:pPr defTabSz="45720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500">
                  <a:solidFill>
                    <a:srgbClr val="FFFF00"/>
                  </a:solidFill>
                  <a:latin typeface="Times New Roman" pitchFamily="18" charset="0"/>
                </a:rPr>
                <a:t>p</a:t>
              </a:r>
            </a:p>
          </p:txBody>
        </p:sp>
        <p:sp>
          <p:nvSpPr>
            <p:cNvPr id="105503" name="Rectangle 14"/>
            <p:cNvSpPr>
              <a:spLocks noChangeArrowheads="1"/>
            </p:cNvSpPr>
            <p:nvPr/>
          </p:nvSpPr>
          <p:spPr bwMode="auto">
            <a:xfrm>
              <a:off x="3661" y="2370"/>
              <a:ext cx="427" cy="221"/>
            </a:xfrm>
            <a:prstGeom prst="rect">
              <a:avLst/>
            </a:prstGeom>
            <a:noFill/>
            <a:ln w="9525">
              <a:noFill/>
              <a:miter lim="800000"/>
              <a:headEnd/>
              <a:tailEnd/>
            </a:ln>
          </p:spPr>
          <p:txBody>
            <a:bodyPr lIns="90000" tIns="45000" rIns="90000" bIns="45000"/>
            <a:lstStyle/>
            <a:p>
              <a:pPr defTabSz="45720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CCCC"/>
                  </a:solidFill>
                  <a:latin typeface="Times New Roman" pitchFamily="18" charset="0"/>
                  <a:cs typeface="Arial" charset="0"/>
                </a:rPr>
                <a:t>γ(q)</a:t>
              </a:r>
            </a:p>
          </p:txBody>
        </p:sp>
        <p:sp>
          <p:nvSpPr>
            <p:cNvPr id="105504" name="Rectangle 15"/>
            <p:cNvSpPr>
              <a:spLocks noChangeArrowheads="1"/>
            </p:cNvSpPr>
            <p:nvPr/>
          </p:nvSpPr>
          <p:spPr bwMode="auto">
            <a:xfrm>
              <a:off x="4382" y="2412"/>
              <a:ext cx="267" cy="276"/>
            </a:xfrm>
            <a:prstGeom prst="rect">
              <a:avLst/>
            </a:prstGeom>
            <a:noFill/>
            <a:ln w="9525">
              <a:noFill/>
              <a:miter lim="800000"/>
              <a:headEnd/>
              <a:tailEnd/>
            </a:ln>
          </p:spPr>
          <p:txBody>
            <a:bodyPr lIns="90000" tIns="45000" rIns="90000" bIns="45000"/>
            <a:lstStyle/>
            <a:p>
              <a:pPr defTabSz="45720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FFFF00"/>
                  </a:solidFill>
                  <a:latin typeface="Times New Roman" pitchFamily="18" charset="0"/>
                </a:rPr>
                <a:t>e</a:t>
              </a:r>
              <a:r>
                <a:rPr lang="en-US" sz="2000" b="1" baseline="33000">
                  <a:solidFill>
                    <a:srgbClr val="FFFF00"/>
                  </a:solidFill>
                  <a:latin typeface="Times New Roman" pitchFamily="18" charset="0"/>
                </a:rPr>
                <a:t>+</a:t>
              </a:r>
            </a:p>
          </p:txBody>
        </p:sp>
        <p:sp>
          <p:nvSpPr>
            <p:cNvPr id="105505" name="Rectangle 17"/>
            <p:cNvSpPr>
              <a:spLocks noChangeArrowheads="1"/>
            </p:cNvSpPr>
            <p:nvPr/>
          </p:nvSpPr>
          <p:spPr bwMode="auto">
            <a:xfrm>
              <a:off x="3251" y="2594"/>
              <a:ext cx="543" cy="165"/>
            </a:xfrm>
            <a:prstGeom prst="rect">
              <a:avLst/>
            </a:prstGeom>
            <a:noFill/>
            <a:ln w="9525">
              <a:noFill/>
              <a:miter lim="800000"/>
              <a:headEnd/>
              <a:tailEnd/>
            </a:ln>
          </p:spPr>
          <p:txBody>
            <a:bodyPr lIns="90000" tIns="45000" rIns="90000" bIns="45000"/>
            <a:lstStyle/>
            <a:p>
              <a:pPr defTabSz="45720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FFFFFF"/>
                  </a:solidFill>
                  <a:latin typeface="Times New Roman" pitchFamily="18" charset="0"/>
                  <a:cs typeface="Times New Roman" pitchFamily="18" charset="0"/>
                </a:rPr>
                <a:t>Г</a:t>
              </a:r>
              <a:r>
                <a:rPr lang="en-US" b="1" baseline="33000">
                  <a:solidFill>
                    <a:srgbClr val="FFFFFF"/>
                  </a:solidFill>
                  <a:latin typeface="Times New Roman" pitchFamily="18" charset="0"/>
                  <a:cs typeface="Arial" charset="0"/>
                </a:rPr>
                <a:t>μ</a:t>
              </a:r>
              <a:r>
                <a:rPr lang="en-US" b="1">
                  <a:solidFill>
                    <a:srgbClr val="FFFFFF"/>
                  </a:solidFill>
                  <a:latin typeface="Times New Roman" pitchFamily="18" charset="0"/>
                  <a:cs typeface="Arial" charset="0"/>
                </a:rPr>
                <a:t>(q)</a:t>
              </a:r>
            </a:p>
          </p:txBody>
        </p:sp>
        <p:sp>
          <p:nvSpPr>
            <p:cNvPr id="105506" name="Line 18"/>
            <p:cNvSpPr>
              <a:spLocks noChangeShapeType="1"/>
            </p:cNvSpPr>
            <p:nvPr/>
          </p:nvSpPr>
          <p:spPr bwMode="auto">
            <a:xfrm>
              <a:off x="3065" y="2491"/>
              <a:ext cx="125" cy="1"/>
            </a:xfrm>
            <a:prstGeom prst="line">
              <a:avLst/>
            </a:prstGeom>
            <a:noFill/>
            <a:ln w="36720">
              <a:solidFill>
                <a:srgbClr val="E6E64C"/>
              </a:solidFill>
              <a:round/>
              <a:headEnd/>
              <a:tailEnd/>
            </a:ln>
          </p:spPr>
          <p:txBody>
            <a:bodyPr/>
            <a:lstStyle/>
            <a:p>
              <a:endParaRPr lang="fr-FR"/>
            </a:p>
          </p:txBody>
        </p:sp>
        <p:sp>
          <p:nvSpPr>
            <p:cNvPr id="105507" name="AutoShape 26"/>
            <p:cNvSpPr>
              <a:spLocks noChangeArrowheads="1"/>
            </p:cNvSpPr>
            <p:nvPr/>
          </p:nvSpPr>
          <p:spPr bwMode="auto">
            <a:xfrm>
              <a:off x="3231" y="3215"/>
              <a:ext cx="1233" cy="235"/>
            </a:xfrm>
            <a:prstGeom prst="roundRect">
              <a:avLst>
                <a:gd name="adj" fmla="val 16667"/>
              </a:avLst>
            </a:prstGeom>
            <a:solidFill>
              <a:srgbClr val="FFFFFF"/>
            </a:solidFill>
            <a:ln w="9525">
              <a:noFill/>
              <a:round/>
              <a:headEnd/>
              <a:tailEnd/>
            </a:ln>
          </p:spPr>
          <p:txBody>
            <a:bodyPr wrap="none" anchor="ctr"/>
            <a:lstStyle/>
            <a:p>
              <a:endParaRPr lang="fr-FR"/>
            </a:p>
          </p:txBody>
        </p:sp>
        <p:sp>
          <p:nvSpPr>
            <p:cNvPr id="105508" name="Text Box 27"/>
            <p:cNvSpPr txBox="1">
              <a:spLocks noChangeArrowheads="1"/>
            </p:cNvSpPr>
            <p:nvPr/>
          </p:nvSpPr>
          <p:spPr bwMode="auto">
            <a:xfrm>
              <a:off x="3348" y="3217"/>
              <a:ext cx="1116" cy="246"/>
            </a:xfrm>
            <a:prstGeom prst="rect">
              <a:avLst/>
            </a:prstGeom>
            <a:noFill/>
            <a:ln w="9525">
              <a:noFill/>
              <a:miter lim="800000"/>
              <a:headEnd/>
              <a:tailEnd/>
            </a:ln>
          </p:spPr>
          <p:txBody>
            <a:bodyPr lIns="90000" tIns="45000" rIns="90000" bIns="45000"/>
            <a:lstStyle/>
            <a:p>
              <a:pPr defTabSz="457200" hangingPunct="0">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Times New Roman" pitchFamily="18" charset="0"/>
                </a:rPr>
                <a:t>FFs complex</a:t>
              </a:r>
            </a:p>
          </p:txBody>
        </p:sp>
        <p:sp>
          <p:nvSpPr>
            <p:cNvPr id="105509" name="AutoShape 28"/>
            <p:cNvSpPr>
              <a:spLocks noChangeArrowheads="1"/>
            </p:cNvSpPr>
            <p:nvPr/>
          </p:nvSpPr>
          <p:spPr bwMode="auto">
            <a:xfrm>
              <a:off x="1131" y="3210"/>
              <a:ext cx="846" cy="213"/>
            </a:xfrm>
            <a:prstGeom prst="roundRect">
              <a:avLst>
                <a:gd name="adj" fmla="val 16667"/>
              </a:avLst>
            </a:prstGeom>
            <a:solidFill>
              <a:srgbClr val="FFFFFF"/>
            </a:solidFill>
            <a:ln w="9525">
              <a:noFill/>
              <a:round/>
              <a:headEnd/>
              <a:tailEnd/>
            </a:ln>
          </p:spPr>
          <p:txBody>
            <a:bodyPr wrap="none" anchor="ctr"/>
            <a:lstStyle/>
            <a:p>
              <a:endParaRPr lang="fr-FR"/>
            </a:p>
          </p:txBody>
        </p:sp>
        <p:sp>
          <p:nvSpPr>
            <p:cNvPr id="105510" name="Text Box 29"/>
            <p:cNvSpPr txBox="1">
              <a:spLocks noChangeArrowheads="1"/>
            </p:cNvSpPr>
            <p:nvPr/>
          </p:nvSpPr>
          <p:spPr bwMode="auto">
            <a:xfrm>
              <a:off x="1181" y="3210"/>
              <a:ext cx="793" cy="246"/>
            </a:xfrm>
            <a:prstGeom prst="rect">
              <a:avLst/>
            </a:prstGeom>
            <a:noFill/>
            <a:ln w="9525">
              <a:noFill/>
              <a:miter lim="800000"/>
              <a:headEnd/>
              <a:tailEnd/>
            </a:ln>
          </p:spPr>
          <p:txBody>
            <a:bodyPr lIns="90000" tIns="45000" rIns="90000" bIns="45000"/>
            <a:lstStyle/>
            <a:p>
              <a:pPr defTabSz="457200" hangingPunct="0">
                <a:lnSpc>
                  <a:spcPct val="93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Times New Roman" pitchFamily="18" charset="0"/>
                </a:rPr>
                <a:t>FFs real</a:t>
              </a:r>
            </a:p>
          </p:txBody>
        </p:sp>
        <p:sp>
          <p:nvSpPr>
            <p:cNvPr id="105511" name="Text Box 30"/>
            <p:cNvSpPr txBox="1">
              <a:spLocks noChangeArrowheads="1"/>
            </p:cNvSpPr>
            <p:nvPr/>
          </p:nvSpPr>
          <p:spPr bwMode="auto">
            <a:xfrm>
              <a:off x="0" y="2376"/>
              <a:ext cx="497" cy="233"/>
            </a:xfrm>
            <a:prstGeom prst="rect">
              <a:avLst/>
            </a:prstGeom>
            <a:noFill/>
            <a:ln w="9525">
              <a:noFill/>
              <a:miter lim="800000"/>
              <a:headEnd/>
              <a:tailEnd/>
            </a:ln>
          </p:spPr>
          <p:txBody>
            <a:bodyPr wrap="none">
              <a:spAutoFit/>
            </a:bodyPr>
            <a:lstStyle/>
            <a:p>
              <a:r>
                <a:rPr lang="fr-FR"/>
                <a:t>q</a:t>
              </a:r>
              <a:r>
                <a:rPr lang="fr-FR" baseline="30000"/>
                <a:t>2</a:t>
              </a:r>
              <a:r>
                <a:rPr lang="fr-FR"/>
                <a:t> &lt; 0</a:t>
              </a:r>
            </a:p>
          </p:txBody>
        </p:sp>
        <p:sp>
          <p:nvSpPr>
            <p:cNvPr id="105512" name="Text Box 31"/>
            <p:cNvSpPr txBox="1">
              <a:spLocks noChangeArrowheads="1"/>
            </p:cNvSpPr>
            <p:nvPr/>
          </p:nvSpPr>
          <p:spPr bwMode="auto">
            <a:xfrm>
              <a:off x="4723" y="2456"/>
              <a:ext cx="725" cy="407"/>
            </a:xfrm>
            <a:prstGeom prst="rect">
              <a:avLst/>
            </a:prstGeom>
            <a:noFill/>
            <a:ln w="9525">
              <a:noFill/>
              <a:miter lim="800000"/>
              <a:headEnd/>
              <a:tailEnd/>
            </a:ln>
          </p:spPr>
          <p:txBody>
            <a:bodyPr wrap="none">
              <a:spAutoFit/>
            </a:bodyPr>
            <a:lstStyle/>
            <a:p>
              <a:r>
                <a:rPr lang="fr-FR" dirty="0"/>
                <a:t>q</a:t>
              </a:r>
              <a:r>
                <a:rPr lang="fr-FR" baseline="30000" dirty="0"/>
                <a:t>2</a:t>
              </a:r>
              <a:r>
                <a:rPr lang="fr-FR" dirty="0"/>
                <a:t> = s</a:t>
              </a:r>
            </a:p>
            <a:p>
              <a:r>
                <a:rPr lang="fr-FR" dirty="0"/>
                <a:t>q</a:t>
              </a:r>
              <a:r>
                <a:rPr lang="fr-FR" baseline="30000" dirty="0"/>
                <a:t>2</a:t>
              </a:r>
              <a:r>
                <a:rPr lang="fr-FR" dirty="0"/>
                <a:t> &gt; 4m</a:t>
              </a:r>
              <a:r>
                <a:rPr lang="fr-FR" baseline="-25000" dirty="0"/>
                <a:t>p</a:t>
              </a:r>
              <a:r>
                <a:rPr lang="fr-FR" baseline="30000" dirty="0"/>
                <a:t>2</a:t>
              </a:r>
            </a:p>
          </p:txBody>
        </p:sp>
        <p:sp>
          <p:nvSpPr>
            <p:cNvPr id="105513" name="Text Box 33"/>
            <p:cNvSpPr txBox="1">
              <a:spLocks noChangeArrowheads="1"/>
            </p:cNvSpPr>
            <p:nvPr/>
          </p:nvSpPr>
          <p:spPr bwMode="auto">
            <a:xfrm>
              <a:off x="2976" y="1872"/>
              <a:ext cx="2066" cy="288"/>
            </a:xfrm>
            <a:prstGeom prst="rect">
              <a:avLst/>
            </a:prstGeom>
            <a:noFill/>
            <a:ln w="9525">
              <a:noFill/>
              <a:miter lim="800000"/>
              <a:headEnd/>
              <a:tailEnd/>
            </a:ln>
          </p:spPr>
          <p:txBody>
            <a:bodyPr>
              <a:spAutoFit/>
            </a:bodyPr>
            <a:lstStyle/>
            <a:p>
              <a:r>
                <a:rPr lang="fr-FR" dirty="0"/>
                <a:t>pp </a:t>
              </a:r>
              <a:r>
                <a:rPr lang="fr-FR" sz="2400" dirty="0">
                  <a:sym typeface="Symbol" pitchFamily="18" charset="2"/>
                </a:rPr>
                <a:t> </a:t>
              </a:r>
              <a:r>
                <a:rPr lang="fr-FR" dirty="0">
                  <a:sym typeface="Symbol" pitchFamily="18" charset="2"/>
                </a:rPr>
                <a:t>e</a:t>
              </a:r>
              <a:r>
                <a:rPr lang="fr-FR" baseline="30000" dirty="0">
                  <a:sym typeface="Symbol" pitchFamily="18" charset="2"/>
                </a:rPr>
                <a:t>+</a:t>
              </a:r>
              <a:r>
                <a:rPr lang="fr-FR" dirty="0">
                  <a:sym typeface="Symbol" pitchFamily="18" charset="2"/>
                </a:rPr>
                <a:t>e</a:t>
              </a:r>
              <a:r>
                <a:rPr lang="fr-FR" baseline="30000" dirty="0">
                  <a:sym typeface="Symbol" pitchFamily="18" charset="2"/>
                </a:rPr>
                <a:t>-</a:t>
              </a:r>
              <a:r>
                <a:rPr lang="fr-FR" dirty="0">
                  <a:sym typeface="Symbol" pitchFamily="18" charset="2"/>
                </a:rPr>
                <a:t> annihilation</a:t>
              </a:r>
            </a:p>
          </p:txBody>
        </p:sp>
        <p:sp>
          <p:nvSpPr>
            <p:cNvPr id="105514" name="Text Box 34"/>
            <p:cNvSpPr txBox="1">
              <a:spLocks noChangeArrowheads="1"/>
            </p:cNvSpPr>
            <p:nvPr/>
          </p:nvSpPr>
          <p:spPr bwMode="auto">
            <a:xfrm>
              <a:off x="2892" y="3497"/>
              <a:ext cx="422" cy="231"/>
            </a:xfrm>
            <a:prstGeom prst="rect">
              <a:avLst/>
            </a:prstGeom>
            <a:noFill/>
            <a:ln w="9525">
              <a:noFill/>
              <a:miter lim="800000"/>
              <a:headEnd/>
              <a:tailEnd/>
            </a:ln>
          </p:spPr>
          <p:txBody>
            <a:bodyPr wrap="none">
              <a:spAutoFit/>
            </a:bodyPr>
            <a:lstStyle/>
            <a:p>
              <a:r>
                <a:rPr lang="fr-FR" dirty="0"/>
                <a:t>4m</a:t>
              </a:r>
              <a:r>
                <a:rPr lang="fr-FR" baseline="-25000" dirty="0"/>
                <a:t>p</a:t>
              </a:r>
              <a:r>
                <a:rPr lang="fr-FR" baseline="30000" dirty="0"/>
                <a:t>2</a:t>
              </a:r>
            </a:p>
          </p:txBody>
        </p:sp>
        <p:sp>
          <p:nvSpPr>
            <p:cNvPr id="105515" name="Text Box 35"/>
            <p:cNvSpPr txBox="1">
              <a:spLocks noChangeArrowheads="1"/>
            </p:cNvSpPr>
            <p:nvPr/>
          </p:nvSpPr>
          <p:spPr bwMode="auto">
            <a:xfrm>
              <a:off x="2976" y="1824"/>
              <a:ext cx="164" cy="231"/>
            </a:xfrm>
            <a:prstGeom prst="rect">
              <a:avLst/>
            </a:prstGeom>
            <a:noFill/>
            <a:ln w="9525">
              <a:noFill/>
              <a:miter lim="800000"/>
              <a:headEnd/>
              <a:tailEnd/>
            </a:ln>
          </p:spPr>
          <p:txBody>
            <a:bodyPr wrap="none">
              <a:spAutoFit/>
            </a:bodyPr>
            <a:lstStyle/>
            <a:p>
              <a:r>
                <a:rPr lang="fr-FR"/>
                <a:t>-</a:t>
              </a:r>
            </a:p>
          </p:txBody>
        </p:sp>
        <p:sp>
          <p:nvSpPr>
            <p:cNvPr id="105516" name="Rectangle 38"/>
            <p:cNvSpPr>
              <a:spLocks noChangeArrowheads="1"/>
            </p:cNvSpPr>
            <p:nvPr/>
          </p:nvSpPr>
          <p:spPr bwMode="auto">
            <a:xfrm>
              <a:off x="4409" y="2756"/>
              <a:ext cx="267" cy="276"/>
            </a:xfrm>
            <a:prstGeom prst="rect">
              <a:avLst/>
            </a:prstGeom>
            <a:noFill/>
            <a:ln w="9525">
              <a:noFill/>
              <a:miter lim="800000"/>
              <a:headEnd/>
              <a:tailEnd/>
            </a:ln>
          </p:spPr>
          <p:txBody>
            <a:bodyPr lIns="90000" tIns="45000" rIns="90000" bIns="45000"/>
            <a:lstStyle/>
            <a:p>
              <a:pPr defTabSz="45720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FFFF00"/>
                  </a:solidFill>
                  <a:latin typeface="Times New Roman" pitchFamily="18" charset="0"/>
                </a:rPr>
                <a:t>e</a:t>
              </a:r>
              <a:r>
                <a:rPr lang="en-US" sz="2000" b="1" baseline="33000">
                  <a:solidFill>
                    <a:srgbClr val="FFFF00"/>
                  </a:solidFill>
                  <a:latin typeface="Times New Roman" pitchFamily="18" charset="0"/>
                </a:rPr>
                <a:t>-</a:t>
              </a:r>
            </a:p>
          </p:txBody>
        </p:sp>
        <p:sp>
          <p:nvSpPr>
            <p:cNvPr id="105517" name="Rectangle 39"/>
            <p:cNvSpPr>
              <a:spLocks noChangeArrowheads="1"/>
            </p:cNvSpPr>
            <p:nvPr/>
          </p:nvSpPr>
          <p:spPr bwMode="auto">
            <a:xfrm>
              <a:off x="1241" y="2279"/>
              <a:ext cx="336" cy="310"/>
            </a:xfrm>
            <a:prstGeom prst="rect">
              <a:avLst/>
            </a:prstGeom>
            <a:solidFill>
              <a:srgbClr val="00000C"/>
            </a:solidFill>
            <a:ln w="9525">
              <a:noFill/>
              <a:miter lim="800000"/>
              <a:headEnd/>
              <a:tailEnd/>
            </a:ln>
          </p:spPr>
          <p:txBody>
            <a:bodyPr wrap="none" anchor="ctr"/>
            <a:lstStyle/>
            <a:p>
              <a:endParaRPr lang="fr-FR"/>
            </a:p>
          </p:txBody>
        </p:sp>
        <p:sp>
          <p:nvSpPr>
            <p:cNvPr id="105518" name="Rectangle 29"/>
            <p:cNvSpPr>
              <a:spLocks noChangeArrowheads="1"/>
            </p:cNvSpPr>
            <p:nvPr/>
          </p:nvSpPr>
          <p:spPr bwMode="auto">
            <a:xfrm>
              <a:off x="0" y="1843"/>
              <a:ext cx="1089" cy="317"/>
            </a:xfrm>
            <a:prstGeom prst="rect">
              <a:avLst/>
            </a:prstGeom>
            <a:gradFill rotWithShape="0">
              <a:gsLst>
                <a:gs pos="0">
                  <a:srgbClr val="751700"/>
                </a:gs>
                <a:gs pos="50000">
                  <a:srgbClr val="FF3300"/>
                </a:gs>
                <a:gs pos="100000">
                  <a:srgbClr val="751700"/>
                </a:gs>
              </a:gsLst>
              <a:lin ang="5400000" scaled="1"/>
            </a:gradFill>
            <a:ln w="9525">
              <a:noFill/>
              <a:miter lim="800000"/>
              <a:headEnd/>
              <a:tailEnd/>
            </a:ln>
          </p:spPr>
          <p:txBody>
            <a:bodyPr wrap="none" lIns="90000" tIns="46800" rIns="90000" bIns="46800" anchor="ctr"/>
            <a:lstStyle/>
            <a:p>
              <a:pPr algn="ctr" defTabSz="457200" hangingPunct="0">
                <a:lnSpc>
                  <a:spcPct val="69000"/>
                </a:lnSpc>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000000"/>
                  </a:solidFill>
                  <a:latin typeface="Calibri" pitchFamily="34" charset="0"/>
                </a:rPr>
                <a:t>Space Like (SL)</a:t>
              </a:r>
            </a:p>
          </p:txBody>
        </p:sp>
        <p:sp>
          <p:nvSpPr>
            <p:cNvPr id="105519" name="Rectangle 28"/>
            <p:cNvSpPr>
              <a:spLocks noChangeArrowheads="1"/>
            </p:cNvSpPr>
            <p:nvPr/>
          </p:nvSpPr>
          <p:spPr bwMode="auto">
            <a:xfrm>
              <a:off x="4684" y="2160"/>
              <a:ext cx="1076" cy="317"/>
            </a:xfrm>
            <a:prstGeom prst="rect">
              <a:avLst/>
            </a:prstGeom>
            <a:gradFill rotWithShape="0">
              <a:gsLst>
                <a:gs pos="0">
                  <a:srgbClr val="462F00"/>
                </a:gs>
                <a:gs pos="50000">
                  <a:srgbClr val="996600"/>
                </a:gs>
                <a:gs pos="100000">
                  <a:srgbClr val="462F00"/>
                </a:gs>
              </a:gsLst>
              <a:lin ang="5400000" scaled="1"/>
            </a:gradFill>
            <a:ln w="9360">
              <a:solidFill>
                <a:srgbClr val="996600"/>
              </a:solidFill>
              <a:miter lim="800000"/>
              <a:headEnd/>
              <a:tailEnd/>
            </a:ln>
          </p:spPr>
          <p:txBody>
            <a:bodyPr wrap="none" lIns="90000" tIns="46800" rIns="90000" bIns="46800" anchor="ctr"/>
            <a:lstStyle/>
            <a:p>
              <a:pPr algn="ctr" defTabSz="457200" hangingPunct="0">
                <a:lnSpc>
                  <a:spcPct val="69000"/>
                </a:lnSpc>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000000"/>
                  </a:solidFill>
                  <a:latin typeface="Calibri" pitchFamily="34" charset="0"/>
                </a:rPr>
                <a:t>Time Like (TL)</a:t>
              </a:r>
            </a:p>
          </p:txBody>
        </p:sp>
        <p:grpSp>
          <p:nvGrpSpPr>
            <p:cNvPr id="105520" name="Group 81"/>
            <p:cNvGrpSpPr>
              <a:grpSpLocks/>
            </p:cNvGrpSpPr>
            <p:nvPr/>
          </p:nvGrpSpPr>
          <p:grpSpPr bwMode="auto">
            <a:xfrm>
              <a:off x="2448" y="1982"/>
              <a:ext cx="432" cy="1444"/>
              <a:chOff x="2544" y="1008"/>
              <a:chExt cx="432" cy="1444"/>
            </a:xfrm>
          </p:grpSpPr>
          <p:pic>
            <p:nvPicPr>
              <p:cNvPr id="105522" name="Rectangle 27"/>
              <p:cNvPicPr>
                <a:picLocks noChangeArrowheads="1"/>
              </p:cNvPicPr>
              <p:nvPr/>
            </p:nvPicPr>
            <p:blipFill>
              <a:blip r:embed="rId8" cstate="print"/>
              <a:srcRect/>
              <a:stretch>
                <a:fillRect/>
              </a:stretch>
            </p:blipFill>
            <p:spPr bwMode="auto">
              <a:xfrm rot="-5400000">
                <a:off x="2038" y="1514"/>
                <a:ext cx="1444" cy="432"/>
              </a:xfrm>
              <a:prstGeom prst="rect">
                <a:avLst/>
              </a:prstGeom>
              <a:noFill/>
              <a:ln w="9525">
                <a:noFill/>
                <a:miter lim="800000"/>
                <a:headEnd/>
                <a:tailEnd/>
              </a:ln>
            </p:spPr>
          </p:pic>
          <p:sp>
            <p:nvSpPr>
              <p:cNvPr id="105523" name="Rectangle 79"/>
              <p:cNvSpPr>
                <a:spLocks noChangeArrowheads="1"/>
              </p:cNvSpPr>
              <p:nvPr/>
            </p:nvSpPr>
            <p:spPr bwMode="auto">
              <a:xfrm rot="-5400000">
                <a:off x="2050" y="1502"/>
                <a:ext cx="1392" cy="404"/>
              </a:xfrm>
              <a:prstGeom prst="rect">
                <a:avLst/>
              </a:prstGeom>
              <a:noFill/>
              <a:ln w="9525">
                <a:noFill/>
                <a:miter lim="800000"/>
                <a:headEnd/>
                <a:tailEnd/>
              </a:ln>
            </p:spPr>
            <p:txBody>
              <a:bodyPr>
                <a:spAutoFit/>
              </a:bodyPr>
              <a:lstStyle/>
              <a:p>
                <a:r>
                  <a:rPr lang="en-US">
                    <a:solidFill>
                      <a:srgbClr val="000000"/>
                    </a:solidFill>
                  </a:rPr>
                  <a:t>Unphysical region</a:t>
                </a:r>
              </a:p>
              <a:p>
                <a:r>
                  <a:rPr lang="en-US">
                    <a:solidFill>
                      <a:srgbClr val="000000"/>
                    </a:solidFill>
                  </a:rPr>
                  <a:t>    p p → e+ e- π0</a:t>
                </a:r>
                <a:endParaRPr lang="fr-FR">
                  <a:solidFill>
                    <a:srgbClr val="000000"/>
                  </a:solidFill>
                </a:endParaRPr>
              </a:p>
            </p:txBody>
          </p:sp>
          <p:sp>
            <p:nvSpPr>
              <p:cNvPr id="105524" name="Text Box 80"/>
              <p:cNvSpPr txBox="1">
                <a:spLocks noChangeArrowheads="1"/>
              </p:cNvSpPr>
              <p:nvPr/>
            </p:nvSpPr>
            <p:spPr bwMode="auto">
              <a:xfrm>
                <a:off x="2720" y="2056"/>
                <a:ext cx="192" cy="173"/>
              </a:xfrm>
              <a:prstGeom prst="rect">
                <a:avLst/>
              </a:prstGeom>
              <a:noFill/>
              <a:ln w="9525">
                <a:noFill/>
                <a:miter lim="800000"/>
                <a:headEnd/>
                <a:tailEnd/>
              </a:ln>
            </p:spPr>
            <p:txBody>
              <a:bodyPr>
                <a:spAutoFit/>
              </a:bodyPr>
              <a:lstStyle/>
              <a:p>
                <a:r>
                  <a:rPr lang="fr-FR" sz="1200">
                    <a:solidFill>
                      <a:srgbClr val="000000"/>
                    </a:solidFill>
                  </a:rPr>
                  <a:t>|</a:t>
                </a:r>
              </a:p>
            </p:txBody>
          </p:sp>
        </p:grpSp>
        <p:sp>
          <p:nvSpPr>
            <p:cNvPr id="105521" name="Line 86"/>
            <p:cNvSpPr>
              <a:spLocks noChangeShapeType="1"/>
            </p:cNvSpPr>
            <p:nvPr/>
          </p:nvSpPr>
          <p:spPr bwMode="auto">
            <a:xfrm>
              <a:off x="2880" y="1776"/>
              <a:ext cx="0" cy="1680"/>
            </a:xfrm>
            <a:prstGeom prst="line">
              <a:avLst/>
            </a:prstGeom>
            <a:noFill/>
            <a:ln w="38100">
              <a:solidFill>
                <a:schemeClr val="tx1"/>
              </a:solidFill>
              <a:round/>
              <a:headEnd/>
              <a:tailEnd/>
            </a:ln>
          </p:spPr>
          <p:txBody>
            <a:bodyPr/>
            <a:lstStyle/>
            <a:p>
              <a:endParaRPr lang="fr-FR"/>
            </a:p>
          </p:txBody>
        </p:sp>
      </p:grpSp>
      <p:sp>
        <p:nvSpPr>
          <p:cNvPr id="105484" name="Text Box 88"/>
          <p:cNvSpPr txBox="1">
            <a:spLocks noChangeArrowheads="1"/>
          </p:cNvSpPr>
          <p:nvPr/>
        </p:nvSpPr>
        <p:spPr bwMode="auto">
          <a:xfrm>
            <a:off x="0" y="5334000"/>
            <a:ext cx="4629150" cy="923925"/>
          </a:xfrm>
          <a:prstGeom prst="rect">
            <a:avLst/>
          </a:prstGeom>
          <a:noFill/>
          <a:ln w="19050">
            <a:solidFill>
              <a:schemeClr val="tx1"/>
            </a:solidFill>
            <a:miter lim="800000"/>
            <a:headEnd/>
            <a:tailEnd/>
          </a:ln>
        </p:spPr>
        <p:txBody>
          <a:bodyPr wrap="none">
            <a:spAutoFit/>
          </a:bodyPr>
          <a:lstStyle/>
          <a:p>
            <a:r>
              <a:rPr lang="fr-FR" b="1"/>
              <a:t> Vector meson poles: q</a:t>
            </a:r>
            <a:r>
              <a:rPr lang="fr-FR" b="1" baseline="30000"/>
              <a:t>2</a:t>
            </a:r>
            <a:r>
              <a:rPr lang="fr-FR" b="1"/>
              <a:t> = m</a:t>
            </a:r>
            <a:r>
              <a:rPr lang="fr-FR" b="1" baseline="30000"/>
              <a:t>2</a:t>
            </a:r>
            <a:r>
              <a:rPr lang="fr-FR" b="1" baseline="-25000">
                <a:sym typeface="Symbol" pitchFamily="18" charset="2"/>
              </a:rPr>
              <a:t></a:t>
            </a:r>
            <a:r>
              <a:rPr lang="fr-FR" b="1">
                <a:sym typeface="Symbol" pitchFamily="18" charset="2"/>
              </a:rPr>
              <a:t>, m</a:t>
            </a:r>
            <a:r>
              <a:rPr lang="fr-FR" b="1" baseline="30000">
                <a:sym typeface="Symbol" pitchFamily="18" charset="2"/>
              </a:rPr>
              <a:t>2</a:t>
            </a:r>
            <a:r>
              <a:rPr lang="fr-FR" b="1" baseline="-25000">
                <a:sym typeface="Symbol" pitchFamily="18" charset="2"/>
              </a:rPr>
              <a:t></a:t>
            </a:r>
            <a:r>
              <a:rPr lang="fr-FR" b="1">
                <a:sym typeface="Symbol" pitchFamily="18" charset="2"/>
              </a:rPr>
              <a:t>, m</a:t>
            </a:r>
            <a:r>
              <a:rPr lang="fr-FR" b="1" baseline="30000">
                <a:sym typeface="Symbol" pitchFamily="18" charset="2"/>
              </a:rPr>
              <a:t>2</a:t>
            </a:r>
            <a:r>
              <a:rPr lang="fr-FR" b="1" baseline="-25000">
                <a:sym typeface="Symbol" pitchFamily="18" charset="2"/>
              </a:rPr>
              <a:t></a:t>
            </a:r>
          </a:p>
          <a:p>
            <a:pPr>
              <a:buFont typeface="Symbol" pitchFamily="18" charset="2"/>
              <a:buChar char="®"/>
            </a:pPr>
            <a:r>
              <a:rPr lang="fr-FR"/>
              <a:t> </a:t>
            </a:r>
            <a:r>
              <a:rPr lang="fr-FR">
                <a:solidFill>
                  <a:srgbClr val="FF0000"/>
                </a:solidFill>
              </a:rPr>
              <a:t>Vector Meson Dominance (VMD) </a:t>
            </a:r>
          </a:p>
          <a:p>
            <a:pPr>
              <a:buFont typeface="Symbol" pitchFamily="18" charset="2"/>
              <a:buNone/>
            </a:pPr>
            <a:r>
              <a:rPr lang="fr-FR"/>
              <a:t>   form factor models can be tested </a:t>
            </a:r>
            <a:endParaRPr lang="fr-FR" b="1">
              <a:sym typeface="Symbol" pitchFamily="18" charset="2"/>
            </a:endParaRPr>
          </a:p>
        </p:txBody>
      </p:sp>
      <p:sp>
        <p:nvSpPr>
          <p:cNvPr id="105485" name="Line 89"/>
          <p:cNvSpPr>
            <a:spLocks noChangeShapeType="1"/>
          </p:cNvSpPr>
          <p:nvPr/>
        </p:nvSpPr>
        <p:spPr bwMode="auto">
          <a:xfrm flipV="1">
            <a:off x="3886200" y="4876800"/>
            <a:ext cx="228600" cy="457200"/>
          </a:xfrm>
          <a:prstGeom prst="line">
            <a:avLst/>
          </a:prstGeom>
          <a:noFill/>
          <a:ln w="9525">
            <a:solidFill>
              <a:schemeClr val="tx1"/>
            </a:solidFill>
            <a:round/>
            <a:headEnd/>
            <a:tailEnd type="triangle" w="med" len="med"/>
          </a:ln>
        </p:spPr>
        <p:txBody>
          <a:bodyPr/>
          <a:lstStyle/>
          <a:p>
            <a:endParaRPr lang="fr-FR"/>
          </a:p>
        </p:txBody>
      </p:sp>
      <p:sp>
        <p:nvSpPr>
          <p:cNvPr id="2" name="Rectangle 1"/>
          <p:cNvSpPr/>
          <p:nvPr/>
        </p:nvSpPr>
        <p:spPr>
          <a:xfrm>
            <a:off x="3860800" y="777875"/>
            <a:ext cx="1863328" cy="10668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5" name="Rectangle 54"/>
          <p:cNvSpPr/>
          <p:nvPr/>
        </p:nvSpPr>
        <p:spPr>
          <a:xfrm>
            <a:off x="5940424" y="777875"/>
            <a:ext cx="2159967" cy="106680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6" name="Rectangle 55"/>
          <p:cNvSpPr/>
          <p:nvPr/>
        </p:nvSpPr>
        <p:spPr>
          <a:xfrm>
            <a:off x="2333625" y="922338"/>
            <a:ext cx="870223" cy="7778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4" name="Connecteur droit avec flèche 3"/>
          <p:cNvCxnSpPr>
            <a:endCxn id="115718" idx="0"/>
          </p:cNvCxnSpPr>
          <p:nvPr/>
        </p:nvCxnSpPr>
        <p:spPr>
          <a:xfrm>
            <a:off x="2735263" y="1676400"/>
            <a:ext cx="14287" cy="8509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flipH="1">
            <a:off x="4318000" y="1844675"/>
            <a:ext cx="209550" cy="7762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a:off x="6537325" y="1844675"/>
            <a:ext cx="266700" cy="776288"/>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5492" name="Text Box 30"/>
          <p:cNvSpPr txBox="1">
            <a:spLocks noChangeArrowheads="1"/>
          </p:cNvSpPr>
          <p:nvPr/>
        </p:nvSpPr>
        <p:spPr bwMode="auto">
          <a:xfrm>
            <a:off x="1406525" y="1557338"/>
            <a:ext cx="788988" cy="369887"/>
          </a:xfrm>
          <a:prstGeom prst="rect">
            <a:avLst/>
          </a:prstGeom>
          <a:noFill/>
          <a:ln w="9525">
            <a:noFill/>
            <a:miter lim="800000"/>
            <a:headEnd/>
            <a:tailEnd/>
          </a:ln>
        </p:spPr>
        <p:txBody>
          <a:bodyPr wrap="none">
            <a:spAutoFit/>
          </a:bodyPr>
          <a:lstStyle/>
          <a:p>
            <a:r>
              <a:rPr lang="fr-FR"/>
              <a:t>q</a:t>
            </a:r>
            <a:r>
              <a:rPr lang="fr-FR" baseline="30000"/>
              <a:t>2</a:t>
            </a:r>
            <a:r>
              <a:rPr lang="fr-FR"/>
              <a:t> &lt; 0</a:t>
            </a:r>
          </a:p>
        </p:txBody>
      </p:sp>
      <p:sp>
        <p:nvSpPr>
          <p:cNvPr id="3" name="Espace réservé de la date 2"/>
          <p:cNvSpPr>
            <a:spLocks noGrp="1"/>
          </p:cNvSpPr>
          <p:nvPr>
            <p:ph type="dt" sz="half" idx="10"/>
          </p:nvPr>
        </p:nvSpPr>
        <p:spPr/>
        <p:txBody>
          <a:bodyPr/>
          <a:lstStyle/>
          <a:p>
            <a:pPr>
              <a:defRPr/>
            </a:pPr>
            <a:r>
              <a:rPr lang="fr-FR" smtClean="0"/>
              <a:t>Gatchina, 9 July 2012</a:t>
            </a:r>
            <a:endParaRPr lang="en-US"/>
          </a:p>
        </p:txBody>
      </p:sp>
      <p:sp>
        <p:nvSpPr>
          <p:cNvPr id="5" name="Espace réservé du pied de page 4"/>
          <p:cNvSpPr>
            <a:spLocks noGrp="1"/>
          </p:cNvSpPr>
          <p:nvPr>
            <p:ph type="ftr" sz="quarter" idx="11"/>
          </p:nvPr>
        </p:nvSpPr>
        <p:spPr/>
        <p:txBody>
          <a:bodyPr/>
          <a:lstStyle/>
          <a:p>
            <a:pPr>
              <a:defRPr/>
            </a:pPr>
            <a:r>
              <a:rPr lang="en-US" smtClean="0"/>
              <a:t>B. Ramstein   (IPN Orsay)</a:t>
            </a:r>
            <a:endParaRPr lang="en-US"/>
          </a:p>
        </p:txBody>
      </p:sp>
      <p:sp>
        <p:nvSpPr>
          <p:cNvPr id="7" name="Espace réservé du numéro de diapositive 6"/>
          <p:cNvSpPr>
            <a:spLocks noGrp="1"/>
          </p:cNvSpPr>
          <p:nvPr>
            <p:ph type="sldNum" sz="quarter" idx="12"/>
          </p:nvPr>
        </p:nvSpPr>
        <p:spPr/>
        <p:txBody>
          <a:bodyPr/>
          <a:lstStyle/>
          <a:p>
            <a:pPr>
              <a:defRPr/>
            </a:pPr>
            <a:fld id="{B6BA4EAF-79CD-4E56-8648-F889C9AFBCD1}"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0" y="-99392"/>
            <a:ext cx="9396536" cy="838200"/>
          </a:xfrm>
          <a:solidFill>
            <a:schemeClr val="accent1"/>
          </a:solidFill>
        </p:spPr>
        <p:txBody>
          <a:bodyPr/>
          <a:lstStyle/>
          <a:p>
            <a:pPr eaLnBrk="1" hangingPunct="1">
              <a:defRPr/>
            </a:pPr>
            <a:r>
              <a:rPr lang="fr-FR" sz="3200" dirty="0" err="1" smtClean="0">
                <a:solidFill>
                  <a:schemeClr val="bg1"/>
                </a:solidFill>
              </a:rPr>
              <a:t>Form</a:t>
            </a:r>
            <a:r>
              <a:rPr lang="fr-FR" sz="3200" dirty="0" smtClean="0">
                <a:solidFill>
                  <a:schemeClr val="bg1"/>
                </a:solidFill>
              </a:rPr>
              <a:t> </a:t>
            </a:r>
            <a:r>
              <a:rPr lang="fr-FR" sz="3200" dirty="0" err="1" smtClean="0">
                <a:solidFill>
                  <a:schemeClr val="bg1"/>
                </a:solidFill>
              </a:rPr>
              <a:t>factors</a:t>
            </a:r>
            <a:r>
              <a:rPr lang="fr-FR" sz="3200" dirty="0" smtClean="0">
                <a:solidFill>
                  <a:schemeClr val="bg1"/>
                </a:solidFill>
              </a:rPr>
              <a:t> in the </a:t>
            </a:r>
            <a:r>
              <a:rPr lang="fr-FR" sz="3200" dirty="0" err="1" smtClean="0">
                <a:solidFill>
                  <a:schemeClr val="bg1"/>
                </a:solidFill>
              </a:rPr>
              <a:t>unphysical</a:t>
            </a:r>
            <a:r>
              <a:rPr lang="fr-FR" sz="3200" dirty="0" smtClean="0">
                <a:solidFill>
                  <a:schemeClr val="bg1"/>
                </a:solidFill>
              </a:rPr>
              <a:t> </a:t>
            </a:r>
            <a:r>
              <a:rPr lang="fr-FR" sz="3200" dirty="0" err="1" smtClean="0">
                <a:solidFill>
                  <a:schemeClr val="bg1"/>
                </a:solidFill>
              </a:rPr>
              <a:t>region</a:t>
            </a:r>
            <a:r>
              <a:rPr lang="fr-FR" sz="3200" dirty="0" smtClean="0">
                <a:solidFill>
                  <a:schemeClr val="bg1"/>
                </a:solidFill>
              </a:rPr>
              <a:t> (2)</a:t>
            </a:r>
          </a:p>
        </p:txBody>
      </p:sp>
      <p:sp>
        <p:nvSpPr>
          <p:cNvPr id="20484" name="Text Box 6"/>
          <p:cNvSpPr txBox="1">
            <a:spLocks noChangeArrowheads="1"/>
          </p:cNvSpPr>
          <p:nvPr/>
        </p:nvSpPr>
        <p:spPr bwMode="auto">
          <a:xfrm>
            <a:off x="4038600" y="1600200"/>
            <a:ext cx="51054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639" tIns="47220" rIns="81639" bIns="40820"/>
          <a:lstStyle>
            <a:lvl1pPr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 pos="9191625" algn="l"/>
              </a:tabLst>
              <a:defRPr baseline="30000">
                <a:solidFill>
                  <a:schemeClr val="tx1"/>
                </a:solidFill>
                <a:latin typeface="Arial" charset="0"/>
              </a:defRPr>
            </a:lvl1pPr>
            <a:lvl2pPr marL="742950" indent="-28575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 pos="9191625" algn="l"/>
              </a:tabLst>
              <a:defRPr baseline="30000">
                <a:solidFill>
                  <a:schemeClr val="tx1"/>
                </a:solidFill>
                <a:latin typeface="Arial" charset="0"/>
              </a:defRPr>
            </a:lvl2pPr>
            <a:lvl3pPr marL="11430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 pos="9191625" algn="l"/>
              </a:tabLst>
              <a:defRPr baseline="30000">
                <a:solidFill>
                  <a:schemeClr val="tx1"/>
                </a:solidFill>
                <a:latin typeface="Arial" charset="0"/>
              </a:defRPr>
            </a:lvl3pPr>
            <a:lvl4pPr marL="16002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 pos="9191625" algn="l"/>
              </a:tabLst>
              <a:defRPr baseline="30000">
                <a:solidFill>
                  <a:schemeClr val="tx1"/>
                </a:solidFill>
                <a:latin typeface="Arial" charset="0"/>
              </a:defRPr>
            </a:lvl4pPr>
            <a:lvl5pPr marL="20574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 pos="9191625" algn="l"/>
              </a:tabLst>
              <a:defRPr baseline="30000">
                <a:solidFill>
                  <a:schemeClr val="tx1"/>
                </a:solidFill>
                <a:latin typeface="Arial"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 pos="9191625" algn="l"/>
              </a:tabLst>
              <a:defRPr baseline="30000">
                <a:solidFill>
                  <a:schemeClr val="tx1"/>
                </a:solidFill>
                <a:latin typeface="Arial"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 pos="9191625" algn="l"/>
              </a:tabLst>
              <a:defRPr baseline="30000">
                <a:solidFill>
                  <a:schemeClr val="tx1"/>
                </a:solidFill>
                <a:latin typeface="Arial"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 pos="9191625" algn="l"/>
              </a:tabLst>
              <a:defRPr baseline="30000">
                <a:solidFill>
                  <a:schemeClr val="tx1"/>
                </a:solidFill>
                <a:latin typeface="Arial"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 pos="9191625" algn="l"/>
              </a:tabLst>
              <a:defRPr baseline="30000">
                <a:solidFill>
                  <a:schemeClr val="tx1"/>
                </a:solidFill>
                <a:latin typeface="Arial" charset="0"/>
              </a:defRPr>
            </a:lvl9pPr>
          </a:lstStyle>
          <a:p>
            <a:pPr algn="ctr" eaLnBrk="1" hangingPunct="1">
              <a:lnSpc>
                <a:spcPct val="98000"/>
              </a:lnSpc>
            </a:pPr>
            <a:endParaRPr lang="en-GB" sz="1600" i="1" baseline="0">
              <a:latin typeface="DejaVu Sans" charset="0"/>
            </a:endParaRPr>
          </a:p>
        </p:txBody>
      </p:sp>
      <p:sp>
        <p:nvSpPr>
          <p:cNvPr id="20485" name="Text Box 24"/>
          <p:cNvSpPr txBox="1">
            <a:spLocks noChangeArrowheads="1"/>
          </p:cNvSpPr>
          <p:nvPr/>
        </p:nvSpPr>
        <p:spPr bwMode="auto">
          <a:xfrm>
            <a:off x="3810000" y="2783250"/>
            <a:ext cx="5791200"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buFont typeface="Wingdings" pitchFamily="2" charset="2"/>
              <a:buChar char="q"/>
            </a:pPr>
            <a:r>
              <a:rPr lang="en-GB" baseline="0" dirty="0"/>
              <a:t>   1st calculation of </a:t>
            </a:r>
            <a:r>
              <a:rPr lang="en-GB" baseline="0" dirty="0">
                <a:solidFill>
                  <a:srgbClr val="FF0000"/>
                </a:solidFill>
              </a:rPr>
              <a:t>d</a:t>
            </a:r>
            <a:r>
              <a:rPr lang="en-GB" baseline="0" dirty="0">
                <a:solidFill>
                  <a:srgbClr val="FF0000"/>
                </a:solidFill>
                <a:sym typeface="Symbol" pitchFamily="18" charset="2"/>
              </a:rPr>
              <a:t>/dq</a:t>
            </a:r>
            <a:r>
              <a:rPr lang="en-GB" dirty="0">
                <a:solidFill>
                  <a:srgbClr val="FF0000"/>
                </a:solidFill>
                <a:sym typeface="Symbol" pitchFamily="18" charset="2"/>
              </a:rPr>
              <a:t>2 </a:t>
            </a:r>
            <a:r>
              <a:rPr lang="en-GB" baseline="0" dirty="0">
                <a:sym typeface="Symbol" pitchFamily="18" charset="2"/>
              </a:rPr>
              <a:t>for </a:t>
            </a:r>
          </a:p>
          <a:p>
            <a:pPr eaLnBrk="1" hangingPunct="1"/>
            <a:r>
              <a:rPr lang="en-GB" sz="1600" i="1" baseline="0" dirty="0" smtClean="0"/>
              <a:t>A. </a:t>
            </a:r>
            <a:r>
              <a:rPr lang="en-GB" sz="1600" i="1" baseline="0" dirty="0" err="1" smtClean="0"/>
              <a:t>Dubnickova</a:t>
            </a:r>
            <a:r>
              <a:rPr lang="en-GB" sz="1600" i="1" baseline="0" dirty="0" smtClean="0"/>
              <a:t> et al,. </a:t>
            </a:r>
            <a:r>
              <a:rPr lang="en-GB" sz="1600" i="1" baseline="0" dirty="0" err="1" smtClean="0"/>
              <a:t>Z.Phys</a:t>
            </a:r>
            <a:r>
              <a:rPr lang="en-GB" sz="1600" i="1" baseline="0" dirty="0" smtClean="0"/>
              <a:t>. C70 (1996) 473-482</a:t>
            </a:r>
          </a:p>
          <a:p>
            <a:pPr eaLnBrk="1" hangingPunct="1"/>
            <a:r>
              <a:rPr lang="en-GB" sz="1600" i="1" baseline="0" dirty="0" smtClean="0"/>
              <a:t>C</a:t>
            </a:r>
            <a:r>
              <a:rPr lang="en-GB" sz="1600" i="1" baseline="0" dirty="0"/>
              <a:t>. </a:t>
            </a:r>
            <a:r>
              <a:rPr lang="en-GB" sz="1600" i="1" baseline="0" dirty="0" err="1"/>
              <a:t>Adamuščín</a:t>
            </a:r>
            <a:r>
              <a:rPr lang="en-GB" sz="1600" i="1" baseline="0" dirty="0"/>
              <a:t> et al., Phys. Rev. C 75, 045205, 2007</a:t>
            </a:r>
            <a:endParaRPr lang="fr-FR" sz="1600" i="1" baseline="0" dirty="0"/>
          </a:p>
        </p:txBody>
      </p:sp>
      <p:grpSp>
        <p:nvGrpSpPr>
          <p:cNvPr id="20486" name="Group 43"/>
          <p:cNvGrpSpPr>
            <a:grpSpLocks/>
          </p:cNvGrpSpPr>
          <p:nvPr/>
        </p:nvGrpSpPr>
        <p:grpSpPr bwMode="auto">
          <a:xfrm>
            <a:off x="113804" y="1916832"/>
            <a:ext cx="3594100" cy="1575792"/>
            <a:chOff x="240" y="480"/>
            <a:chExt cx="2264" cy="1104"/>
          </a:xfrm>
        </p:grpSpPr>
        <p:grpSp>
          <p:nvGrpSpPr>
            <p:cNvPr id="20502" name="Group 5"/>
            <p:cNvGrpSpPr>
              <a:grpSpLocks/>
            </p:cNvGrpSpPr>
            <p:nvPr/>
          </p:nvGrpSpPr>
          <p:grpSpPr bwMode="auto">
            <a:xfrm>
              <a:off x="240" y="480"/>
              <a:ext cx="2264" cy="1104"/>
              <a:chOff x="472" y="3120"/>
              <a:chExt cx="2264" cy="1104"/>
            </a:xfrm>
          </p:grpSpPr>
          <p:sp>
            <p:nvSpPr>
              <p:cNvPr id="20504" name="Text Box 6"/>
              <p:cNvSpPr txBox="1">
                <a:spLocks noChangeArrowheads="1"/>
              </p:cNvSpPr>
              <p:nvPr/>
            </p:nvSpPr>
            <p:spPr bwMode="auto">
              <a:xfrm>
                <a:off x="1392" y="3264"/>
                <a:ext cx="336" cy="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spcBef>
                    <a:spcPct val="50000"/>
                  </a:spcBef>
                </a:pPr>
                <a:r>
                  <a:rPr lang="fr-FR" baseline="0"/>
                  <a:t>q</a:t>
                </a:r>
                <a:r>
                  <a:rPr lang="fr-FR"/>
                  <a:t>2</a:t>
                </a:r>
              </a:p>
            </p:txBody>
          </p:sp>
          <p:grpSp>
            <p:nvGrpSpPr>
              <p:cNvPr id="20505" name="Group 7"/>
              <p:cNvGrpSpPr>
                <a:grpSpLocks/>
              </p:cNvGrpSpPr>
              <p:nvPr/>
            </p:nvGrpSpPr>
            <p:grpSpPr bwMode="auto">
              <a:xfrm>
                <a:off x="472" y="3120"/>
                <a:ext cx="2264" cy="1104"/>
                <a:chOff x="144" y="2976"/>
                <a:chExt cx="2264" cy="1104"/>
              </a:xfrm>
            </p:grpSpPr>
            <p:grpSp>
              <p:nvGrpSpPr>
                <p:cNvPr id="20506" name="Group 8"/>
                <p:cNvGrpSpPr>
                  <a:grpSpLocks/>
                </p:cNvGrpSpPr>
                <p:nvPr/>
              </p:nvGrpSpPr>
              <p:grpSpPr bwMode="auto">
                <a:xfrm>
                  <a:off x="192" y="3024"/>
                  <a:ext cx="2216" cy="1009"/>
                  <a:chOff x="192" y="3024"/>
                  <a:chExt cx="2216" cy="1009"/>
                </a:xfrm>
              </p:grpSpPr>
              <p:sp>
                <p:nvSpPr>
                  <p:cNvPr id="20508" name="Text Box 9"/>
                  <p:cNvSpPr txBox="1">
                    <a:spLocks noChangeArrowheads="1"/>
                  </p:cNvSpPr>
                  <p:nvPr/>
                </p:nvSpPr>
                <p:spPr bwMode="auto">
                  <a:xfrm>
                    <a:off x="1632" y="3148"/>
                    <a:ext cx="238" cy="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1600" b="1" baseline="0"/>
                      <a:t>e</a:t>
                    </a:r>
                    <a:r>
                      <a:rPr lang="fr-FR" sz="1600" b="1"/>
                      <a:t>+</a:t>
                    </a:r>
                  </a:p>
                </p:txBody>
              </p:sp>
              <p:sp>
                <p:nvSpPr>
                  <p:cNvPr id="20509" name="Line 10"/>
                  <p:cNvSpPr>
                    <a:spLocks noChangeShapeType="1"/>
                  </p:cNvSpPr>
                  <p:nvPr/>
                </p:nvSpPr>
                <p:spPr bwMode="auto">
                  <a:xfrm>
                    <a:off x="432" y="3408"/>
                    <a:ext cx="57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0510" name="Line 11"/>
                  <p:cNvSpPr>
                    <a:spLocks noChangeShapeType="1"/>
                  </p:cNvSpPr>
                  <p:nvPr/>
                </p:nvSpPr>
                <p:spPr bwMode="auto">
                  <a:xfrm>
                    <a:off x="432" y="3888"/>
                    <a:ext cx="57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0511" name="Text Box 12"/>
                  <p:cNvSpPr txBox="1">
                    <a:spLocks noChangeArrowheads="1"/>
                  </p:cNvSpPr>
                  <p:nvPr/>
                </p:nvSpPr>
                <p:spPr bwMode="auto">
                  <a:xfrm>
                    <a:off x="192" y="3120"/>
                    <a:ext cx="196" cy="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a:t>p</a:t>
                    </a:r>
                  </a:p>
                </p:txBody>
              </p:sp>
              <p:sp>
                <p:nvSpPr>
                  <p:cNvPr id="20512" name="Text Box 13"/>
                  <p:cNvSpPr txBox="1">
                    <a:spLocks noChangeArrowheads="1"/>
                  </p:cNvSpPr>
                  <p:nvPr/>
                </p:nvSpPr>
                <p:spPr bwMode="auto">
                  <a:xfrm>
                    <a:off x="192" y="3608"/>
                    <a:ext cx="196" cy="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prstDash val="dash"/>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a:t>p</a:t>
                    </a:r>
                  </a:p>
                </p:txBody>
              </p:sp>
              <p:sp>
                <p:nvSpPr>
                  <p:cNvPr id="20513" name="Line 14"/>
                  <p:cNvSpPr>
                    <a:spLocks noChangeShapeType="1"/>
                  </p:cNvSpPr>
                  <p:nvPr/>
                </p:nvSpPr>
                <p:spPr bwMode="auto">
                  <a:xfrm flipH="1">
                    <a:off x="1008" y="3425"/>
                    <a:ext cx="3" cy="4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0514" name="Line 15"/>
                  <p:cNvSpPr>
                    <a:spLocks noChangeShapeType="1"/>
                  </p:cNvSpPr>
                  <p:nvPr/>
                </p:nvSpPr>
                <p:spPr bwMode="auto">
                  <a:xfrm>
                    <a:off x="1011" y="3888"/>
                    <a:ext cx="51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0515" name="Text Box 16"/>
                  <p:cNvSpPr txBox="1">
                    <a:spLocks noChangeArrowheads="1"/>
                  </p:cNvSpPr>
                  <p:nvPr/>
                </p:nvSpPr>
                <p:spPr bwMode="auto">
                  <a:xfrm>
                    <a:off x="1584" y="3792"/>
                    <a:ext cx="253" cy="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a:sym typeface="Symbol" pitchFamily="18" charset="2"/>
                      </a:rPr>
                      <a:t>°</a:t>
                    </a:r>
                  </a:p>
                </p:txBody>
              </p:sp>
              <p:sp>
                <p:nvSpPr>
                  <p:cNvPr id="20516" name="Freeform 17"/>
                  <p:cNvSpPr>
                    <a:spLocks/>
                  </p:cNvSpPr>
                  <p:nvPr/>
                </p:nvSpPr>
                <p:spPr bwMode="auto">
                  <a:xfrm rot="-2317481">
                    <a:off x="1072" y="3306"/>
                    <a:ext cx="335" cy="277"/>
                  </a:xfrm>
                  <a:custGeom>
                    <a:avLst/>
                    <a:gdLst>
                      <a:gd name="T0" fmla="*/ 0 w 360"/>
                      <a:gd name="T1" fmla="*/ 18 h 360"/>
                      <a:gd name="T2" fmla="*/ 89 w 360"/>
                      <a:gd name="T3" fmla="*/ 18 h 360"/>
                      <a:gd name="T4" fmla="*/ 45 w 360"/>
                      <a:gd name="T5" fmla="*/ 129 h 360"/>
                      <a:gd name="T6" fmla="*/ 179 w 360"/>
                      <a:gd name="T7" fmla="*/ 92 h 360"/>
                      <a:gd name="T8" fmla="*/ 179 w 360"/>
                      <a:gd name="T9" fmla="*/ 203 h 360"/>
                      <a:gd name="T10" fmla="*/ 313 w 360"/>
                      <a:gd name="T11" fmla="*/ 166 h 360"/>
                      <a:gd name="T12" fmla="*/ 313 w 360"/>
                      <a:gd name="T13" fmla="*/ 277 h 3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0" h="360">
                        <a:moveTo>
                          <a:pt x="0" y="24"/>
                        </a:moveTo>
                        <a:cubicBezTo>
                          <a:pt x="44" y="12"/>
                          <a:pt x="88" y="0"/>
                          <a:pt x="96" y="24"/>
                        </a:cubicBezTo>
                        <a:cubicBezTo>
                          <a:pt x="104" y="48"/>
                          <a:pt x="32" y="152"/>
                          <a:pt x="48" y="168"/>
                        </a:cubicBezTo>
                        <a:cubicBezTo>
                          <a:pt x="64" y="184"/>
                          <a:pt x="168" y="104"/>
                          <a:pt x="192" y="120"/>
                        </a:cubicBezTo>
                        <a:cubicBezTo>
                          <a:pt x="216" y="136"/>
                          <a:pt x="168" y="248"/>
                          <a:pt x="192" y="264"/>
                        </a:cubicBezTo>
                        <a:cubicBezTo>
                          <a:pt x="216" y="280"/>
                          <a:pt x="312" y="200"/>
                          <a:pt x="336" y="216"/>
                        </a:cubicBezTo>
                        <a:cubicBezTo>
                          <a:pt x="360" y="232"/>
                          <a:pt x="336" y="336"/>
                          <a:pt x="336" y="360"/>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0517" name="Line 18"/>
                  <p:cNvSpPr>
                    <a:spLocks noChangeShapeType="1"/>
                  </p:cNvSpPr>
                  <p:nvPr/>
                </p:nvSpPr>
                <p:spPr bwMode="auto">
                  <a:xfrm flipV="1">
                    <a:off x="1468" y="3392"/>
                    <a:ext cx="160" cy="8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0518" name="Line 19"/>
                  <p:cNvSpPr>
                    <a:spLocks noChangeShapeType="1"/>
                  </p:cNvSpPr>
                  <p:nvPr/>
                </p:nvSpPr>
                <p:spPr bwMode="auto">
                  <a:xfrm>
                    <a:off x="1468" y="3471"/>
                    <a:ext cx="160" cy="8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0519" name="Text Box 20"/>
                  <p:cNvSpPr txBox="1">
                    <a:spLocks noChangeArrowheads="1"/>
                  </p:cNvSpPr>
                  <p:nvPr/>
                </p:nvSpPr>
                <p:spPr bwMode="auto">
                  <a:xfrm>
                    <a:off x="1632" y="3456"/>
                    <a:ext cx="216" cy="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1600" b="1" baseline="0"/>
                      <a:t>e</a:t>
                    </a:r>
                    <a:r>
                      <a:rPr lang="fr-FR" sz="1600" b="1"/>
                      <a:t>-</a:t>
                    </a:r>
                  </a:p>
                </p:txBody>
              </p:sp>
              <p:sp>
                <p:nvSpPr>
                  <p:cNvPr id="20520" name="Text Box 21"/>
                  <p:cNvSpPr txBox="1">
                    <a:spLocks noChangeArrowheads="1"/>
                  </p:cNvSpPr>
                  <p:nvPr/>
                </p:nvSpPr>
                <p:spPr bwMode="auto">
                  <a:xfrm>
                    <a:off x="1824" y="3649"/>
                    <a:ext cx="584" cy="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a:t>+ exch.</a:t>
                    </a:r>
                  </a:p>
                </p:txBody>
              </p:sp>
              <p:sp>
                <p:nvSpPr>
                  <p:cNvPr id="20521" name="Text Box 22"/>
                  <p:cNvSpPr txBox="1">
                    <a:spLocks noChangeArrowheads="1"/>
                  </p:cNvSpPr>
                  <p:nvPr/>
                </p:nvSpPr>
                <p:spPr bwMode="auto">
                  <a:xfrm>
                    <a:off x="220" y="3024"/>
                    <a:ext cx="164" cy="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a:t>-</a:t>
                    </a:r>
                  </a:p>
                </p:txBody>
              </p:sp>
            </p:grpSp>
            <p:sp>
              <p:nvSpPr>
                <p:cNvPr id="20507" name="Rectangle 23"/>
                <p:cNvSpPr>
                  <a:spLocks noChangeArrowheads="1"/>
                </p:cNvSpPr>
                <p:nvPr/>
              </p:nvSpPr>
              <p:spPr bwMode="auto">
                <a:xfrm>
                  <a:off x="144" y="2976"/>
                  <a:ext cx="2256" cy="110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grpSp>
        </p:grpSp>
        <p:sp>
          <p:nvSpPr>
            <p:cNvPr id="20503" name="Oval 28"/>
            <p:cNvSpPr>
              <a:spLocks noChangeArrowheads="1"/>
            </p:cNvSpPr>
            <p:nvPr/>
          </p:nvSpPr>
          <p:spPr bwMode="auto">
            <a:xfrm>
              <a:off x="1056" y="816"/>
              <a:ext cx="96" cy="192"/>
            </a:xfrm>
            <a:prstGeom prst="ellipse">
              <a:avLst/>
            </a:prstGeom>
            <a:noFill/>
            <a:ln w="38100">
              <a:solidFill>
                <a:schemeClr val="accent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grpSp>
      <p:sp>
        <p:nvSpPr>
          <p:cNvPr id="20487" name="Text Box 29"/>
          <p:cNvSpPr txBox="1">
            <a:spLocks noChangeArrowheads="1"/>
          </p:cNvSpPr>
          <p:nvPr/>
        </p:nvSpPr>
        <p:spPr bwMode="auto">
          <a:xfrm>
            <a:off x="107504" y="3812847"/>
            <a:ext cx="8915400" cy="4493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buFont typeface="Wingdings" pitchFamily="2" charset="2"/>
              <a:buChar char="q"/>
            </a:pPr>
            <a:r>
              <a:rPr lang="fr-FR" i="1" baseline="0" dirty="0"/>
              <a:t>  </a:t>
            </a:r>
            <a:r>
              <a:rPr lang="fr-FR" baseline="0" dirty="0"/>
              <a:t>New investigations by J. Van de </a:t>
            </a:r>
            <a:r>
              <a:rPr lang="fr-FR" baseline="0" dirty="0" err="1"/>
              <a:t>Wiele</a:t>
            </a:r>
            <a:r>
              <a:rPr lang="fr-FR" baseline="0" dirty="0"/>
              <a:t> and J. </a:t>
            </a:r>
            <a:r>
              <a:rPr lang="fr-FR" baseline="0" dirty="0" smtClean="0"/>
              <a:t>Boucher  in IPN Orsay  </a:t>
            </a:r>
            <a:r>
              <a:rPr lang="fr-FR" baseline="0" dirty="0"/>
              <a:t>to </a:t>
            </a:r>
            <a:r>
              <a:rPr lang="fr-FR" baseline="0" dirty="0" err="1"/>
              <a:t>build</a:t>
            </a:r>
            <a:r>
              <a:rPr lang="fr-FR" baseline="0" dirty="0"/>
              <a:t> an </a:t>
            </a:r>
            <a:r>
              <a:rPr lang="fr-FR" baseline="0" dirty="0" err="1"/>
              <a:t>event</a:t>
            </a:r>
            <a:r>
              <a:rPr lang="fr-FR" baseline="0" dirty="0"/>
              <a:t> </a:t>
            </a:r>
            <a:r>
              <a:rPr lang="fr-FR" baseline="0" dirty="0" err="1"/>
              <a:t>generator</a:t>
            </a:r>
            <a:r>
              <a:rPr lang="fr-FR" baseline="0" dirty="0"/>
              <a:t>  for simulation </a:t>
            </a:r>
            <a:r>
              <a:rPr lang="fr-FR" baseline="0" dirty="0" err="1" smtClean="0"/>
              <a:t>studies</a:t>
            </a:r>
            <a:endParaRPr lang="fr-FR" baseline="0" dirty="0" smtClean="0"/>
          </a:p>
          <a:p>
            <a:pPr eaLnBrk="1" hangingPunct="1"/>
            <a:endParaRPr lang="fr-FR" baseline="0" dirty="0"/>
          </a:p>
          <a:p>
            <a:pPr lvl="2" eaLnBrk="1" hangingPunct="1">
              <a:buFont typeface="Wingdings" pitchFamily="2" charset="2"/>
              <a:buChar char="ü"/>
            </a:pPr>
            <a:r>
              <a:rPr lang="fr-FR" i="1" baseline="0" dirty="0"/>
              <a:t> </a:t>
            </a:r>
            <a:r>
              <a:rPr lang="fr-FR" i="1" baseline="0" dirty="0">
                <a:solidFill>
                  <a:srgbClr val="FF0000"/>
                </a:solidFill>
              </a:rPr>
              <a:t>d</a:t>
            </a:r>
            <a:r>
              <a:rPr lang="fr-FR" i="1" dirty="0">
                <a:solidFill>
                  <a:srgbClr val="FF0000"/>
                </a:solidFill>
              </a:rPr>
              <a:t>5</a:t>
            </a:r>
            <a:r>
              <a:rPr lang="fr-FR" i="1" baseline="0" dirty="0">
                <a:solidFill>
                  <a:srgbClr val="FF0000"/>
                </a:solidFill>
                <a:sym typeface="Symbol" pitchFamily="18" charset="2"/>
              </a:rPr>
              <a:t> / dq</a:t>
            </a:r>
            <a:r>
              <a:rPr lang="fr-FR" i="1" dirty="0">
                <a:solidFill>
                  <a:srgbClr val="FF0000"/>
                </a:solidFill>
                <a:sym typeface="Symbol" pitchFamily="18" charset="2"/>
              </a:rPr>
              <a:t>2</a:t>
            </a:r>
            <a:r>
              <a:rPr lang="fr-FR" i="1" baseline="0" dirty="0">
                <a:solidFill>
                  <a:srgbClr val="FF0000"/>
                </a:solidFill>
                <a:sym typeface="Symbol" pitchFamily="18" charset="2"/>
              </a:rPr>
              <a:t>d</a:t>
            </a:r>
            <a:r>
              <a:rPr lang="fr-FR" i="1" baseline="-25000" dirty="0">
                <a:solidFill>
                  <a:srgbClr val="FF0000"/>
                </a:solidFill>
                <a:sym typeface="Symbol" pitchFamily="18" charset="2"/>
              </a:rPr>
              <a:t>0</a:t>
            </a:r>
            <a:r>
              <a:rPr lang="fr-FR" i="1" baseline="0" dirty="0">
                <a:solidFill>
                  <a:srgbClr val="FF0000"/>
                </a:solidFill>
                <a:sym typeface="Symbol" pitchFamily="18" charset="2"/>
              </a:rPr>
              <a:t>d</a:t>
            </a:r>
            <a:r>
              <a:rPr lang="fr-FR" i="1" baseline="-25000" dirty="0">
                <a:solidFill>
                  <a:srgbClr val="FF0000"/>
                </a:solidFill>
                <a:sym typeface="Symbol" pitchFamily="18" charset="2"/>
              </a:rPr>
              <a:t>0</a:t>
            </a:r>
            <a:r>
              <a:rPr lang="fr-FR" i="1" baseline="0" dirty="0">
                <a:solidFill>
                  <a:srgbClr val="FF0000"/>
                </a:solidFill>
                <a:sym typeface="Symbol" pitchFamily="18" charset="2"/>
              </a:rPr>
              <a:t> d </a:t>
            </a:r>
            <a:r>
              <a:rPr lang="fr-FR" i="1" baseline="-25000" dirty="0" err="1">
                <a:solidFill>
                  <a:srgbClr val="FF0000"/>
                </a:solidFill>
                <a:sym typeface="Symbol" pitchFamily="18" charset="2"/>
              </a:rPr>
              <a:t>e</a:t>
            </a:r>
            <a:r>
              <a:rPr lang="fr-FR" i="1" baseline="0" dirty="0" err="1">
                <a:solidFill>
                  <a:srgbClr val="FF0000"/>
                </a:solidFill>
                <a:sym typeface="Symbol" pitchFamily="18" charset="2"/>
              </a:rPr>
              <a:t>d</a:t>
            </a:r>
            <a:r>
              <a:rPr lang="fr-FR" i="1" baseline="-25000" dirty="0" err="1">
                <a:solidFill>
                  <a:srgbClr val="FF0000"/>
                </a:solidFill>
                <a:sym typeface="Symbol" pitchFamily="18" charset="2"/>
              </a:rPr>
              <a:t>e</a:t>
            </a:r>
            <a:endParaRPr lang="fr-FR" i="1" baseline="-25000" dirty="0">
              <a:solidFill>
                <a:srgbClr val="FF0000"/>
              </a:solidFill>
              <a:sym typeface="Symbol" pitchFamily="18" charset="2"/>
            </a:endParaRPr>
          </a:p>
          <a:p>
            <a:pPr lvl="2" eaLnBrk="1" hangingPunct="1">
              <a:buFont typeface="Wingdings" pitchFamily="2" charset="2"/>
              <a:buChar char="ü"/>
            </a:pPr>
            <a:r>
              <a:rPr lang="fr-FR" i="1" baseline="0" dirty="0">
                <a:solidFill>
                  <a:srgbClr val="FF0000"/>
                </a:solidFill>
              </a:rPr>
              <a:t> </a:t>
            </a:r>
            <a:r>
              <a:rPr lang="fr-FR" i="1" baseline="0" dirty="0" err="1">
                <a:solidFill>
                  <a:srgbClr val="FF0000"/>
                </a:solidFill>
              </a:rPr>
              <a:t>constrained</a:t>
            </a:r>
            <a:r>
              <a:rPr lang="fr-FR" i="1" baseline="0" dirty="0">
                <a:solidFill>
                  <a:srgbClr val="FF0000"/>
                </a:solidFill>
              </a:rPr>
              <a:t> on </a:t>
            </a:r>
            <a:r>
              <a:rPr lang="fr-FR" i="1" baseline="0" dirty="0" err="1">
                <a:solidFill>
                  <a:srgbClr val="FF0000"/>
                </a:solidFill>
              </a:rPr>
              <a:t>existing</a:t>
            </a:r>
            <a:r>
              <a:rPr lang="fr-FR" i="1" baseline="0" dirty="0">
                <a:solidFill>
                  <a:srgbClr val="FF0000"/>
                </a:solidFill>
              </a:rPr>
              <a:t> </a:t>
            </a:r>
            <a:r>
              <a:rPr lang="fr-FR" i="1" baseline="0" dirty="0" smtClean="0">
                <a:solidFill>
                  <a:srgbClr val="FF0000"/>
                </a:solidFill>
              </a:rPr>
              <a:t>data</a:t>
            </a:r>
          </a:p>
          <a:p>
            <a:pPr lvl="2" eaLnBrk="1" hangingPunct="1">
              <a:buFont typeface="Wingdings" pitchFamily="2" charset="2"/>
              <a:buChar char="ü"/>
            </a:pPr>
            <a:endParaRPr lang="en-US" i="1" baseline="0" dirty="0" smtClean="0">
              <a:solidFill>
                <a:srgbClr val="FF0000"/>
              </a:solidFill>
            </a:endParaRPr>
          </a:p>
          <a:p>
            <a:pPr lvl="2" eaLnBrk="1" hangingPunct="1"/>
            <a:endParaRPr lang="en-US" i="1" baseline="0" dirty="0" smtClean="0">
              <a:solidFill>
                <a:srgbClr val="FF0000"/>
              </a:solidFill>
            </a:endParaRPr>
          </a:p>
          <a:p>
            <a:pPr eaLnBrk="1" hangingPunct="1">
              <a:buFont typeface="Wingdings" pitchFamily="2" charset="2"/>
              <a:buChar char="q"/>
            </a:pPr>
            <a:r>
              <a:rPr lang="en-US" i="1" baseline="0" dirty="0" smtClean="0"/>
              <a:t>  Recent calculation of </a:t>
            </a:r>
            <a:r>
              <a:rPr lang="fr-FR" i="1" baseline="0" dirty="0" smtClean="0">
                <a:solidFill>
                  <a:srgbClr val="FF0000"/>
                </a:solidFill>
              </a:rPr>
              <a:t>d</a:t>
            </a:r>
            <a:r>
              <a:rPr lang="fr-FR" i="1" dirty="0" smtClean="0">
                <a:solidFill>
                  <a:srgbClr val="FF0000"/>
                </a:solidFill>
              </a:rPr>
              <a:t>5</a:t>
            </a:r>
            <a:r>
              <a:rPr lang="fr-FR" i="1" baseline="0" dirty="0" smtClean="0">
                <a:solidFill>
                  <a:srgbClr val="FF0000"/>
                </a:solidFill>
                <a:sym typeface="Symbol" pitchFamily="18" charset="2"/>
              </a:rPr>
              <a:t> / dq</a:t>
            </a:r>
            <a:r>
              <a:rPr lang="fr-FR" i="1" dirty="0" smtClean="0">
                <a:solidFill>
                  <a:srgbClr val="FF0000"/>
                </a:solidFill>
                <a:sym typeface="Symbol" pitchFamily="18" charset="2"/>
              </a:rPr>
              <a:t>2</a:t>
            </a:r>
            <a:r>
              <a:rPr lang="fr-FR" i="1" baseline="0" dirty="0" smtClean="0">
                <a:solidFill>
                  <a:srgbClr val="FF0000"/>
                </a:solidFill>
                <a:sym typeface="Symbol" pitchFamily="18" charset="2"/>
              </a:rPr>
              <a:t>d</a:t>
            </a:r>
            <a:r>
              <a:rPr lang="fr-FR" i="1" baseline="-25000" dirty="0" smtClean="0">
                <a:solidFill>
                  <a:srgbClr val="FF0000"/>
                </a:solidFill>
                <a:sym typeface="Symbol" pitchFamily="18" charset="2"/>
              </a:rPr>
              <a:t>0</a:t>
            </a:r>
            <a:r>
              <a:rPr lang="fr-FR" i="1" baseline="0" dirty="0" smtClean="0">
                <a:solidFill>
                  <a:srgbClr val="FF0000"/>
                </a:solidFill>
                <a:sym typeface="Symbol" pitchFamily="18" charset="2"/>
              </a:rPr>
              <a:t>d</a:t>
            </a:r>
            <a:r>
              <a:rPr lang="fr-FR" i="1" baseline="-25000" dirty="0" smtClean="0">
                <a:solidFill>
                  <a:srgbClr val="FF0000"/>
                </a:solidFill>
                <a:sym typeface="Symbol" pitchFamily="18" charset="2"/>
              </a:rPr>
              <a:t>0</a:t>
            </a:r>
            <a:r>
              <a:rPr lang="fr-FR" i="1" baseline="0" dirty="0" smtClean="0">
                <a:solidFill>
                  <a:srgbClr val="FF0000"/>
                </a:solidFill>
                <a:sym typeface="Symbol" pitchFamily="18" charset="2"/>
              </a:rPr>
              <a:t> d </a:t>
            </a:r>
            <a:r>
              <a:rPr lang="fr-FR" i="1" baseline="-25000" dirty="0" err="1" smtClean="0">
                <a:solidFill>
                  <a:srgbClr val="FF0000"/>
                </a:solidFill>
                <a:sym typeface="Symbol" pitchFamily="18" charset="2"/>
              </a:rPr>
              <a:t>e</a:t>
            </a:r>
            <a:r>
              <a:rPr lang="fr-FR" i="1" baseline="0" dirty="0" err="1" smtClean="0">
                <a:solidFill>
                  <a:srgbClr val="FF0000"/>
                </a:solidFill>
                <a:sym typeface="Symbol" pitchFamily="18" charset="2"/>
              </a:rPr>
              <a:t>d</a:t>
            </a:r>
            <a:r>
              <a:rPr lang="fr-FR" i="1" baseline="0" dirty="0" smtClean="0">
                <a:solidFill>
                  <a:srgbClr val="FF0000"/>
                </a:solidFill>
                <a:sym typeface="Symbol" pitchFamily="18" charset="2"/>
              </a:rPr>
              <a:t></a:t>
            </a:r>
            <a:r>
              <a:rPr lang="fr-FR" i="1" baseline="-25000" dirty="0" smtClean="0">
                <a:solidFill>
                  <a:srgbClr val="FF0000"/>
                </a:solidFill>
                <a:sym typeface="Symbol" pitchFamily="18" charset="2"/>
              </a:rPr>
              <a:t>e </a:t>
            </a:r>
          </a:p>
          <a:p>
            <a:pPr eaLnBrk="1" hangingPunct="1"/>
            <a:r>
              <a:rPr lang="fr-FR" i="1" baseline="-25000" dirty="0" smtClean="0">
                <a:solidFill>
                  <a:srgbClr val="FF0000"/>
                </a:solidFill>
                <a:sym typeface="Symbol" pitchFamily="18" charset="2"/>
              </a:rPr>
              <a:t>  </a:t>
            </a:r>
            <a:r>
              <a:rPr lang="fr-FR" i="1" baseline="0" dirty="0" smtClean="0">
                <a:solidFill>
                  <a:srgbClr val="FF0000"/>
                </a:solidFill>
                <a:sym typeface="Symbol" pitchFamily="18" charset="2"/>
              </a:rPr>
              <a:t>and </a:t>
            </a:r>
            <a:r>
              <a:rPr lang="fr-FR" i="1" baseline="0" dirty="0" err="1" smtClean="0">
                <a:solidFill>
                  <a:srgbClr val="FF0000"/>
                </a:solidFill>
                <a:sym typeface="Symbol" pitchFamily="18" charset="2"/>
              </a:rPr>
              <a:t>polarization</a:t>
            </a:r>
            <a:r>
              <a:rPr lang="fr-FR" i="1" baseline="0" dirty="0" smtClean="0">
                <a:solidFill>
                  <a:srgbClr val="FF0000"/>
                </a:solidFill>
                <a:sym typeface="Symbol" pitchFamily="18" charset="2"/>
              </a:rPr>
              <a:t> observables </a:t>
            </a:r>
            <a:r>
              <a:rPr lang="en-US" i="1" baseline="0" dirty="0" smtClean="0"/>
              <a:t>  </a:t>
            </a:r>
          </a:p>
          <a:p>
            <a:pPr eaLnBrk="1" hangingPunct="1"/>
            <a:r>
              <a:rPr lang="en-US" sz="1600" i="1" baseline="0" dirty="0" smtClean="0"/>
              <a:t>G.I. </a:t>
            </a:r>
            <a:r>
              <a:rPr lang="en-US" sz="1600" i="1" baseline="0" dirty="0" err="1" smtClean="0"/>
              <a:t>Gakh</a:t>
            </a:r>
            <a:r>
              <a:rPr lang="en-US" sz="1600" i="1" baseline="0" dirty="0" smtClean="0"/>
              <a:t> et al. arXiv:1206.0929</a:t>
            </a:r>
            <a:endParaRPr lang="fr-FR" sz="1600" i="1" baseline="0" dirty="0" smtClean="0"/>
          </a:p>
          <a:p>
            <a:pPr lvl="2" eaLnBrk="1" hangingPunct="1">
              <a:buFont typeface="Wingdings" pitchFamily="2" charset="2"/>
              <a:buChar char="ü"/>
            </a:pPr>
            <a:endParaRPr lang="en-US" i="1" baseline="0" dirty="0" smtClean="0">
              <a:solidFill>
                <a:srgbClr val="FF0000"/>
              </a:solidFill>
            </a:endParaRPr>
          </a:p>
          <a:p>
            <a:pPr lvl="2" eaLnBrk="1" hangingPunct="1">
              <a:buFont typeface="Wingdings" pitchFamily="2" charset="2"/>
              <a:buChar char="ü"/>
            </a:pPr>
            <a:endParaRPr lang="en-US" i="1" baseline="0" dirty="0" smtClean="0">
              <a:solidFill>
                <a:srgbClr val="FF0000"/>
              </a:solidFill>
            </a:endParaRPr>
          </a:p>
          <a:p>
            <a:pPr lvl="2" eaLnBrk="1" hangingPunct="1">
              <a:buFont typeface="Wingdings" pitchFamily="2" charset="2"/>
              <a:buChar char="ü"/>
            </a:pPr>
            <a:endParaRPr lang="en-US" i="1" baseline="0" dirty="0" smtClean="0">
              <a:solidFill>
                <a:srgbClr val="FF0000"/>
              </a:solidFill>
            </a:endParaRPr>
          </a:p>
          <a:p>
            <a:pPr lvl="2" eaLnBrk="1" hangingPunct="1">
              <a:buFont typeface="Wingdings" pitchFamily="2" charset="2"/>
              <a:buChar char="ü"/>
            </a:pPr>
            <a:endParaRPr lang="en-US" i="1" baseline="0" dirty="0" smtClean="0">
              <a:solidFill>
                <a:srgbClr val="FF0000"/>
              </a:solidFill>
            </a:endParaRPr>
          </a:p>
          <a:p>
            <a:pPr lvl="2" eaLnBrk="1" hangingPunct="1">
              <a:buFont typeface="Wingdings" pitchFamily="2" charset="2"/>
              <a:buChar char="ü"/>
            </a:pPr>
            <a:endParaRPr lang="en-US" i="1" baseline="0" dirty="0" smtClean="0">
              <a:solidFill>
                <a:srgbClr val="FF0000"/>
              </a:solidFill>
            </a:endParaRPr>
          </a:p>
          <a:p>
            <a:pPr lvl="2" eaLnBrk="1" hangingPunct="1">
              <a:buFont typeface="Wingdings" pitchFamily="2" charset="2"/>
              <a:buChar char="ü"/>
            </a:pPr>
            <a:endParaRPr lang="fr-FR" i="1" baseline="0" dirty="0">
              <a:solidFill>
                <a:srgbClr val="FF0000"/>
              </a:solidFill>
            </a:endParaRPr>
          </a:p>
        </p:txBody>
      </p:sp>
      <p:graphicFrame>
        <p:nvGraphicFramePr>
          <p:cNvPr id="20489" name="Object 3"/>
          <p:cNvGraphicFramePr>
            <a:graphicFrameLocks noGrp="1" noChangeAspect="1"/>
          </p:cNvGraphicFramePr>
          <p:nvPr>
            <p:ph idx="1"/>
            <p:extLst>
              <p:ext uri="{D42A27DB-BD31-4B8C-83A1-F6EECF244321}">
                <p14:modId xmlns:p14="http://schemas.microsoft.com/office/powerpoint/2010/main" xmlns="" val="620372361"/>
              </p:ext>
            </p:extLst>
          </p:nvPr>
        </p:nvGraphicFramePr>
        <p:xfrm>
          <a:off x="3962400" y="1905000"/>
          <a:ext cx="5021263" cy="403225"/>
        </p:xfrm>
        <a:graphic>
          <a:graphicData uri="http://schemas.openxmlformats.org/presentationml/2006/ole">
            <p:oleObj spid="_x0000_s110640" name="Equation" r:id="rId3" imgW="3479800" imgH="279400" progId="Equation.3">
              <p:embed/>
            </p:oleObj>
          </a:graphicData>
        </a:graphic>
      </p:graphicFrame>
      <p:grpSp>
        <p:nvGrpSpPr>
          <p:cNvPr id="20490" name="Group 38"/>
          <p:cNvGrpSpPr>
            <a:grpSpLocks/>
          </p:cNvGrpSpPr>
          <p:nvPr/>
        </p:nvGrpSpPr>
        <p:grpSpPr bwMode="auto">
          <a:xfrm>
            <a:off x="6858000" y="2759968"/>
            <a:ext cx="2209800" cy="381000"/>
            <a:chOff x="4200" y="480"/>
            <a:chExt cx="1392" cy="240"/>
          </a:xfrm>
        </p:grpSpPr>
        <p:sp>
          <p:nvSpPr>
            <p:cNvPr id="20498" name="Rectangle 39"/>
            <p:cNvSpPr>
              <a:spLocks noChangeArrowheads="1"/>
            </p:cNvSpPr>
            <p:nvPr/>
          </p:nvSpPr>
          <p:spPr bwMode="auto">
            <a:xfrm>
              <a:off x="4200" y="489"/>
              <a:ext cx="1392" cy="231"/>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baseline="0" dirty="0"/>
                <a:t>    p </a:t>
              </a:r>
              <a:r>
                <a:rPr lang="en-US" baseline="0" dirty="0" err="1"/>
                <a:t>p</a:t>
              </a:r>
              <a:r>
                <a:rPr lang="en-US" baseline="0" dirty="0"/>
                <a:t> → e</a:t>
              </a:r>
              <a:r>
                <a:rPr lang="en-US" baseline="30000" dirty="0"/>
                <a:t>+</a:t>
              </a:r>
              <a:r>
                <a:rPr lang="en-US" baseline="0" dirty="0"/>
                <a:t> e</a:t>
              </a:r>
              <a:r>
                <a:rPr lang="en-US" baseline="30000" dirty="0"/>
                <a:t>- </a:t>
              </a:r>
              <a:r>
                <a:rPr lang="en-US" baseline="0" dirty="0" smtClean="0"/>
                <a:t>π</a:t>
              </a:r>
              <a:r>
                <a:rPr lang="en-US" baseline="30000" dirty="0" smtClean="0"/>
                <a:t>0</a:t>
              </a:r>
              <a:endParaRPr lang="fr-FR" baseline="30000" dirty="0"/>
            </a:p>
          </p:txBody>
        </p:sp>
        <p:sp>
          <p:nvSpPr>
            <p:cNvPr id="20499" name="Text Box 40"/>
            <p:cNvSpPr txBox="1">
              <a:spLocks noChangeArrowheads="1"/>
            </p:cNvSpPr>
            <p:nvPr/>
          </p:nvSpPr>
          <p:spPr bwMode="auto">
            <a:xfrm rot="5400000">
              <a:off x="4359" y="489"/>
              <a:ext cx="19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1200" baseline="0"/>
                <a:t>|</a:t>
              </a:r>
            </a:p>
          </p:txBody>
        </p:sp>
      </p:grpSp>
      <p:sp>
        <p:nvSpPr>
          <p:cNvPr id="20492" name="AutoShape 50"/>
          <p:cNvSpPr>
            <a:spLocks noChangeArrowheads="1"/>
          </p:cNvSpPr>
          <p:nvPr/>
        </p:nvSpPr>
        <p:spPr bwMode="auto">
          <a:xfrm>
            <a:off x="114300" y="701824"/>
            <a:ext cx="8915400" cy="1143000"/>
          </a:xfrm>
          <a:prstGeom prst="horizontalScroll">
            <a:avLst>
              <a:gd name="adj" fmla="val 12500"/>
            </a:avLst>
          </a:prstGeom>
          <a:solidFill>
            <a:schemeClr val="accent1"/>
          </a:solidFill>
          <a:ln w="9525">
            <a:solidFill>
              <a:schemeClr val="bg1"/>
            </a:solidFill>
            <a:round/>
            <a:headEnd/>
            <a:tailEnd/>
          </a:ln>
          <a:effectLst/>
        </p:spPr>
        <p:txBody>
          <a:bodyPr wrap="none" anchor="ctr"/>
          <a:lstStyle/>
          <a:p>
            <a:pPr algn="ctr"/>
            <a:r>
              <a:rPr lang="fr-FR" baseline="0" dirty="0">
                <a:solidFill>
                  <a:schemeClr val="bg1"/>
                </a:solidFill>
              </a:rPr>
              <a:t>Basic </a:t>
            </a:r>
            <a:r>
              <a:rPr lang="fr-FR" baseline="0" dirty="0" err="1">
                <a:solidFill>
                  <a:schemeClr val="bg1"/>
                </a:solidFill>
              </a:rPr>
              <a:t>idea</a:t>
            </a:r>
            <a:r>
              <a:rPr lang="fr-FR" baseline="0" dirty="0">
                <a:solidFill>
                  <a:schemeClr val="bg1"/>
                </a:solidFill>
              </a:rPr>
              <a:t>:  </a:t>
            </a:r>
            <a:r>
              <a:rPr lang="fr-FR" b="1" baseline="0" dirty="0" err="1">
                <a:solidFill>
                  <a:schemeClr val="bg1"/>
                </a:solidFill>
              </a:rPr>
              <a:t>reach</a:t>
            </a:r>
            <a:r>
              <a:rPr lang="fr-FR" b="1" baseline="0" dirty="0">
                <a:solidFill>
                  <a:schemeClr val="bg1"/>
                </a:solidFill>
              </a:rPr>
              <a:t> q</a:t>
            </a:r>
            <a:r>
              <a:rPr lang="fr-FR" b="1" baseline="30000" dirty="0">
                <a:solidFill>
                  <a:schemeClr val="bg1"/>
                </a:solidFill>
              </a:rPr>
              <a:t>2</a:t>
            </a:r>
            <a:r>
              <a:rPr lang="fr-FR" b="1" baseline="0" dirty="0">
                <a:solidFill>
                  <a:schemeClr val="bg1"/>
                </a:solidFill>
              </a:rPr>
              <a:t> &lt; 4 m</a:t>
            </a:r>
            <a:r>
              <a:rPr lang="fr-FR" b="1" baseline="-25000" dirty="0">
                <a:solidFill>
                  <a:schemeClr val="bg1"/>
                </a:solidFill>
              </a:rPr>
              <a:t>p</a:t>
            </a:r>
            <a:r>
              <a:rPr lang="fr-FR" b="1" baseline="30000" dirty="0">
                <a:solidFill>
                  <a:schemeClr val="bg1"/>
                </a:solidFill>
              </a:rPr>
              <a:t>2</a:t>
            </a:r>
            <a:r>
              <a:rPr lang="fr-FR" b="1" baseline="0" dirty="0">
                <a:solidFill>
                  <a:schemeClr val="bg1"/>
                </a:solidFill>
              </a:rPr>
              <a:t> by </a:t>
            </a:r>
            <a:r>
              <a:rPr lang="fr-FR" b="1" baseline="0" dirty="0" err="1">
                <a:solidFill>
                  <a:schemeClr val="bg1"/>
                </a:solidFill>
              </a:rPr>
              <a:t>giving</a:t>
            </a:r>
            <a:r>
              <a:rPr lang="fr-FR" b="1" baseline="0" dirty="0">
                <a:solidFill>
                  <a:schemeClr val="bg1"/>
                </a:solidFill>
              </a:rPr>
              <a:t> 4-momentum to </a:t>
            </a:r>
            <a:r>
              <a:rPr lang="fr-FR" b="1" baseline="0" dirty="0" err="1">
                <a:solidFill>
                  <a:schemeClr val="bg1"/>
                </a:solidFill>
              </a:rPr>
              <a:t>another</a:t>
            </a:r>
            <a:r>
              <a:rPr lang="fr-FR" b="1" baseline="0" dirty="0">
                <a:solidFill>
                  <a:schemeClr val="bg1"/>
                </a:solidFill>
              </a:rPr>
              <a:t> </a:t>
            </a:r>
            <a:r>
              <a:rPr lang="fr-FR" b="1" baseline="0" dirty="0" err="1">
                <a:solidFill>
                  <a:schemeClr val="bg1"/>
                </a:solidFill>
              </a:rPr>
              <a:t>particle</a:t>
            </a:r>
            <a:r>
              <a:rPr lang="fr-FR" b="1" baseline="0" dirty="0">
                <a:solidFill>
                  <a:schemeClr val="bg1"/>
                </a:solidFill>
              </a:rPr>
              <a:t> (</a:t>
            </a:r>
            <a:r>
              <a:rPr lang="fr-FR" b="1" baseline="0" dirty="0" err="1">
                <a:solidFill>
                  <a:schemeClr val="bg1"/>
                </a:solidFill>
              </a:rPr>
              <a:t>e.g</a:t>
            </a:r>
            <a:r>
              <a:rPr lang="fr-FR" b="1" baseline="0" dirty="0">
                <a:solidFill>
                  <a:schemeClr val="bg1"/>
                </a:solidFill>
              </a:rPr>
              <a:t>. </a:t>
            </a:r>
            <a:r>
              <a:rPr lang="fr-FR" baseline="0" dirty="0">
                <a:solidFill>
                  <a:schemeClr val="bg1"/>
                </a:solidFill>
              </a:rPr>
              <a:t>π</a:t>
            </a:r>
            <a:r>
              <a:rPr lang="fr-FR" b="1" baseline="30000" dirty="0">
                <a:solidFill>
                  <a:schemeClr val="bg1"/>
                </a:solidFill>
              </a:rPr>
              <a:t>0</a:t>
            </a:r>
            <a:r>
              <a:rPr lang="fr-FR" b="1" baseline="0" dirty="0">
                <a:solidFill>
                  <a:schemeClr val="bg1"/>
                </a:solidFill>
              </a:rPr>
              <a:t>)</a:t>
            </a:r>
          </a:p>
          <a:p>
            <a:pPr algn="ctr"/>
            <a:r>
              <a:rPr lang="en-GB" i="1" baseline="0" dirty="0">
                <a:solidFill>
                  <a:schemeClr val="bg1"/>
                </a:solidFill>
              </a:rPr>
              <a:t>M. P. </a:t>
            </a:r>
            <a:r>
              <a:rPr lang="en-GB" i="1" baseline="0" dirty="0" err="1">
                <a:solidFill>
                  <a:schemeClr val="bg1"/>
                </a:solidFill>
              </a:rPr>
              <a:t>Rekalo</a:t>
            </a:r>
            <a:r>
              <a:rPr lang="en-GB" i="1" baseline="0" dirty="0">
                <a:solidFill>
                  <a:schemeClr val="bg1"/>
                </a:solidFill>
              </a:rPr>
              <a:t>, </a:t>
            </a:r>
            <a:r>
              <a:rPr lang="en-GB" i="1" baseline="0" dirty="0" err="1">
                <a:solidFill>
                  <a:schemeClr val="bg1"/>
                </a:solidFill>
              </a:rPr>
              <a:t>Sov</a:t>
            </a:r>
            <a:r>
              <a:rPr lang="en-GB" i="1" baseline="0" dirty="0">
                <a:solidFill>
                  <a:schemeClr val="bg1"/>
                </a:solidFill>
              </a:rPr>
              <a:t>. J. </a:t>
            </a:r>
            <a:r>
              <a:rPr lang="en-GB" i="1" baseline="0" dirty="0" err="1">
                <a:solidFill>
                  <a:schemeClr val="bg1"/>
                </a:solidFill>
              </a:rPr>
              <a:t>Nucl</a:t>
            </a:r>
            <a:r>
              <a:rPr lang="en-GB" i="1" baseline="0" dirty="0">
                <a:solidFill>
                  <a:schemeClr val="bg1"/>
                </a:solidFill>
              </a:rPr>
              <a:t>. Phys., vol1, 760 (1965)</a:t>
            </a:r>
            <a:endParaRPr lang="fr-FR" baseline="0" dirty="0">
              <a:solidFill>
                <a:schemeClr val="bg1"/>
              </a:solidFill>
            </a:endParaRPr>
          </a:p>
        </p:txBody>
      </p:sp>
      <p:sp>
        <p:nvSpPr>
          <p:cNvPr id="20494" name="Rectangle 56"/>
          <p:cNvSpPr>
            <a:spLocks noChangeArrowheads="1"/>
          </p:cNvSpPr>
          <p:nvPr/>
        </p:nvSpPr>
        <p:spPr bwMode="auto">
          <a:xfrm>
            <a:off x="6934200" y="1828800"/>
            <a:ext cx="1454224" cy="609600"/>
          </a:xfrm>
          <a:prstGeom prst="rect">
            <a:avLst/>
          </a:prstGeom>
          <a:noFill/>
          <a:ln w="38100">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grpSp>
        <p:nvGrpSpPr>
          <p:cNvPr id="58" name="Group 2"/>
          <p:cNvGrpSpPr>
            <a:grpSpLocks/>
          </p:cNvGrpSpPr>
          <p:nvPr/>
        </p:nvGrpSpPr>
        <p:grpSpPr bwMode="auto">
          <a:xfrm>
            <a:off x="6156176" y="4365104"/>
            <a:ext cx="2808312" cy="2160240"/>
            <a:chOff x="2933" y="1104"/>
            <a:chExt cx="2827" cy="2750"/>
          </a:xfrm>
        </p:grpSpPr>
        <p:pic>
          <p:nvPicPr>
            <p:cNvPr id="59" name="Image 21" descr="last.png"/>
            <p:cNvPicPr>
              <a:picLocks noChangeAspect="1"/>
            </p:cNvPicPr>
            <p:nvPr/>
          </p:nvPicPr>
          <p:blipFill>
            <a:blip r:embed="rId4" cstate="print"/>
            <a:srcRect/>
            <a:stretch>
              <a:fillRect/>
            </a:stretch>
          </p:blipFill>
          <p:spPr bwMode="auto">
            <a:xfrm>
              <a:off x="2933" y="1104"/>
              <a:ext cx="2827" cy="2750"/>
            </a:xfrm>
            <a:prstGeom prst="rect">
              <a:avLst/>
            </a:prstGeom>
            <a:noFill/>
            <a:ln w="9525">
              <a:noFill/>
              <a:miter lim="800000"/>
              <a:headEnd/>
              <a:tailEnd/>
            </a:ln>
          </p:spPr>
        </p:pic>
        <p:sp>
          <p:nvSpPr>
            <p:cNvPr id="60" name="AutoShape 4"/>
            <p:cNvSpPr>
              <a:spLocks noChangeArrowheads="1"/>
            </p:cNvSpPr>
            <p:nvPr/>
          </p:nvSpPr>
          <p:spPr bwMode="auto">
            <a:xfrm rot="-5400000">
              <a:off x="4392" y="72"/>
              <a:ext cx="240" cy="2496"/>
            </a:xfrm>
            <a:prstGeom prst="moon">
              <a:avLst>
                <a:gd name="adj" fmla="val 50000"/>
              </a:avLst>
            </a:prstGeom>
            <a:solidFill>
              <a:schemeClr val="bg1"/>
            </a:solidFill>
            <a:ln w="9525">
              <a:solidFill>
                <a:schemeClr val="bg1"/>
              </a:solidFill>
              <a:miter lim="800000"/>
              <a:headEnd/>
              <a:tailEnd/>
            </a:ln>
          </p:spPr>
          <p:txBody>
            <a:bodyPr wrap="none" anchor="ctr"/>
            <a:lstStyle/>
            <a:p>
              <a:endParaRPr lang="fr-FR" dirty="0"/>
            </a:p>
          </p:txBody>
        </p:sp>
      </p:grpSp>
      <p:sp>
        <p:nvSpPr>
          <p:cNvPr id="62" name="ZoneTexte 61"/>
          <p:cNvSpPr txBox="1"/>
          <p:nvPr/>
        </p:nvSpPr>
        <p:spPr>
          <a:xfrm>
            <a:off x="6662991" y="4509120"/>
            <a:ext cx="2085473" cy="923330"/>
          </a:xfrm>
          <a:prstGeom prst="rect">
            <a:avLst/>
          </a:prstGeom>
          <a:noFill/>
        </p:spPr>
        <p:txBody>
          <a:bodyPr wrap="square" rtlCol="0">
            <a:spAutoFit/>
          </a:bodyPr>
          <a:lstStyle/>
          <a:p>
            <a:pPr algn="ctr"/>
            <a:r>
              <a:rPr lang="fr-FR" dirty="0" smtClean="0">
                <a:solidFill>
                  <a:srgbClr val="0000FF"/>
                </a:solidFill>
                <a:latin typeface="Calibri" pitchFamily="34" charset="0"/>
              </a:rPr>
              <a:t>data: </a:t>
            </a:r>
            <a:r>
              <a:rPr lang="fr-FR" dirty="0" err="1" smtClean="0">
                <a:solidFill>
                  <a:srgbClr val="0000FF"/>
                </a:solidFill>
                <a:latin typeface="Calibri" pitchFamily="34" charset="0"/>
              </a:rPr>
              <a:t>Fermilab</a:t>
            </a:r>
            <a:r>
              <a:rPr lang="fr-FR" dirty="0" smtClean="0">
                <a:solidFill>
                  <a:srgbClr val="0000FF"/>
                </a:solidFill>
                <a:latin typeface="Calibri" pitchFamily="34" charset="0"/>
              </a:rPr>
              <a:t> E760</a:t>
            </a:r>
          </a:p>
          <a:p>
            <a:pPr algn="ctr"/>
            <a:r>
              <a:rPr lang="fr-FR" i="1" dirty="0" smtClean="0">
                <a:solidFill>
                  <a:srgbClr val="0000FF"/>
                </a:solidFill>
              </a:rPr>
              <a:t>for </a:t>
            </a:r>
            <a:r>
              <a:rPr lang="en-US" dirty="0" smtClean="0">
                <a:solidFill>
                  <a:srgbClr val="0000FF"/>
                </a:solidFill>
              </a:rPr>
              <a:t> p </a:t>
            </a:r>
            <a:r>
              <a:rPr lang="en-US" dirty="0" err="1" smtClean="0">
                <a:solidFill>
                  <a:srgbClr val="0000FF"/>
                </a:solidFill>
              </a:rPr>
              <a:t>p</a:t>
            </a:r>
            <a:r>
              <a:rPr lang="en-US" dirty="0" smtClean="0">
                <a:solidFill>
                  <a:srgbClr val="0000FF"/>
                </a:solidFill>
              </a:rPr>
              <a:t> → </a:t>
            </a:r>
            <a:r>
              <a:rPr lang="en-US" dirty="0" smtClean="0">
                <a:solidFill>
                  <a:srgbClr val="0000FF"/>
                </a:solidFill>
                <a:sym typeface="Symbol" pitchFamily="18" charset="2"/>
              </a:rPr>
              <a:t></a:t>
            </a:r>
            <a:r>
              <a:rPr lang="en-US" baseline="30000" dirty="0" smtClean="0">
                <a:solidFill>
                  <a:srgbClr val="0000FF"/>
                </a:solidFill>
              </a:rPr>
              <a:t>0</a:t>
            </a:r>
            <a:r>
              <a:rPr lang="en-US" dirty="0" smtClean="0">
                <a:solidFill>
                  <a:srgbClr val="0000FF"/>
                </a:solidFill>
                <a:sym typeface="Symbol" pitchFamily="18" charset="2"/>
              </a:rPr>
              <a:t></a:t>
            </a:r>
            <a:endParaRPr lang="fr-FR" dirty="0" smtClean="0">
              <a:solidFill>
                <a:srgbClr val="0000FF"/>
              </a:solidFill>
              <a:latin typeface="Calibri" pitchFamily="34" charset="0"/>
            </a:endParaRPr>
          </a:p>
          <a:p>
            <a:pPr algn="ctr"/>
            <a:r>
              <a:rPr lang="fr-FR" dirty="0" smtClean="0">
                <a:solidFill>
                  <a:srgbClr val="0000FF"/>
                </a:solidFill>
                <a:latin typeface="Calibri" pitchFamily="34" charset="0"/>
              </a:rPr>
              <a:t>√s=3.005 </a:t>
            </a:r>
            <a:r>
              <a:rPr lang="fr-FR" dirty="0" err="1" smtClean="0">
                <a:solidFill>
                  <a:srgbClr val="0000FF"/>
                </a:solidFill>
                <a:latin typeface="Calibri" pitchFamily="34" charset="0"/>
              </a:rPr>
              <a:t>GeV</a:t>
            </a:r>
            <a:endParaRPr lang="fr-FR" dirty="0" smtClean="0">
              <a:solidFill>
                <a:srgbClr val="0000FF"/>
              </a:solidFill>
              <a:latin typeface="Calibri" pitchFamily="34" charset="0"/>
            </a:endParaRPr>
          </a:p>
        </p:txBody>
      </p:sp>
      <p:sp>
        <p:nvSpPr>
          <p:cNvPr id="57" name="ZoneTexte 56"/>
          <p:cNvSpPr txBox="1"/>
          <p:nvPr/>
        </p:nvSpPr>
        <p:spPr>
          <a:xfrm>
            <a:off x="7308304" y="4561964"/>
            <a:ext cx="304892" cy="523220"/>
          </a:xfrm>
          <a:prstGeom prst="rect">
            <a:avLst/>
          </a:prstGeom>
          <a:noFill/>
        </p:spPr>
        <p:txBody>
          <a:bodyPr wrap="none" rtlCol="0">
            <a:spAutoFit/>
          </a:bodyPr>
          <a:lstStyle/>
          <a:p>
            <a:r>
              <a:rPr lang="en-US" sz="2800" dirty="0" smtClean="0">
                <a:solidFill>
                  <a:srgbClr val="4F81BD"/>
                </a:solidFill>
              </a:rPr>
              <a:t>-</a:t>
            </a:r>
            <a:endParaRPr lang="fr-FR" sz="2800" dirty="0">
              <a:solidFill>
                <a:srgbClr val="4F81BD"/>
              </a:solidFill>
            </a:endParaRPr>
          </a:p>
        </p:txBody>
      </p:sp>
      <p:sp>
        <p:nvSpPr>
          <p:cNvPr id="61" name="ZoneTexte 22"/>
          <p:cNvSpPr txBox="1">
            <a:spLocks noChangeArrowheads="1"/>
          </p:cNvSpPr>
          <p:nvPr/>
        </p:nvSpPr>
        <p:spPr bwMode="auto">
          <a:xfrm>
            <a:off x="2051720" y="5157192"/>
            <a:ext cx="3888681" cy="338554"/>
          </a:xfrm>
          <a:prstGeom prst="rect">
            <a:avLst/>
          </a:prstGeom>
          <a:noFill/>
          <a:ln w="9525">
            <a:noFill/>
            <a:miter lim="800000"/>
            <a:headEnd/>
            <a:tailEnd/>
          </a:ln>
        </p:spPr>
        <p:txBody>
          <a:bodyPr wrap="square">
            <a:spAutoFit/>
          </a:bodyPr>
          <a:lstStyle/>
          <a:p>
            <a:pPr algn="ctr"/>
            <a:r>
              <a:rPr lang="fr-FR" sz="1600" i="1" baseline="0" dirty="0" smtClean="0">
                <a:solidFill>
                  <a:srgbClr val="0000FF"/>
                </a:solidFill>
              </a:rPr>
              <a:t>Armstrong </a:t>
            </a:r>
            <a:r>
              <a:rPr lang="fr-FR" sz="1600" i="1" baseline="0" dirty="0">
                <a:solidFill>
                  <a:srgbClr val="0000FF"/>
                </a:solidFill>
              </a:rPr>
              <a:t>et al</a:t>
            </a:r>
            <a:r>
              <a:rPr lang="fr-FR" sz="1600" i="1" baseline="0" dirty="0" smtClean="0">
                <a:solidFill>
                  <a:srgbClr val="0000FF"/>
                </a:solidFill>
              </a:rPr>
              <a:t>.,PRD56</a:t>
            </a:r>
            <a:r>
              <a:rPr lang="fr-FR" sz="1600" i="1" baseline="0" dirty="0">
                <a:solidFill>
                  <a:srgbClr val="0000FF"/>
                </a:solidFill>
              </a:rPr>
              <a:t>,(</a:t>
            </a:r>
            <a:r>
              <a:rPr lang="fr-FR" sz="1600" i="1" baseline="0" dirty="0" smtClean="0">
                <a:solidFill>
                  <a:srgbClr val="0000FF"/>
                </a:solidFill>
              </a:rPr>
              <a:t>1997)2509</a:t>
            </a:r>
            <a:endParaRPr lang="fr-FR" sz="1600" i="1" baseline="0" dirty="0">
              <a:solidFill>
                <a:srgbClr val="0000FF"/>
              </a:solidFill>
            </a:endParaRPr>
          </a:p>
        </p:txBody>
      </p:sp>
    </p:spTree>
    <p:extLst>
      <p:ext uri="{BB962C8B-B14F-4D97-AF65-F5344CB8AC3E}">
        <p14:creationId xmlns:p14="http://schemas.microsoft.com/office/powerpoint/2010/main" xmlns="" val="1118257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e la date 4"/>
          <p:cNvSpPr>
            <a:spLocks noGrp="1"/>
          </p:cNvSpPr>
          <p:nvPr>
            <p:ph type="dt" sz="quarter" idx="10"/>
          </p:nvPr>
        </p:nvSpPr>
        <p:spPr/>
        <p:txBody>
          <a:bodyPr/>
          <a:lstStyle/>
          <a:p>
            <a:pPr>
              <a:defRPr/>
            </a:pPr>
            <a:r>
              <a:rPr lang="fr-FR"/>
              <a:t>3/02/2011</a:t>
            </a:r>
          </a:p>
        </p:txBody>
      </p:sp>
      <p:sp>
        <p:nvSpPr>
          <p:cNvPr id="22" name="Espace réservé du pied de page 5"/>
          <p:cNvSpPr>
            <a:spLocks noGrp="1"/>
          </p:cNvSpPr>
          <p:nvPr>
            <p:ph type="ftr" sz="quarter" idx="11"/>
          </p:nvPr>
        </p:nvSpPr>
        <p:spPr/>
        <p:txBody>
          <a:bodyPr/>
          <a:lstStyle/>
          <a:p>
            <a:pPr>
              <a:defRPr/>
            </a:pPr>
            <a:r>
              <a:rPr lang="fr-FR"/>
              <a:t>Orsay, PANDA meeting</a:t>
            </a:r>
          </a:p>
        </p:txBody>
      </p:sp>
      <p:sp>
        <p:nvSpPr>
          <p:cNvPr id="23" name="Espace réservé du numéro de diapositive 6"/>
          <p:cNvSpPr>
            <a:spLocks noGrp="1"/>
          </p:cNvSpPr>
          <p:nvPr>
            <p:ph type="sldNum" sz="quarter" idx="12"/>
          </p:nvPr>
        </p:nvSpPr>
        <p:spPr/>
        <p:txBody>
          <a:bodyPr/>
          <a:lstStyle/>
          <a:p>
            <a:pPr>
              <a:defRPr/>
            </a:pPr>
            <a:fld id="{DAEBE49F-FFD3-49FC-A2A4-0C2AD1AA5BCF}" type="slidenum">
              <a:rPr lang="fr-FR"/>
              <a:pPr>
                <a:defRPr/>
              </a:pPr>
              <a:t>25</a:t>
            </a:fld>
            <a:endParaRPr lang="fr-FR"/>
          </a:p>
        </p:txBody>
      </p:sp>
      <p:pic>
        <p:nvPicPr>
          <p:cNvPr id="21509" name="Picture 6" descr="dsigmadq2"/>
          <p:cNvPicPr>
            <a:picLocks noGrp="1" noChangeAspect="1" noChangeArrowheads="1"/>
          </p:cNvPicPr>
          <p:nvPr>
            <p:ph type="title"/>
          </p:nvPr>
        </p:nvPicPr>
        <p:blipFill>
          <a:blip r:embed="rId3" cstate="print">
            <a:extLst>
              <a:ext uri="{28A0092B-C50C-407E-A947-70E740481C1C}">
                <a14:useLocalDpi xmlns:a14="http://schemas.microsoft.com/office/drawing/2010/main" xmlns="" val="0"/>
              </a:ext>
            </a:extLst>
          </a:blip>
          <a:srcRect/>
          <a:stretch>
            <a:fillRect/>
          </a:stretch>
        </p:blipFill>
        <p:spPr>
          <a:xfrm>
            <a:off x="5580112" y="1268760"/>
            <a:ext cx="3048000" cy="23749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aphicFrame>
        <p:nvGraphicFramePr>
          <p:cNvPr id="21510" name="Object 10"/>
          <p:cNvGraphicFramePr>
            <a:graphicFrameLocks noGrp="1" noChangeAspect="1"/>
          </p:cNvGraphicFramePr>
          <p:nvPr>
            <p:ph sz="half" idx="1"/>
            <p:extLst>
              <p:ext uri="{D42A27DB-BD31-4B8C-83A1-F6EECF244321}">
                <p14:modId xmlns:p14="http://schemas.microsoft.com/office/powerpoint/2010/main" xmlns="" val="188750729"/>
              </p:ext>
            </p:extLst>
          </p:nvPr>
        </p:nvGraphicFramePr>
        <p:xfrm>
          <a:off x="5508104" y="1340768"/>
          <a:ext cx="279400" cy="419100"/>
        </p:xfrm>
        <a:graphic>
          <a:graphicData uri="http://schemas.openxmlformats.org/presentationml/2006/ole">
            <p:oleObj spid="_x0000_s111663" name="Equation" r:id="rId4" imgW="279400" imgH="419100" progId="Equation.3">
              <p:embed/>
            </p:oleObj>
          </a:graphicData>
        </a:graphic>
      </p:graphicFrame>
      <p:sp>
        <p:nvSpPr>
          <p:cNvPr id="124933" name="Titre 1"/>
          <p:cNvSpPr>
            <a:spLocks/>
          </p:cNvSpPr>
          <p:nvPr/>
        </p:nvSpPr>
        <p:spPr bwMode="auto">
          <a:xfrm>
            <a:off x="0" y="-27384"/>
            <a:ext cx="9144000" cy="720080"/>
          </a:xfrm>
          <a:prstGeom prst="rect">
            <a:avLst/>
          </a:prstGeom>
          <a:solidFill>
            <a:schemeClr val="accent1"/>
          </a:solidFill>
          <a:ln>
            <a:noFill/>
          </a:ln>
          <a:extLst/>
        </p:spPr>
        <p:txBody>
          <a:bodyPr anchor="ctr"/>
          <a:lstStyle/>
          <a:p>
            <a:pPr algn="ctr">
              <a:defRPr/>
            </a:pPr>
            <a:r>
              <a:rPr lang="fr-FR" sz="3600" baseline="0" dirty="0">
                <a:solidFill>
                  <a:schemeClr val="bg1"/>
                </a:solidFill>
              </a:rPr>
              <a:t>Count rate </a:t>
            </a:r>
            <a:r>
              <a:rPr lang="fr-FR" sz="3600" baseline="0" dirty="0" err="1">
                <a:solidFill>
                  <a:schemeClr val="bg1"/>
                </a:solidFill>
              </a:rPr>
              <a:t>predictions</a:t>
            </a:r>
            <a:r>
              <a:rPr lang="fr-FR" sz="3600" baseline="0" dirty="0">
                <a:solidFill>
                  <a:schemeClr val="bg1"/>
                </a:solidFill>
              </a:rPr>
              <a:t> for pp </a:t>
            </a:r>
            <a:r>
              <a:rPr lang="fr-FR" sz="3600" baseline="0" dirty="0" smtClean="0">
                <a:solidFill>
                  <a:schemeClr val="bg1"/>
                </a:solidFill>
                <a:sym typeface="Symbol"/>
              </a:rPr>
              <a:t></a:t>
            </a:r>
            <a:r>
              <a:rPr lang="el-GR" sz="3600" baseline="0" dirty="0" smtClean="0">
                <a:solidFill>
                  <a:schemeClr val="bg1"/>
                </a:solidFill>
                <a:sym typeface="Wingdings" pitchFamily="2" charset="2"/>
              </a:rPr>
              <a:t>π</a:t>
            </a:r>
            <a:r>
              <a:rPr lang="fr-FR" sz="3600" baseline="30000" dirty="0">
                <a:solidFill>
                  <a:schemeClr val="bg1"/>
                </a:solidFill>
                <a:sym typeface="Wingdings" pitchFamily="2" charset="2"/>
              </a:rPr>
              <a:t>0</a:t>
            </a:r>
            <a:r>
              <a:rPr lang="fr-FR" sz="3600" baseline="0" dirty="0">
                <a:solidFill>
                  <a:schemeClr val="bg1"/>
                </a:solidFill>
                <a:latin typeface="Times New Roman" pitchFamily="18" charset="0"/>
                <a:cs typeface="Times New Roman" pitchFamily="18" charset="0"/>
                <a:sym typeface="Wingdings" pitchFamily="2" charset="2"/>
              </a:rPr>
              <a:t>e</a:t>
            </a:r>
            <a:r>
              <a:rPr lang="fr-FR" sz="3600" baseline="30000" dirty="0">
                <a:solidFill>
                  <a:schemeClr val="bg1"/>
                </a:solidFill>
                <a:latin typeface="Times New Roman" pitchFamily="18" charset="0"/>
                <a:cs typeface="Times New Roman" pitchFamily="18" charset="0"/>
                <a:sym typeface="Wingdings" pitchFamily="2" charset="2"/>
              </a:rPr>
              <a:t>+</a:t>
            </a:r>
            <a:r>
              <a:rPr lang="fr-FR" sz="3600" baseline="0" dirty="0">
                <a:solidFill>
                  <a:schemeClr val="bg1"/>
                </a:solidFill>
                <a:latin typeface="Times New Roman" pitchFamily="18" charset="0"/>
                <a:cs typeface="Times New Roman" pitchFamily="18" charset="0"/>
                <a:sym typeface="Wingdings" pitchFamily="2" charset="2"/>
              </a:rPr>
              <a:t>e</a:t>
            </a:r>
            <a:r>
              <a:rPr lang="fr-FR" sz="3600" baseline="30000" dirty="0">
                <a:solidFill>
                  <a:schemeClr val="bg1"/>
                </a:solidFill>
                <a:latin typeface="Times New Roman" pitchFamily="18" charset="0"/>
                <a:cs typeface="Times New Roman" pitchFamily="18" charset="0"/>
                <a:sym typeface="Wingdings" pitchFamily="2" charset="2"/>
              </a:rPr>
              <a:t>-</a:t>
            </a:r>
            <a:endParaRPr lang="fr-FR" sz="3600" baseline="30000" dirty="0">
              <a:solidFill>
                <a:schemeClr val="bg1"/>
              </a:solidFill>
            </a:endParaRPr>
          </a:p>
        </p:txBody>
      </p:sp>
      <p:cxnSp>
        <p:nvCxnSpPr>
          <p:cNvPr id="21512" name="Connecteur droit 28"/>
          <p:cNvCxnSpPr>
            <a:cxnSpLocks noChangeShapeType="1"/>
          </p:cNvCxnSpPr>
          <p:nvPr/>
        </p:nvCxnSpPr>
        <p:spPr bwMode="auto">
          <a:xfrm>
            <a:off x="6082705" y="150813"/>
            <a:ext cx="217487" cy="1587"/>
          </a:xfrm>
          <a:prstGeom prst="line">
            <a:avLst/>
          </a:prstGeom>
          <a:noFill/>
          <a:ln w="31750" algn="ctr">
            <a:solidFill>
              <a:schemeClr val="bg1"/>
            </a:solidFill>
            <a:round/>
            <a:headEnd/>
            <a:tailEnd/>
          </a:ln>
          <a:extLst>
            <a:ext uri="{909E8E84-426E-40DD-AFC4-6F175D3DCCD1}">
              <a14:hiddenFill xmlns:a14="http://schemas.microsoft.com/office/drawing/2010/main" xmlns="">
                <a:noFill/>
              </a14:hiddenFill>
            </a:ext>
          </a:extLst>
        </p:spPr>
      </p:cxnSp>
      <p:sp>
        <p:nvSpPr>
          <p:cNvPr id="21513" name="Text Box 7"/>
          <p:cNvSpPr txBox="1">
            <a:spLocks noChangeArrowheads="1"/>
          </p:cNvSpPr>
          <p:nvPr/>
        </p:nvSpPr>
        <p:spPr bwMode="auto">
          <a:xfrm>
            <a:off x="5431035" y="764704"/>
            <a:ext cx="317341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dirty="0"/>
              <a:t>Incident </a:t>
            </a:r>
            <a:r>
              <a:rPr lang="fr-FR" baseline="0" dirty="0" err="1"/>
              <a:t>energy</a:t>
            </a:r>
            <a:r>
              <a:rPr lang="fr-FR" baseline="0" dirty="0"/>
              <a:t>  </a:t>
            </a:r>
            <a:r>
              <a:rPr lang="fr-FR" baseline="0" dirty="0" err="1"/>
              <a:t>dependence</a:t>
            </a:r>
            <a:r>
              <a:rPr lang="fr-FR" dirty="0"/>
              <a:t> </a:t>
            </a:r>
          </a:p>
        </p:txBody>
      </p:sp>
      <p:grpSp>
        <p:nvGrpSpPr>
          <p:cNvPr id="21515" name="Group 28"/>
          <p:cNvGrpSpPr>
            <a:grpSpLocks/>
          </p:cNvGrpSpPr>
          <p:nvPr/>
        </p:nvGrpSpPr>
        <p:grpSpPr bwMode="auto">
          <a:xfrm>
            <a:off x="5076056" y="3789040"/>
            <a:ext cx="4067944" cy="2592288"/>
            <a:chOff x="1104" y="2400"/>
            <a:chExt cx="2630" cy="1785"/>
          </a:xfrm>
        </p:grpSpPr>
        <p:pic>
          <p:nvPicPr>
            <p:cNvPr id="21523" name="Image 17" descr="ncoupbaldin.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04" y="2400"/>
              <a:ext cx="2630" cy="1785"/>
            </a:xfrm>
            <a:prstGeom prst="rect">
              <a:avLst/>
            </a:prstGeom>
            <a:noFill/>
            <a:ln>
              <a:noFill/>
            </a:ln>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24" name="ZoneTexte 23"/>
            <p:cNvSpPr txBox="1">
              <a:spLocks noChangeArrowheads="1"/>
            </p:cNvSpPr>
            <p:nvPr/>
          </p:nvSpPr>
          <p:spPr bwMode="auto">
            <a:xfrm>
              <a:off x="2151" y="2592"/>
              <a:ext cx="1497" cy="410"/>
            </a:xfrm>
            <a:prstGeom prst="rect">
              <a:avLst/>
            </a:prstGeom>
            <a:solidFill>
              <a:schemeClr val="bg1"/>
            </a:solidFill>
            <a:ln w="9525">
              <a:solidFill>
                <a:srgbClr val="000000"/>
              </a:solidFill>
              <a:miter lim="800000"/>
              <a:headEnd/>
              <a:tailEnd/>
            </a:ln>
          </p:spPr>
          <p:txBody>
            <a:bodyPr>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1" baseline="0" dirty="0">
                  <a:solidFill>
                    <a:srgbClr val="000000"/>
                  </a:solidFill>
                  <a:latin typeface="Calibri" pitchFamily="34" charset="0"/>
                </a:rPr>
                <a:t>T=1GeV</a:t>
              </a:r>
            </a:p>
            <a:p>
              <a:pPr eaLnBrk="1" hangingPunct="1"/>
              <a:r>
                <a:rPr lang="fr-FR" b="1" baseline="0" dirty="0">
                  <a:solidFill>
                    <a:srgbClr val="000000"/>
                  </a:solidFill>
                  <a:latin typeface="Calibri" pitchFamily="34" charset="0"/>
                </a:rPr>
                <a:t>q²=2.±0.25 (</a:t>
              </a:r>
              <a:r>
                <a:rPr lang="fr-FR" b="1" baseline="0" dirty="0" err="1">
                  <a:solidFill>
                    <a:srgbClr val="000000"/>
                  </a:solidFill>
                  <a:latin typeface="Calibri" pitchFamily="34" charset="0"/>
                </a:rPr>
                <a:t>GeV</a:t>
              </a:r>
              <a:r>
                <a:rPr lang="fr-FR" b="1" baseline="0" dirty="0">
                  <a:solidFill>
                    <a:srgbClr val="000000"/>
                  </a:solidFill>
                  <a:latin typeface="Calibri" pitchFamily="34" charset="0"/>
                </a:rPr>
                <a:t>/c)²</a:t>
              </a:r>
            </a:p>
          </p:txBody>
        </p:sp>
        <p:sp>
          <p:nvSpPr>
            <p:cNvPr id="124949" name="Oval 21"/>
            <p:cNvSpPr>
              <a:spLocks noChangeArrowheads="1"/>
            </p:cNvSpPr>
            <p:nvPr/>
          </p:nvSpPr>
          <p:spPr bwMode="auto">
            <a:xfrm>
              <a:off x="1680" y="2688"/>
              <a:ext cx="192" cy="96"/>
            </a:xfrm>
            <a:prstGeom prst="ellipse">
              <a:avLst/>
            </a:prstGeom>
            <a:gradFill rotWithShape="1">
              <a:gsLst>
                <a:gs pos="0">
                  <a:schemeClr val="accent1">
                    <a:alpha val="27000"/>
                  </a:schemeClr>
                </a:gs>
                <a:gs pos="100000">
                  <a:schemeClr val="accent1">
                    <a:gamma/>
                    <a:tint val="78824"/>
                    <a:invGamma/>
                    <a:alpha val="42000"/>
                  </a:schemeClr>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fr-FR"/>
            </a:p>
          </p:txBody>
        </p:sp>
      </p:grpSp>
      <p:sp>
        <p:nvSpPr>
          <p:cNvPr id="21516" name="Text Box 26"/>
          <p:cNvSpPr txBox="1">
            <a:spLocks noChangeArrowheads="1"/>
          </p:cNvSpPr>
          <p:nvPr/>
        </p:nvSpPr>
        <p:spPr bwMode="auto">
          <a:xfrm>
            <a:off x="6012160" y="3717032"/>
            <a:ext cx="198913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dirty="0" err="1"/>
              <a:t>Luminosity</a:t>
            </a:r>
            <a:r>
              <a:rPr lang="fr-FR" baseline="0" dirty="0"/>
              <a:t> =2 fb</a:t>
            </a:r>
            <a:r>
              <a:rPr lang="fr-FR" dirty="0"/>
              <a:t>-1</a:t>
            </a:r>
          </a:p>
        </p:txBody>
      </p:sp>
      <p:sp>
        <p:nvSpPr>
          <p:cNvPr id="21517" name="Line 27"/>
          <p:cNvSpPr>
            <a:spLocks noChangeShapeType="1"/>
          </p:cNvSpPr>
          <p:nvPr/>
        </p:nvSpPr>
        <p:spPr bwMode="auto">
          <a:xfrm>
            <a:off x="7108609" y="2133600"/>
            <a:ext cx="0" cy="1295400"/>
          </a:xfrm>
          <a:prstGeom prst="line">
            <a:avLst/>
          </a:prstGeom>
          <a:noFill/>
          <a:ln w="952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5" name="Rectangle 24"/>
          <p:cNvSpPr>
            <a:spLocks noChangeArrowheads="1"/>
          </p:cNvSpPr>
          <p:nvPr/>
        </p:nvSpPr>
        <p:spPr bwMode="auto">
          <a:xfrm>
            <a:off x="3886200" y="1251619"/>
            <a:ext cx="4572000" cy="2286000"/>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5400" algn="ctr">
                <a:solidFill>
                  <a:srgbClr val="000000"/>
                </a:solidFill>
                <a:miter lim="800000"/>
                <a:headEnd/>
                <a:tailEnd/>
              </a14:hiddenLine>
            </a:ext>
          </a:extLst>
        </p:spPr>
        <p:txBody>
          <a:bodyPr anchor="ctr"/>
          <a:lstStyle/>
          <a:p>
            <a:pPr algn="ctr" fontAlgn="auto">
              <a:spcBef>
                <a:spcPts val="0"/>
              </a:spcBef>
              <a:spcAft>
                <a:spcPts val="0"/>
              </a:spcAft>
              <a:defRPr/>
            </a:pPr>
            <a:endParaRPr lang="fr-FR" baseline="0">
              <a:solidFill>
                <a:schemeClr val="lt1"/>
              </a:solidFill>
              <a:latin typeface="+mn-lt"/>
            </a:endParaRPr>
          </a:p>
        </p:txBody>
      </p:sp>
      <p:grpSp>
        <p:nvGrpSpPr>
          <p:cNvPr id="26" name="Groupe 8"/>
          <p:cNvGrpSpPr/>
          <p:nvPr/>
        </p:nvGrpSpPr>
        <p:grpSpPr bwMode="auto">
          <a:xfrm>
            <a:off x="251520" y="1418217"/>
            <a:ext cx="4437529" cy="2226807"/>
            <a:chOff x="3947931" y="1597070"/>
            <a:chExt cx="5088565" cy="4856266"/>
          </a:xfrm>
          <a:solidFill>
            <a:schemeClr val="bg1"/>
          </a:solidFill>
        </p:grpSpPr>
        <p:grpSp>
          <p:nvGrpSpPr>
            <p:cNvPr id="27" name="Groupe 18"/>
            <p:cNvGrpSpPr/>
            <p:nvPr/>
          </p:nvGrpSpPr>
          <p:grpSpPr>
            <a:xfrm>
              <a:off x="3947931" y="1597070"/>
              <a:ext cx="5088565" cy="4856266"/>
              <a:chOff x="3947931" y="1597070"/>
              <a:chExt cx="5088565" cy="4856266"/>
            </a:xfrm>
            <a:grpFill/>
          </p:grpSpPr>
          <p:sp>
            <p:nvSpPr>
              <p:cNvPr id="30" name="ZoneTexte 29"/>
              <p:cNvSpPr txBox="1"/>
              <p:nvPr/>
            </p:nvSpPr>
            <p:spPr>
              <a:xfrm>
                <a:off x="4743902" y="1597070"/>
                <a:ext cx="3650099" cy="872568"/>
              </a:xfrm>
              <a:prstGeom prst="rect">
                <a:avLst/>
              </a:prstGeom>
              <a:grpFill/>
            </p:spPr>
            <p:txBody>
              <a:bodyPr>
                <a:spAutoFit/>
              </a:bodyPr>
              <a:lstStyle/>
              <a:p>
                <a:pPr fontAlgn="auto">
                  <a:spcBef>
                    <a:spcPts val="0"/>
                  </a:spcBef>
                  <a:spcAft>
                    <a:spcPts val="0"/>
                  </a:spcAft>
                  <a:defRPr/>
                </a:pPr>
                <a:r>
                  <a:rPr lang="el-GR" sz="2000" baseline="0" dirty="0">
                    <a:solidFill>
                      <a:srgbClr val="0DB72D"/>
                    </a:solidFill>
                    <a:latin typeface="+mn-lt"/>
                  </a:rPr>
                  <a:t>ρ</a:t>
                </a:r>
                <a:r>
                  <a:rPr lang="fr-FR" sz="2000" baseline="0" dirty="0">
                    <a:solidFill>
                      <a:srgbClr val="0DB72D"/>
                    </a:solidFill>
                    <a:latin typeface="+mn-lt"/>
                  </a:rPr>
                  <a:t>,</a:t>
                </a:r>
                <a:r>
                  <a:rPr lang="fr-FR" sz="2000" baseline="0" dirty="0">
                    <a:solidFill>
                      <a:srgbClr val="FF0000"/>
                    </a:solidFill>
                    <a:latin typeface="+mn-lt"/>
                  </a:rPr>
                  <a:t> </a:t>
                </a:r>
                <a:r>
                  <a:rPr lang="el-GR" sz="2000" baseline="0" dirty="0">
                    <a:solidFill>
                      <a:srgbClr val="E81EDA"/>
                    </a:solidFill>
                    <a:latin typeface="+mn-lt"/>
                  </a:rPr>
                  <a:t>ω</a:t>
                </a:r>
                <a:r>
                  <a:rPr lang="fr-FR" sz="2000" baseline="0" dirty="0">
                    <a:solidFill>
                      <a:srgbClr val="FF0000"/>
                    </a:solidFill>
                    <a:latin typeface="+mn-lt"/>
                  </a:rPr>
                  <a:t> </a:t>
                </a:r>
                <a:r>
                  <a:rPr lang="fr-FR" sz="2000" baseline="0" dirty="0">
                    <a:latin typeface="+mn-lt"/>
                  </a:rPr>
                  <a:t>and</a:t>
                </a:r>
                <a:r>
                  <a:rPr lang="fr-FR" sz="2000" baseline="0" dirty="0">
                    <a:solidFill>
                      <a:srgbClr val="FF0000"/>
                    </a:solidFill>
                    <a:latin typeface="+mn-lt"/>
                  </a:rPr>
                  <a:t> </a:t>
                </a:r>
                <a:r>
                  <a:rPr lang="el-GR" sz="2000" baseline="0" dirty="0" smtClean="0">
                    <a:solidFill>
                      <a:srgbClr val="F7940F"/>
                    </a:solidFill>
                    <a:latin typeface="Calibri"/>
                    <a:cs typeface="Times New Roman"/>
                  </a:rPr>
                  <a:t>φ</a:t>
                </a:r>
                <a:r>
                  <a:rPr lang="fr-FR" sz="2000" baseline="0" dirty="0" smtClean="0">
                    <a:solidFill>
                      <a:srgbClr val="F7940F"/>
                    </a:solidFill>
                    <a:latin typeface="Calibri"/>
                    <a:cs typeface="Times New Roman"/>
                  </a:rPr>
                  <a:t> </a:t>
                </a:r>
                <a:r>
                  <a:rPr lang="fr-FR" sz="2000" baseline="0" dirty="0" err="1" smtClean="0">
                    <a:latin typeface="Times New Roman"/>
                    <a:cs typeface="Times New Roman"/>
                  </a:rPr>
                  <a:t>resonances</a:t>
                </a:r>
                <a:endParaRPr lang="fr-FR" sz="2000" baseline="0" dirty="0">
                  <a:latin typeface="+mn-lt"/>
                </a:endParaRPr>
              </a:p>
            </p:txBody>
          </p:sp>
          <p:pic>
            <p:nvPicPr>
              <p:cNvPr id="31" name="Image 30" descr="gegmzoom.png"/>
              <p:cNvPicPr>
                <a:picLocks noChangeAspect="1"/>
              </p:cNvPicPr>
              <p:nvPr/>
            </p:nvPicPr>
            <p:blipFill>
              <a:blip r:embed="rId6" cstate="print"/>
              <a:stretch>
                <a:fillRect/>
              </a:stretch>
            </p:blipFill>
            <p:spPr>
              <a:xfrm>
                <a:off x="3947931" y="2636912"/>
                <a:ext cx="5088565" cy="3816424"/>
              </a:xfrm>
              <a:prstGeom prst="rect">
                <a:avLst/>
              </a:prstGeom>
              <a:grpFill/>
            </p:spPr>
          </p:pic>
          <p:cxnSp>
            <p:nvCxnSpPr>
              <p:cNvPr id="32" name="Connecteur droit avec flèche 31"/>
              <p:cNvCxnSpPr/>
              <p:nvPr/>
            </p:nvCxnSpPr>
            <p:spPr>
              <a:xfrm rot="5400000">
                <a:off x="4103948" y="2888940"/>
                <a:ext cx="1728192" cy="504056"/>
              </a:xfrm>
              <a:prstGeom prst="straightConnector1">
                <a:avLst/>
              </a:prstGeom>
              <a:grpFill/>
              <a:ln w="25400">
                <a:solidFill>
                  <a:srgbClr val="0DB72D"/>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rot="16200000" flipH="1">
                <a:off x="5148064" y="2348880"/>
                <a:ext cx="2088232" cy="1944216"/>
              </a:xfrm>
              <a:prstGeom prst="straightConnector1">
                <a:avLst/>
              </a:prstGeom>
              <a:grpFill/>
              <a:ln w="25400">
                <a:solidFill>
                  <a:srgbClr val="0DB72D"/>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rot="5400000">
                <a:off x="4644008" y="2708920"/>
                <a:ext cx="1224136" cy="360040"/>
              </a:xfrm>
              <a:prstGeom prst="straightConnector1">
                <a:avLst/>
              </a:prstGeom>
              <a:grpFill/>
              <a:ln w="25400">
                <a:solidFill>
                  <a:srgbClr val="E81EDA"/>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5436096" y="2276872"/>
                <a:ext cx="2016224" cy="1440160"/>
              </a:xfrm>
              <a:prstGeom prst="straightConnector1">
                <a:avLst/>
              </a:prstGeom>
              <a:grpFill/>
              <a:ln w="25400">
                <a:solidFill>
                  <a:srgbClr val="E81EDA"/>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rot="5400000">
                <a:off x="4896036" y="2816932"/>
                <a:ext cx="1656184" cy="576064"/>
              </a:xfrm>
              <a:prstGeom prst="straightConnector1">
                <a:avLst/>
              </a:prstGeom>
              <a:grpFill/>
              <a:ln w="25400">
                <a:solidFill>
                  <a:srgbClr val="F7940F"/>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6012160" y="2276872"/>
                <a:ext cx="1872208" cy="1440160"/>
              </a:xfrm>
              <a:prstGeom prst="straightConnector1">
                <a:avLst/>
              </a:prstGeom>
              <a:grpFill/>
              <a:ln w="25400">
                <a:solidFill>
                  <a:srgbClr val="F7940F"/>
                </a:solidFill>
                <a:tailEnd type="arrow"/>
              </a:ln>
            </p:spPr>
            <p:style>
              <a:lnRef idx="1">
                <a:schemeClr val="accent1"/>
              </a:lnRef>
              <a:fillRef idx="0">
                <a:schemeClr val="accent1"/>
              </a:fillRef>
              <a:effectRef idx="0">
                <a:schemeClr val="accent1"/>
              </a:effectRef>
              <a:fontRef idx="minor">
                <a:schemeClr val="tx1"/>
              </a:fontRef>
            </p:style>
          </p:cxnSp>
        </p:grpSp>
        <p:sp>
          <p:nvSpPr>
            <p:cNvPr id="28" name="ZoneTexte 27"/>
            <p:cNvSpPr txBox="1"/>
            <p:nvPr/>
          </p:nvSpPr>
          <p:spPr>
            <a:xfrm>
              <a:off x="4644008" y="5085184"/>
              <a:ext cx="1180010" cy="717275"/>
            </a:xfrm>
            <a:prstGeom prst="rect">
              <a:avLst/>
            </a:prstGeom>
            <a:grpFill/>
          </p:spPr>
          <p:txBody>
            <a:bodyPr>
              <a:spAutoFit/>
            </a:bodyPr>
            <a:lstStyle/>
            <a:p>
              <a:pPr fontAlgn="auto">
                <a:spcBef>
                  <a:spcPts val="0"/>
                </a:spcBef>
                <a:spcAft>
                  <a:spcPts val="0"/>
                </a:spcAft>
                <a:defRPr/>
              </a:pPr>
              <a:r>
                <a:rPr lang="fr-FR" sz="2000" baseline="0" dirty="0">
                  <a:solidFill>
                    <a:srgbClr val="0000FF"/>
                  </a:solidFill>
                  <a:latin typeface="+mn-lt"/>
                </a:rPr>
                <a:t>|G</a:t>
              </a:r>
              <a:r>
                <a:rPr lang="fr-FR" sz="2000" baseline="-25000" dirty="0">
                  <a:solidFill>
                    <a:srgbClr val="0000FF"/>
                  </a:solidFill>
                  <a:latin typeface="+mn-lt"/>
                </a:rPr>
                <a:t>M</a:t>
              </a:r>
              <a:r>
                <a:rPr lang="fr-FR" sz="2000" baseline="0" dirty="0">
                  <a:solidFill>
                    <a:srgbClr val="0000FF"/>
                  </a:solidFill>
                  <a:latin typeface="+mn-lt"/>
                </a:rPr>
                <a:t>|</a:t>
              </a:r>
            </a:p>
          </p:txBody>
        </p:sp>
        <p:sp>
          <p:nvSpPr>
            <p:cNvPr id="29" name="ZoneTexte 28"/>
            <p:cNvSpPr txBox="1"/>
            <p:nvPr/>
          </p:nvSpPr>
          <p:spPr>
            <a:xfrm>
              <a:off x="7236296" y="5085184"/>
              <a:ext cx="1180010" cy="717275"/>
            </a:xfrm>
            <a:prstGeom prst="rect">
              <a:avLst/>
            </a:prstGeom>
            <a:grpFill/>
          </p:spPr>
          <p:txBody>
            <a:bodyPr>
              <a:spAutoFit/>
            </a:bodyPr>
            <a:lstStyle/>
            <a:p>
              <a:pPr fontAlgn="auto">
                <a:spcBef>
                  <a:spcPts val="0"/>
                </a:spcBef>
                <a:spcAft>
                  <a:spcPts val="0"/>
                </a:spcAft>
                <a:defRPr/>
              </a:pPr>
              <a:r>
                <a:rPr lang="fr-FR" sz="2000" baseline="0" dirty="0">
                  <a:solidFill>
                    <a:srgbClr val="0000FF"/>
                  </a:solidFill>
                  <a:latin typeface="+mn-lt"/>
                </a:rPr>
                <a:t>|G</a:t>
              </a:r>
              <a:r>
                <a:rPr lang="fr-FR" sz="2000" baseline="-25000" dirty="0">
                  <a:solidFill>
                    <a:srgbClr val="0000FF"/>
                  </a:solidFill>
                  <a:latin typeface="+mn-lt"/>
                </a:rPr>
                <a:t>E</a:t>
              </a:r>
              <a:r>
                <a:rPr lang="fr-FR" sz="2000" baseline="0" dirty="0">
                  <a:solidFill>
                    <a:srgbClr val="0000FF"/>
                  </a:solidFill>
                  <a:latin typeface="+mn-lt"/>
                </a:rPr>
                <a:t>|</a:t>
              </a:r>
            </a:p>
          </p:txBody>
        </p:sp>
      </p:grpSp>
      <p:sp>
        <p:nvSpPr>
          <p:cNvPr id="38" name="Text Box 52"/>
          <p:cNvSpPr txBox="1">
            <a:spLocks noChangeArrowheads="1"/>
          </p:cNvSpPr>
          <p:nvPr/>
        </p:nvSpPr>
        <p:spPr bwMode="auto">
          <a:xfrm>
            <a:off x="395536" y="764704"/>
            <a:ext cx="38862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i="1" baseline="0" dirty="0" smtClean="0"/>
              <a:t> </a:t>
            </a:r>
            <a:r>
              <a:rPr lang="fr-FR" baseline="0" dirty="0" err="1"/>
              <a:t>Iachello</a:t>
            </a:r>
            <a:r>
              <a:rPr lang="fr-FR" baseline="0" dirty="0"/>
              <a:t> VMD  </a:t>
            </a:r>
            <a:r>
              <a:rPr lang="fr-FR" baseline="0" dirty="0" err="1"/>
              <a:t>form</a:t>
            </a:r>
            <a:r>
              <a:rPr lang="fr-FR" baseline="0" dirty="0"/>
              <a:t> factor model</a:t>
            </a:r>
          </a:p>
          <a:p>
            <a:pPr eaLnBrk="1" hangingPunct="1">
              <a:buFont typeface="Wingdings" pitchFamily="2" charset="2"/>
              <a:buNone/>
            </a:pPr>
            <a:r>
              <a:rPr lang="fr-FR" baseline="0" dirty="0"/>
              <a:t>  </a:t>
            </a:r>
            <a:r>
              <a:rPr lang="fr-FR" i="1" baseline="0" dirty="0"/>
              <a:t>Phys. </a:t>
            </a:r>
            <a:r>
              <a:rPr lang="fr-FR" i="1" baseline="0" dirty="0" err="1"/>
              <a:t>Rev</a:t>
            </a:r>
            <a:r>
              <a:rPr lang="fr-FR" i="1" baseline="0" dirty="0"/>
              <a:t>. C69, 055204, 2004</a:t>
            </a:r>
          </a:p>
          <a:p>
            <a:pPr eaLnBrk="1" hangingPunct="1">
              <a:buFont typeface="Wingdings" pitchFamily="2" charset="2"/>
              <a:buNone/>
            </a:pPr>
            <a:r>
              <a:rPr lang="fr-FR" baseline="0" dirty="0"/>
              <a:t> </a:t>
            </a:r>
          </a:p>
          <a:p>
            <a:pPr eaLnBrk="1" hangingPunct="1"/>
            <a:endParaRPr lang="fr-FR" baseline="0" dirty="0"/>
          </a:p>
        </p:txBody>
      </p:sp>
      <p:sp>
        <p:nvSpPr>
          <p:cNvPr id="39" name="ZoneTexte 38"/>
          <p:cNvSpPr txBox="1"/>
          <p:nvPr/>
        </p:nvSpPr>
        <p:spPr>
          <a:xfrm>
            <a:off x="3563888" y="3573016"/>
            <a:ext cx="1234633" cy="338554"/>
          </a:xfrm>
          <a:prstGeom prst="rect">
            <a:avLst/>
          </a:prstGeom>
          <a:solidFill>
            <a:schemeClr val="bg1"/>
          </a:solidFill>
        </p:spPr>
        <p:txBody>
          <a:bodyPr wrap="none" rtlCol="0">
            <a:spAutoFit/>
          </a:bodyPr>
          <a:lstStyle/>
          <a:p>
            <a:r>
              <a:rPr lang="en-US" sz="1600" dirty="0" smtClean="0"/>
              <a:t>q</a:t>
            </a:r>
            <a:r>
              <a:rPr lang="en-US" sz="1600" baseline="30000" dirty="0" smtClean="0"/>
              <a:t>2 </a:t>
            </a:r>
            <a:r>
              <a:rPr lang="en-US" sz="1600" dirty="0" smtClean="0"/>
              <a:t>(</a:t>
            </a:r>
            <a:r>
              <a:rPr lang="en-US" sz="1600" dirty="0" err="1" smtClean="0"/>
              <a:t>GeV</a:t>
            </a:r>
            <a:r>
              <a:rPr lang="en-US" sz="1600" dirty="0" smtClean="0"/>
              <a:t>/c2)</a:t>
            </a:r>
            <a:endParaRPr lang="fr-FR" sz="1600" dirty="0"/>
          </a:p>
        </p:txBody>
      </p:sp>
      <p:sp>
        <p:nvSpPr>
          <p:cNvPr id="40" name="ZoneTexte 39"/>
          <p:cNvSpPr txBox="1"/>
          <p:nvPr/>
        </p:nvSpPr>
        <p:spPr>
          <a:xfrm>
            <a:off x="1331640" y="3573016"/>
            <a:ext cx="1234633" cy="338554"/>
          </a:xfrm>
          <a:prstGeom prst="rect">
            <a:avLst/>
          </a:prstGeom>
          <a:solidFill>
            <a:schemeClr val="bg1"/>
          </a:solidFill>
        </p:spPr>
        <p:txBody>
          <a:bodyPr wrap="none" rtlCol="0">
            <a:spAutoFit/>
          </a:bodyPr>
          <a:lstStyle/>
          <a:p>
            <a:r>
              <a:rPr lang="en-US" sz="1600" dirty="0" smtClean="0"/>
              <a:t>q</a:t>
            </a:r>
            <a:r>
              <a:rPr lang="en-US" sz="1600" baseline="30000" dirty="0" smtClean="0"/>
              <a:t>2 </a:t>
            </a:r>
            <a:r>
              <a:rPr lang="en-US" sz="1600" dirty="0" smtClean="0"/>
              <a:t>(</a:t>
            </a:r>
            <a:r>
              <a:rPr lang="en-US" sz="1600" dirty="0" err="1" smtClean="0"/>
              <a:t>GeV</a:t>
            </a:r>
            <a:r>
              <a:rPr lang="en-US" sz="1600" dirty="0" smtClean="0"/>
              <a:t>/c2)</a:t>
            </a:r>
            <a:endParaRPr lang="fr-FR" sz="1600" dirty="0"/>
          </a:p>
        </p:txBody>
      </p:sp>
      <p:sp>
        <p:nvSpPr>
          <p:cNvPr id="41" name="ZoneTexte 40"/>
          <p:cNvSpPr txBox="1"/>
          <p:nvPr/>
        </p:nvSpPr>
        <p:spPr>
          <a:xfrm>
            <a:off x="1403648" y="6021288"/>
            <a:ext cx="3476144" cy="369332"/>
          </a:xfrm>
          <a:prstGeom prst="rect">
            <a:avLst/>
          </a:prstGeom>
          <a:noFill/>
        </p:spPr>
        <p:txBody>
          <a:bodyPr wrap="none" rtlCol="0">
            <a:spAutoFit/>
          </a:bodyPr>
          <a:lstStyle/>
          <a:p>
            <a:r>
              <a:rPr lang="en-US" i="1" dirty="0" smtClean="0"/>
              <a:t>J. Boucher PhD </a:t>
            </a:r>
            <a:r>
              <a:rPr lang="en-US" i="1" dirty="0" err="1" smtClean="0"/>
              <a:t>Orsay</a:t>
            </a:r>
            <a:r>
              <a:rPr lang="en-US" i="1" dirty="0" smtClean="0"/>
              <a:t> dec.2011</a:t>
            </a:r>
            <a:endParaRPr lang="fr-FR" i="1" dirty="0"/>
          </a:p>
        </p:txBody>
      </p:sp>
      <p:sp>
        <p:nvSpPr>
          <p:cNvPr id="42" name="ZoneTexte 41"/>
          <p:cNvSpPr txBox="1"/>
          <p:nvPr/>
        </p:nvSpPr>
        <p:spPr>
          <a:xfrm>
            <a:off x="658749" y="5108991"/>
            <a:ext cx="3913251" cy="923330"/>
          </a:xfrm>
          <a:prstGeom prst="rect">
            <a:avLst/>
          </a:prstGeom>
          <a:noFill/>
          <a:ln>
            <a:solidFill>
              <a:schemeClr val="tx1"/>
            </a:solidFill>
          </a:ln>
        </p:spPr>
        <p:txBody>
          <a:bodyPr wrap="square" rtlCol="0">
            <a:spAutoFit/>
          </a:bodyPr>
          <a:lstStyle/>
          <a:p>
            <a:pPr algn="ctr"/>
            <a:r>
              <a:rPr lang="fr-FR" dirty="0" err="1" smtClean="0"/>
              <a:t>at</a:t>
            </a:r>
            <a:r>
              <a:rPr lang="fr-FR" dirty="0" smtClean="0"/>
              <a:t> T=1 </a:t>
            </a:r>
            <a:r>
              <a:rPr lang="fr-FR" dirty="0" err="1" smtClean="0"/>
              <a:t>GeV</a:t>
            </a:r>
            <a:r>
              <a:rPr lang="fr-FR" dirty="0" smtClean="0"/>
              <a:t> , q</a:t>
            </a:r>
            <a:r>
              <a:rPr lang="fr-FR" baseline="30000" dirty="0" smtClean="0"/>
              <a:t>2</a:t>
            </a:r>
            <a:r>
              <a:rPr lang="fr-FR" dirty="0" smtClean="0"/>
              <a:t>=2 (</a:t>
            </a:r>
            <a:r>
              <a:rPr lang="fr-FR" dirty="0" err="1" smtClean="0"/>
              <a:t>GeV</a:t>
            </a:r>
            <a:r>
              <a:rPr lang="fr-FR" dirty="0" smtClean="0"/>
              <a:t>/c)</a:t>
            </a:r>
            <a:r>
              <a:rPr lang="fr-FR" baseline="30000" dirty="0" smtClean="0"/>
              <a:t>2</a:t>
            </a:r>
            <a:endParaRPr lang="fr-FR" dirty="0" smtClean="0"/>
          </a:p>
          <a:p>
            <a:pPr algn="ctr"/>
            <a:r>
              <a:rPr lang="fr-FR" dirty="0" smtClean="0"/>
              <a:t>172000 </a:t>
            </a:r>
            <a:r>
              <a:rPr lang="fr-FR" dirty="0" err="1" smtClean="0"/>
              <a:t>events</a:t>
            </a:r>
            <a:r>
              <a:rPr lang="fr-FR" dirty="0" smtClean="0"/>
              <a:t> for </a:t>
            </a:r>
            <a:r>
              <a:rPr lang="fr-FR" dirty="0" smtClean="0">
                <a:sym typeface="Symbol" pitchFamily="18" charset="2"/>
              </a:rPr>
              <a:t>q</a:t>
            </a:r>
            <a:r>
              <a:rPr lang="fr-FR" baseline="30000" dirty="0" smtClean="0">
                <a:sym typeface="Symbol" pitchFamily="18" charset="2"/>
              </a:rPr>
              <a:t>2</a:t>
            </a:r>
            <a:r>
              <a:rPr lang="fr-FR" dirty="0" smtClean="0">
                <a:sym typeface="Symbol" pitchFamily="18" charset="2"/>
              </a:rPr>
              <a:t>=0.5 </a:t>
            </a:r>
            <a:r>
              <a:rPr lang="fr-FR" dirty="0" smtClean="0"/>
              <a:t>(</a:t>
            </a:r>
            <a:r>
              <a:rPr lang="fr-FR" dirty="0" err="1" smtClean="0"/>
              <a:t>GeV</a:t>
            </a:r>
            <a:r>
              <a:rPr lang="fr-FR" dirty="0" smtClean="0"/>
              <a:t>/c)</a:t>
            </a:r>
            <a:r>
              <a:rPr lang="fr-FR" baseline="30000" dirty="0" smtClean="0"/>
              <a:t>2</a:t>
            </a:r>
            <a:r>
              <a:rPr lang="fr-FR" dirty="0" smtClean="0"/>
              <a:t>,</a:t>
            </a:r>
          </a:p>
          <a:p>
            <a:pPr algn="ctr"/>
            <a:r>
              <a:rPr lang="fr-FR" dirty="0" smtClean="0"/>
              <a:t>4000 </a:t>
            </a:r>
            <a:r>
              <a:rPr lang="fr-FR" dirty="0" err="1" smtClean="0"/>
              <a:t>events</a:t>
            </a:r>
            <a:r>
              <a:rPr lang="fr-FR" dirty="0" smtClean="0"/>
              <a:t> for </a:t>
            </a:r>
            <a:r>
              <a:rPr lang="fr-FR" dirty="0" smtClean="0">
                <a:sym typeface="Symbol" pitchFamily="18" charset="2"/>
              </a:rPr>
              <a:t></a:t>
            </a:r>
            <a:r>
              <a:rPr lang="fr-FR" baseline="-25000" dirty="0" smtClean="0">
                <a:sym typeface="Symbol" pitchFamily="18" charset="2"/>
              </a:rPr>
              <a:t></a:t>
            </a:r>
            <a:r>
              <a:rPr lang="fr-FR" dirty="0" smtClean="0">
                <a:sym typeface="Symbol" pitchFamily="18" charset="2"/>
              </a:rPr>
              <a:t>=1° (</a:t>
            </a:r>
            <a:r>
              <a:rPr lang="fr-FR" baseline="-25000" dirty="0" smtClean="0">
                <a:sym typeface="Symbol" pitchFamily="18" charset="2"/>
              </a:rPr>
              <a:t></a:t>
            </a:r>
            <a:r>
              <a:rPr lang="fr-FR" dirty="0" smtClean="0">
                <a:sym typeface="Symbol" pitchFamily="18" charset="2"/>
              </a:rPr>
              <a:t>=20°)</a:t>
            </a:r>
          </a:p>
        </p:txBody>
      </p:sp>
      <p:grpSp>
        <p:nvGrpSpPr>
          <p:cNvPr id="44" name="Group 108"/>
          <p:cNvGrpSpPr>
            <a:grpSpLocks/>
          </p:cNvGrpSpPr>
          <p:nvPr/>
        </p:nvGrpSpPr>
        <p:grpSpPr bwMode="auto">
          <a:xfrm>
            <a:off x="251520" y="3861048"/>
            <a:ext cx="2808313" cy="1152128"/>
            <a:chOff x="240" y="480"/>
            <a:chExt cx="2256" cy="1104"/>
          </a:xfrm>
        </p:grpSpPr>
        <p:grpSp>
          <p:nvGrpSpPr>
            <p:cNvPr id="45" name="Group 109"/>
            <p:cNvGrpSpPr>
              <a:grpSpLocks/>
            </p:cNvGrpSpPr>
            <p:nvPr/>
          </p:nvGrpSpPr>
          <p:grpSpPr bwMode="auto">
            <a:xfrm>
              <a:off x="240" y="480"/>
              <a:ext cx="2256" cy="1104"/>
              <a:chOff x="472" y="3120"/>
              <a:chExt cx="2256" cy="1104"/>
            </a:xfrm>
          </p:grpSpPr>
          <p:sp>
            <p:nvSpPr>
              <p:cNvPr id="47" name="Text Box 110"/>
              <p:cNvSpPr txBox="1">
                <a:spLocks noChangeArrowheads="1"/>
              </p:cNvSpPr>
              <p:nvPr/>
            </p:nvSpPr>
            <p:spPr bwMode="auto">
              <a:xfrm>
                <a:off x="1392" y="3264"/>
                <a:ext cx="336" cy="2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spcBef>
                    <a:spcPct val="50000"/>
                  </a:spcBef>
                </a:pPr>
                <a:r>
                  <a:rPr lang="fr-FR" baseline="0"/>
                  <a:t>q</a:t>
                </a:r>
                <a:r>
                  <a:rPr lang="fr-FR"/>
                  <a:t>2</a:t>
                </a:r>
              </a:p>
            </p:txBody>
          </p:sp>
          <p:grpSp>
            <p:nvGrpSpPr>
              <p:cNvPr id="48" name="Group 111"/>
              <p:cNvGrpSpPr>
                <a:grpSpLocks/>
              </p:cNvGrpSpPr>
              <p:nvPr/>
            </p:nvGrpSpPr>
            <p:grpSpPr bwMode="auto">
              <a:xfrm>
                <a:off x="472" y="3120"/>
                <a:ext cx="2256" cy="1104"/>
                <a:chOff x="144" y="2976"/>
                <a:chExt cx="2256" cy="1104"/>
              </a:xfrm>
            </p:grpSpPr>
            <p:grpSp>
              <p:nvGrpSpPr>
                <p:cNvPr id="49" name="Group 112"/>
                <p:cNvGrpSpPr>
                  <a:grpSpLocks/>
                </p:cNvGrpSpPr>
                <p:nvPr/>
              </p:nvGrpSpPr>
              <p:grpSpPr bwMode="auto">
                <a:xfrm>
                  <a:off x="192" y="3024"/>
                  <a:ext cx="1707" cy="1034"/>
                  <a:chOff x="192" y="3024"/>
                  <a:chExt cx="1707" cy="1034"/>
                </a:xfrm>
              </p:grpSpPr>
              <p:sp>
                <p:nvSpPr>
                  <p:cNvPr id="51" name="Text Box 113"/>
                  <p:cNvSpPr txBox="1">
                    <a:spLocks noChangeArrowheads="1"/>
                  </p:cNvSpPr>
                  <p:nvPr/>
                </p:nvSpPr>
                <p:spPr bwMode="auto">
                  <a:xfrm>
                    <a:off x="1632" y="3148"/>
                    <a:ext cx="267" cy="2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1600" b="1" baseline="0"/>
                      <a:t>e</a:t>
                    </a:r>
                    <a:r>
                      <a:rPr lang="fr-FR" sz="1600" b="1"/>
                      <a:t>+</a:t>
                    </a:r>
                  </a:p>
                </p:txBody>
              </p:sp>
              <p:sp>
                <p:nvSpPr>
                  <p:cNvPr id="52" name="Line 114"/>
                  <p:cNvSpPr>
                    <a:spLocks noChangeShapeType="1"/>
                  </p:cNvSpPr>
                  <p:nvPr/>
                </p:nvSpPr>
                <p:spPr bwMode="auto">
                  <a:xfrm>
                    <a:off x="432" y="3408"/>
                    <a:ext cx="57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53" name="Line 115"/>
                  <p:cNvSpPr>
                    <a:spLocks noChangeShapeType="1"/>
                  </p:cNvSpPr>
                  <p:nvPr/>
                </p:nvSpPr>
                <p:spPr bwMode="auto">
                  <a:xfrm>
                    <a:off x="432" y="3888"/>
                    <a:ext cx="57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54" name="Text Box 116"/>
                  <p:cNvSpPr txBox="1">
                    <a:spLocks noChangeArrowheads="1"/>
                  </p:cNvSpPr>
                  <p:nvPr/>
                </p:nvSpPr>
                <p:spPr bwMode="auto">
                  <a:xfrm>
                    <a:off x="192" y="3119"/>
                    <a:ext cx="195" cy="2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a:t>p</a:t>
                    </a:r>
                  </a:p>
                </p:txBody>
              </p:sp>
              <p:sp>
                <p:nvSpPr>
                  <p:cNvPr id="55" name="Text Box 117"/>
                  <p:cNvSpPr txBox="1">
                    <a:spLocks noChangeArrowheads="1"/>
                  </p:cNvSpPr>
                  <p:nvPr/>
                </p:nvSpPr>
                <p:spPr bwMode="auto">
                  <a:xfrm>
                    <a:off x="192" y="3608"/>
                    <a:ext cx="220" cy="2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prstDash val="dash"/>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a:t>p</a:t>
                    </a:r>
                  </a:p>
                </p:txBody>
              </p:sp>
              <p:sp>
                <p:nvSpPr>
                  <p:cNvPr id="56" name="Line 118"/>
                  <p:cNvSpPr>
                    <a:spLocks noChangeShapeType="1"/>
                  </p:cNvSpPr>
                  <p:nvPr/>
                </p:nvSpPr>
                <p:spPr bwMode="auto">
                  <a:xfrm flipH="1">
                    <a:off x="1008" y="3425"/>
                    <a:ext cx="3" cy="4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57" name="Line 119"/>
                  <p:cNvSpPr>
                    <a:spLocks noChangeShapeType="1"/>
                  </p:cNvSpPr>
                  <p:nvPr/>
                </p:nvSpPr>
                <p:spPr bwMode="auto">
                  <a:xfrm>
                    <a:off x="1011" y="3888"/>
                    <a:ext cx="51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58" name="Text Box 120"/>
                  <p:cNvSpPr txBox="1">
                    <a:spLocks noChangeArrowheads="1"/>
                  </p:cNvSpPr>
                  <p:nvPr/>
                </p:nvSpPr>
                <p:spPr bwMode="auto">
                  <a:xfrm>
                    <a:off x="1584" y="3793"/>
                    <a:ext cx="284" cy="2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a:sym typeface="Symbol" pitchFamily="18" charset="2"/>
                      </a:rPr>
                      <a:t>°</a:t>
                    </a:r>
                  </a:p>
                </p:txBody>
              </p:sp>
              <p:sp>
                <p:nvSpPr>
                  <p:cNvPr id="59" name="Freeform 121"/>
                  <p:cNvSpPr>
                    <a:spLocks/>
                  </p:cNvSpPr>
                  <p:nvPr/>
                </p:nvSpPr>
                <p:spPr bwMode="auto">
                  <a:xfrm rot="-2317481">
                    <a:off x="1072" y="3306"/>
                    <a:ext cx="335" cy="277"/>
                  </a:xfrm>
                  <a:custGeom>
                    <a:avLst/>
                    <a:gdLst>
                      <a:gd name="T0" fmla="*/ 0 w 360"/>
                      <a:gd name="T1" fmla="*/ 18 h 360"/>
                      <a:gd name="T2" fmla="*/ 89 w 360"/>
                      <a:gd name="T3" fmla="*/ 18 h 360"/>
                      <a:gd name="T4" fmla="*/ 45 w 360"/>
                      <a:gd name="T5" fmla="*/ 129 h 360"/>
                      <a:gd name="T6" fmla="*/ 179 w 360"/>
                      <a:gd name="T7" fmla="*/ 92 h 360"/>
                      <a:gd name="T8" fmla="*/ 179 w 360"/>
                      <a:gd name="T9" fmla="*/ 203 h 360"/>
                      <a:gd name="T10" fmla="*/ 313 w 360"/>
                      <a:gd name="T11" fmla="*/ 166 h 360"/>
                      <a:gd name="T12" fmla="*/ 313 w 360"/>
                      <a:gd name="T13" fmla="*/ 277 h 3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0" h="360">
                        <a:moveTo>
                          <a:pt x="0" y="24"/>
                        </a:moveTo>
                        <a:cubicBezTo>
                          <a:pt x="44" y="12"/>
                          <a:pt x="88" y="0"/>
                          <a:pt x="96" y="24"/>
                        </a:cubicBezTo>
                        <a:cubicBezTo>
                          <a:pt x="104" y="48"/>
                          <a:pt x="32" y="152"/>
                          <a:pt x="48" y="168"/>
                        </a:cubicBezTo>
                        <a:cubicBezTo>
                          <a:pt x="64" y="184"/>
                          <a:pt x="168" y="104"/>
                          <a:pt x="192" y="120"/>
                        </a:cubicBezTo>
                        <a:cubicBezTo>
                          <a:pt x="216" y="136"/>
                          <a:pt x="168" y="248"/>
                          <a:pt x="192" y="264"/>
                        </a:cubicBezTo>
                        <a:cubicBezTo>
                          <a:pt x="216" y="280"/>
                          <a:pt x="312" y="200"/>
                          <a:pt x="336" y="216"/>
                        </a:cubicBezTo>
                        <a:cubicBezTo>
                          <a:pt x="360" y="232"/>
                          <a:pt x="336" y="336"/>
                          <a:pt x="336" y="360"/>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60" name="Line 122"/>
                  <p:cNvSpPr>
                    <a:spLocks noChangeShapeType="1"/>
                  </p:cNvSpPr>
                  <p:nvPr/>
                </p:nvSpPr>
                <p:spPr bwMode="auto">
                  <a:xfrm flipV="1">
                    <a:off x="1468" y="3392"/>
                    <a:ext cx="160" cy="8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61" name="Line 123"/>
                  <p:cNvSpPr>
                    <a:spLocks noChangeShapeType="1"/>
                  </p:cNvSpPr>
                  <p:nvPr/>
                </p:nvSpPr>
                <p:spPr bwMode="auto">
                  <a:xfrm>
                    <a:off x="1468" y="3471"/>
                    <a:ext cx="160" cy="8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62" name="Text Box 124"/>
                  <p:cNvSpPr txBox="1">
                    <a:spLocks noChangeArrowheads="1"/>
                  </p:cNvSpPr>
                  <p:nvPr/>
                </p:nvSpPr>
                <p:spPr bwMode="auto">
                  <a:xfrm>
                    <a:off x="1632" y="3455"/>
                    <a:ext cx="243" cy="2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1600" b="1" baseline="0"/>
                      <a:t>e</a:t>
                    </a:r>
                    <a:r>
                      <a:rPr lang="fr-FR" sz="1600" b="1"/>
                      <a:t>-</a:t>
                    </a:r>
                  </a:p>
                </p:txBody>
              </p:sp>
              <p:sp>
                <p:nvSpPr>
                  <p:cNvPr id="64" name="Text Box 126"/>
                  <p:cNvSpPr txBox="1">
                    <a:spLocks noChangeArrowheads="1"/>
                  </p:cNvSpPr>
                  <p:nvPr/>
                </p:nvSpPr>
                <p:spPr bwMode="auto">
                  <a:xfrm>
                    <a:off x="220" y="3024"/>
                    <a:ext cx="184" cy="2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a:t>-</a:t>
                    </a:r>
                  </a:p>
                </p:txBody>
              </p:sp>
            </p:grpSp>
            <p:sp>
              <p:nvSpPr>
                <p:cNvPr id="50" name="Rectangle 127"/>
                <p:cNvSpPr>
                  <a:spLocks noChangeArrowheads="1"/>
                </p:cNvSpPr>
                <p:nvPr/>
              </p:nvSpPr>
              <p:spPr bwMode="auto">
                <a:xfrm>
                  <a:off x="144" y="2976"/>
                  <a:ext cx="2256" cy="1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grpSp>
        </p:grpSp>
        <p:sp>
          <p:nvSpPr>
            <p:cNvPr id="46" name="Oval 128"/>
            <p:cNvSpPr>
              <a:spLocks noChangeArrowheads="1"/>
            </p:cNvSpPr>
            <p:nvPr/>
          </p:nvSpPr>
          <p:spPr bwMode="auto">
            <a:xfrm>
              <a:off x="1056" y="816"/>
              <a:ext cx="96" cy="192"/>
            </a:xfrm>
            <a:prstGeom prst="ellipse">
              <a:avLst/>
            </a:prstGeom>
            <a:noFill/>
            <a:ln w="3810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grpSp>
      <p:sp>
        <p:nvSpPr>
          <p:cNvPr id="63" name="Line 27"/>
          <p:cNvSpPr>
            <a:spLocks noChangeShapeType="1"/>
          </p:cNvSpPr>
          <p:nvPr/>
        </p:nvSpPr>
        <p:spPr bwMode="auto">
          <a:xfrm>
            <a:off x="6228184" y="2364880"/>
            <a:ext cx="0" cy="1007368"/>
          </a:xfrm>
          <a:prstGeom prst="line">
            <a:avLst/>
          </a:prstGeom>
          <a:noFill/>
          <a:ln w="952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xmlns="" val="4250490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4" name="Object 3"/>
          <p:cNvGraphicFramePr>
            <a:graphicFrameLocks noChangeAspect="1"/>
          </p:cNvGraphicFramePr>
          <p:nvPr>
            <p:extLst>
              <p:ext uri="{D42A27DB-BD31-4B8C-83A1-F6EECF244321}">
                <p14:modId xmlns:p14="http://schemas.microsoft.com/office/powerpoint/2010/main" xmlns="" val="2153857481"/>
              </p:ext>
            </p:extLst>
          </p:nvPr>
        </p:nvGraphicFramePr>
        <p:xfrm>
          <a:off x="172888" y="1916832"/>
          <a:ext cx="2247900" cy="465138"/>
        </p:xfrm>
        <a:graphic>
          <a:graphicData uri="http://schemas.openxmlformats.org/presentationml/2006/ole">
            <p:oleObj spid="_x0000_s112783" name="Equation" r:id="rId3" imgW="1346200" imgH="279400" progId="Equation.3">
              <p:embed/>
            </p:oleObj>
          </a:graphicData>
        </a:graphic>
      </p:graphicFrame>
      <p:grpSp>
        <p:nvGrpSpPr>
          <p:cNvPr id="22535" name="Group 94"/>
          <p:cNvGrpSpPr>
            <a:grpSpLocks/>
          </p:cNvGrpSpPr>
          <p:nvPr/>
        </p:nvGrpSpPr>
        <p:grpSpPr bwMode="auto">
          <a:xfrm>
            <a:off x="3923928" y="764704"/>
            <a:ext cx="2276475" cy="1199788"/>
            <a:chOff x="288" y="3264"/>
            <a:chExt cx="1434" cy="924"/>
          </a:xfrm>
        </p:grpSpPr>
        <p:sp>
          <p:nvSpPr>
            <p:cNvPr id="22586" name="Text Box 23"/>
            <p:cNvSpPr txBox="1">
              <a:spLocks noChangeArrowheads="1"/>
            </p:cNvSpPr>
            <p:nvPr/>
          </p:nvSpPr>
          <p:spPr bwMode="auto">
            <a:xfrm>
              <a:off x="506" y="3504"/>
              <a:ext cx="454" cy="2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spcBef>
                  <a:spcPct val="50000"/>
                </a:spcBef>
              </a:pPr>
              <a:r>
                <a:rPr lang="fr-FR" baseline="0">
                  <a:sym typeface="Symbol" pitchFamily="18" charset="2"/>
                </a:rPr>
                <a:t>*</a:t>
              </a:r>
              <a:endParaRPr lang="fr-FR"/>
            </a:p>
          </p:txBody>
        </p:sp>
        <p:grpSp>
          <p:nvGrpSpPr>
            <p:cNvPr id="22587" name="Group 51"/>
            <p:cNvGrpSpPr>
              <a:grpSpLocks/>
            </p:cNvGrpSpPr>
            <p:nvPr/>
          </p:nvGrpSpPr>
          <p:grpSpPr bwMode="auto">
            <a:xfrm>
              <a:off x="1046" y="3264"/>
              <a:ext cx="442" cy="924"/>
              <a:chOff x="1046" y="3264"/>
              <a:chExt cx="442" cy="924"/>
            </a:xfrm>
          </p:grpSpPr>
          <p:sp>
            <p:nvSpPr>
              <p:cNvPr id="22592" name="Text Box 26"/>
              <p:cNvSpPr txBox="1">
                <a:spLocks noChangeArrowheads="1"/>
              </p:cNvSpPr>
              <p:nvPr/>
            </p:nvSpPr>
            <p:spPr bwMode="auto">
              <a:xfrm>
                <a:off x="1104" y="3264"/>
                <a:ext cx="238" cy="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1600" b="1" baseline="0"/>
                  <a:t>e</a:t>
                </a:r>
                <a:r>
                  <a:rPr lang="fr-FR" sz="1600" b="1"/>
                  <a:t>+</a:t>
                </a:r>
              </a:p>
            </p:txBody>
          </p:sp>
          <p:sp>
            <p:nvSpPr>
              <p:cNvPr id="22593" name="Line 35"/>
              <p:cNvSpPr>
                <a:spLocks noChangeShapeType="1"/>
              </p:cNvSpPr>
              <p:nvPr/>
            </p:nvSpPr>
            <p:spPr bwMode="auto">
              <a:xfrm flipV="1">
                <a:off x="1046" y="3408"/>
                <a:ext cx="394" cy="39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2594" name="Line 36"/>
              <p:cNvSpPr>
                <a:spLocks noChangeShapeType="1"/>
              </p:cNvSpPr>
              <p:nvPr/>
            </p:nvSpPr>
            <p:spPr bwMode="auto">
              <a:xfrm>
                <a:off x="1046" y="3796"/>
                <a:ext cx="442" cy="2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2595" name="Text Box 37"/>
              <p:cNvSpPr txBox="1">
                <a:spLocks noChangeArrowheads="1"/>
              </p:cNvSpPr>
              <p:nvPr/>
            </p:nvSpPr>
            <p:spPr bwMode="auto">
              <a:xfrm>
                <a:off x="1104" y="3929"/>
                <a:ext cx="216" cy="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1600" b="1" baseline="0" dirty="0"/>
                  <a:t>e</a:t>
                </a:r>
                <a:r>
                  <a:rPr lang="fr-FR" sz="1600" b="1" dirty="0"/>
                  <a:t>-</a:t>
                </a:r>
              </a:p>
            </p:txBody>
          </p:sp>
        </p:grpSp>
        <p:sp>
          <p:nvSpPr>
            <p:cNvPr id="22588" name="Line 44"/>
            <p:cNvSpPr>
              <a:spLocks noChangeShapeType="1"/>
            </p:cNvSpPr>
            <p:nvPr/>
          </p:nvSpPr>
          <p:spPr bwMode="auto">
            <a:xfrm>
              <a:off x="288" y="3792"/>
              <a:ext cx="768"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2589" name="Arc 45"/>
            <p:cNvSpPr>
              <a:spLocks/>
            </p:cNvSpPr>
            <p:nvPr/>
          </p:nvSpPr>
          <p:spPr bwMode="auto">
            <a:xfrm rot="14908662" flipV="1">
              <a:off x="1087" y="3514"/>
              <a:ext cx="299" cy="432"/>
            </a:xfrm>
            <a:custGeom>
              <a:avLst/>
              <a:gdLst>
                <a:gd name="T0" fmla="*/ 0 w 16368"/>
                <a:gd name="T1" fmla="*/ 1 h 21600"/>
                <a:gd name="T2" fmla="*/ 299 w 16368"/>
                <a:gd name="T3" fmla="*/ 113 h 21600"/>
                <a:gd name="T4" fmla="*/ 33 w 16368"/>
                <a:gd name="T5" fmla="*/ 432 h 21600"/>
                <a:gd name="T6" fmla="*/ 0 60000 65536"/>
                <a:gd name="T7" fmla="*/ 0 60000 65536"/>
                <a:gd name="T8" fmla="*/ 0 60000 65536"/>
              </a:gdLst>
              <a:ahLst/>
              <a:cxnLst>
                <a:cxn ang="T6">
                  <a:pos x="T0" y="T1"/>
                </a:cxn>
                <a:cxn ang="T7">
                  <a:pos x="T2" y="T3"/>
                </a:cxn>
                <a:cxn ang="T8">
                  <a:pos x="T4" y="T5"/>
                </a:cxn>
              </a:cxnLst>
              <a:rect l="0" t="0" r="r" b="b"/>
              <a:pathLst>
                <a:path w="16368" h="21600" fill="none" extrusionOk="0">
                  <a:moveTo>
                    <a:pt x="-1" y="73"/>
                  </a:moveTo>
                  <a:cubicBezTo>
                    <a:pt x="594" y="24"/>
                    <a:pt x="1189" y="0"/>
                    <a:pt x="1786" y="0"/>
                  </a:cubicBezTo>
                  <a:cubicBezTo>
                    <a:pt x="7183" y="0"/>
                    <a:pt x="12385" y="2020"/>
                    <a:pt x="16368" y="5664"/>
                  </a:cubicBezTo>
                </a:path>
                <a:path w="16368" h="21600" stroke="0" extrusionOk="0">
                  <a:moveTo>
                    <a:pt x="-1" y="73"/>
                  </a:moveTo>
                  <a:cubicBezTo>
                    <a:pt x="594" y="24"/>
                    <a:pt x="1189" y="0"/>
                    <a:pt x="1786" y="0"/>
                  </a:cubicBezTo>
                  <a:cubicBezTo>
                    <a:pt x="7183" y="0"/>
                    <a:pt x="12385" y="2020"/>
                    <a:pt x="16368" y="5664"/>
                  </a:cubicBezTo>
                  <a:lnTo>
                    <a:pt x="1786" y="21600"/>
                  </a:lnTo>
                  <a:lnTo>
                    <a:pt x="-1" y="73"/>
                  </a:lnTo>
                  <a:close/>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22590" name="Text Box 46"/>
            <p:cNvSpPr txBox="1">
              <a:spLocks noChangeArrowheads="1"/>
            </p:cNvSpPr>
            <p:nvPr/>
          </p:nvSpPr>
          <p:spPr bwMode="auto">
            <a:xfrm>
              <a:off x="1478" y="3429"/>
              <a:ext cx="244" cy="2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a:sym typeface="Symbol" pitchFamily="18" charset="2"/>
                </a:rPr>
                <a:t></a:t>
              </a:r>
              <a:r>
                <a:rPr lang="fr-FR" baseline="-25000">
                  <a:sym typeface="Symbol" pitchFamily="18" charset="2"/>
                </a:rPr>
                <a:t>e</a:t>
              </a:r>
            </a:p>
          </p:txBody>
        </p:sp>
        <p:sp>
          <p:nvSpPr>
            <p:cNvPr id="22591" name="Line 47"/>
            <p:cNvSpPr>
              <a:spLocks noChangeShapeType="1"/>
            </p:cNvSpPr>
            <p:nvPr/>
          </p:nvSpPr>
          <p:spPr bwMode="auto">
            <a:xfrm>
              <a:off x="1056" y="3792"/>
              <a:ext cx="48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grpSp>
      <p:grpSp>
        <p:nvGrpSpPr>
          <p:cNvPr id="22536" name="Group 106"/>
          <p:cNvGrpSpPr>
            <a:grpSpLocks/>
          </p:cNvGrpSpPr>
          <p:nvPr/>
        </p:nvGrpSpPr>
        <p:grpSpPr bwMode="auto">
          <a:xfrm>
            <a:off x="1648544" y="1844824"/>
            <a:ext cx="6019800" cy="1447800"/>
            <a:chOff x="376" y="2064"/>
            <a:chExt cx="5007" cy="1100"/>
          </a:xfrm>
          <a:noFill/>
        </p:grpSpPr>
        <p:sp>
          <p:nvSpPr>
            <p:cNvPr id="22577" name="Text Box 16"/>
            <p:cNvSpPr txBox="1">
              <a:spLocks noChangeArrowheads="1"/>
            </p:cNvSpPr>
            <p:nvPr/>
          </p:nvSpPr>
          <p:spPr bwMode="auto">
            <a:xfrm>
              <a:off x="3936" y="2160"/>
              <a:ext cx="701" cy="279"/>
            </a:xfrm>
            <a:prstGeom prst="rect">
              <a:avLst/>
            </a:prstGeom>
            <a:gr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a:solidFill>
                    <a:schemeClr val="bg2"/>
                  </a:solidFill>
                </a:rPr>
                <a:t>d</a:t>
              </a:r>
              <a:r>
                <a:rPr lang="fr-FR" baseline="0">
                  <a:solidFill>
                    <a:schemeClr val="bg2"/>
                  </a:solidFill>
                  <a:sym typeface="Symbol" pitchFamily="18" charset="2"/>
                </a:rPr>
                <a:t>/d</a:t>
              </a:r>
              <a:r>
                <a:rPr lang="fr-FR" baseline="-25000">
                  <a:solidFill>
                    <a:schemeClr val="bg2"/>
                  </a:solidFill>
                  <a:sym typeface="Symbol" pitchFamily="18" charset="2"/>
                </a:rPr>
                <a:t>e</a:t>
              </a:r>
            </a:p>
          </p:txBody>
        </p:sp>
        <p:graphicFrame>
          <p:nvGraphicFramePr>
            <p:cNvPr id="22578" name="Espace réservé du contenu 3"/>
            <p:cNvGraphicFramePr>
              <a:graphicFrameLocks noChangeAspect="1"/>
            </p:cNvGraphicFramePr>
            <p:nvPr>
              <p:extLst>
                <p:ext uri="{D42A27DB-BD31-4B8C-83A1-F6EECF244321}">
                  <p14:modId xmlns:p14="http://schemas.microsoft.com/office/powerpoint/2010/main" xmlns="" val="3424525449"/>
                </p:ext>
              </p:extLst>
            </p:nvPr>
          </p:nvGraphicFramePr>
          <p:xfrm>
            <a:off x="376" y="2064"/>
            <a:ext cx="5007" cy="1051"/>
          </p:xfrm>
          <a:graphic>
            <a:graphicData uri="http://schemas.openxmlformats.org/presentationml/2006/ole">
              <p:oleObj spid="_x0000_s112784" name="Equation" r:id="rId4" imgW="3771900" imgH="889000" progId="Equation.3">
                <p:embed/>
              </p:oleObj>
            </a:graphicData>
          </a:graphic>
        </p:graphicFrame>
        <p:sp>
          <p:nvSpPr>
            <p:cNvPr id="32" name="Rectangle à coins arrondis 31"/>
            <p:cNvSpPr>
              <a:spLocks noChangeArrowheads="1"/>
            </p:cNvSpPr>
            <p:nvPr/>
          </p:nvSpPr>
          <p:spPr bwMode="auto">
            <a:xfrm>
              <a:off x="1776" y="2160"/>
              <a:ext cx="273" cy="283"/>
            </a:xfrm>
            <a:prstGeom prst="roundRect">
              <a:avLst>
                <a:gd name="adj" fmla="val 16667"/>
              </a:avLst>
            </a:prstGeom>
            <a:grpFill/>
            <a:ln w="25400" algn="ctr">
              <a:solidFill>
                <a:srgbClr val="FF0000"/>
              </a:solidFill>
              <a:round/>
              <a:headEnd/>
              <a:tailEnd/>
            </a:ln>
            <a:extLst>
              <a:ext uri="{909E8E84-426E-40DD-AFC4-6F175D3DCCD1}">
                <a14:hiddenFill xmlns:a14="http://schemas.microsoft.com/office/drawing/2010/main" xmlns="">
                  <a:solidFill>
                    <a:schemeClr val="tx1"/>
                  </a:solidFill>
                </a14:hiddenFill>
              </a:ext>
            </a:extLst>
          </p:spPr>
          <p:txBody>
            <a:bodyPr anchor="ctr"/>
            <a:lstStyle/>
            <a:p>
              <a:pPr algn="ctr" fontAlgn="auto">
                <a:spcBef>
                  <a:spcPts val="0"/>
                </a:spcBef>
                <a:spcAft>
                  <a:spcPts val="0"/>
                </a:spcAft>
                <a:defRPr/>
              </a:pPr>
              <a:endParaRPr lang="fr-FR" baseline="0">
                <a:solidFill>
                  <a:schemeClr val="lt1"/>
                </a:solidFill>
                <a:latin typeface="+mn-lt"/>
              </a:endParaRPr>
            </a:p>
          </p:txBody>
        </p:sp>
        <p:sp>
          <p:nvSpPr>
            <p:cNvPr id="33" name="Rectangle à coins arrondis 32"/>
            <p:cNvSpPr>
              <a:spLocks noChangeArrowheads="1"/>
            </p:cNvSpPr>
            <p:nvPr/>
          </p:nvSpPr>
          <p:spPr bwMode="auto">
            <a:xfrm>
              <a:off x="1898" y="2544"/>
              <a:ext cx="272" cy="283"/>
            </a:xfrm>
            <a:prstGeom prst="roundRect">
              <a:avLst>
                <a:gd name="adj" fmla="val 16667"/>
              </a:avLst>
            </a:prstGeom>
            <a:grpFill/>
            <a:ln w="25400" algn="ctr">
              <a:solidFill>
                <a:srgbClr val="FF0000"/>
              </a:solidFill>
              <a:round/>
              <a:headEnd/>
              <a:tailEnd/>
            </a:ln>
            <a:extLst>
              <a:ext uri="{909E8E84-426E-40DD-AFC4-6F175D3DCCD1}">
                <a14:hiddenFill xmlns:a14="http://schemas.microsoft.com/office/drawing/2010/main" xmlns="">
                  <a:solidFill>
                    <a:schemeClr val="tx1"/>
                  </a:solidFill>
                </a14:hiddenFill>
              </a:ext>
            </a:extLst>
          </p:spPr>
          <p:txBody>
            <a:bodyPr anchor="ctr"/>
            <a:lstStyle/>
            <a:p>
              <a:pPr algn="ctr" fontAlgn="auto">
                <a:spcBef>
                  <a:spcPts val="0"/>
                </a:spcBef>
                <a:spcAft>
                  <a:spcPts val="0"/>
                </a:spcAft>
                <a:defRPr/>
              </a:pPr>
              <a:endParaRPr lang="fr-FR" baseline="0">
                <a:solidFill>
                  <a:schemeClr val="lt1"/>
                </a:solidFill>
                <a:latin typeface="+mn-lt"/>
              </a:endParaRPr>
            </a:p>
          </p:txBody>
        </p:sp>
        <p:sp>
          <p:nvSpPr>
            <p:cNvPr id="34" name="Rectangle à coins arrondis 33"/>
            <p:cNvSpPr>
              <a:spLocks noChangeArrowheads="1"/>
            </p:cNvSpPr>
            <p:nvPr/>
          </p:nvSpPr>
          <p:spPr bwMode="auto">
            <a:xfrm>
              <a:off x="2256" y="2160"/>
              <a:ext cx="273" cy="283"/>
            </a:xfrm>
            <a:prstGeom prst="roundRect">
              <a:avLst>
                <a:gd name="adj" fmla="val 16667"/>
              </a:avLst>
            </a:prstGeom>
            <a:grpFill/>
            <a:ln w="25400" algn="ctr">
              <a:solidFill>
                <a:srgbClr val="0000FF"/>
              </a:solidFill>
              <a:round/>
              <a:headEnd/>
              <a:tailEnd/>
            </a:ln>
            <a:extLst>
              <a:ext uri="{909E8E84-426E-40DD-AFC4-6F175D3DCCD1}">
                <a14:hiddenFill xmlns:a14="http://schemas.microsoft.com/office/drawing/2010/main" xmlns="">
                  <a:solidFill>
                    <a:schemeClr val="tx1"/>
                  </a:solidFill>
                </a14:hiddenFill>
              </a:ext>
            </a:extLst>
          </p:spPr>
          <p:txBody>
            <a:bodyPr anchor="ctr"/>
            <a:lstStyle/>
            <a:p>
              <a:pPr algn="ctr" fontAlgn="auto">
                <a:spcBef>
                  <a:spcPts val="0"/>
                </a:spcBef>
                <a:spcAft>
                  <a:spcPts val="0"/>
                </a:spcAft>
                <a:defRPr/>
              </a:pPr>
              <a:endParaRPr lang="fr-FR" baseline="0">
                <a:solidFill>
                  <a:schemeClr val="lt1"/>
                </a:solidFill>
                <a:latin typeface="+mn-lt"/>
              </a:endParaRPr>
            </a:p>
          </p:txBody>
        </p:sp>
        <p:sp>
          <p:nvSpPr>
            <p:cNvPr id="35" name="Rectangle à coins arrondis 34"/>
            <p:cNvSpPr>
              <a:spLocks noChangeArrowheads="1"/>
            </p:cNvSpPr>
            <p:nvPr/>
          </p:nvSpPr>
          <p:spPr bwMode="auto">
            <a:xfrm>
              <a:off x="1968" y="2881"/>
              <a:ext cx="272" cy="283"/>
            </a:xfrm>
            <a:prstGeom prst="roundRect">
              <a:avLst>
                <a:gd name="adj" fmla="val 16667"/>
              </a:avLst>
            </a:prstGeom>
            <a:grpFill/>
            <a:ln w="25400" algn="ctr">
              <a:solidFill>
                <a:srgbClr val="0000FF"/>
              </a:solidFill>
              <a:round/>
              <a:headEnd/>
              <a:tailEnd/>
            </a:ln>
            <a:extLst>
              <a:ext uri="{909E8E84-426E-40DD-AFC4-6F175D3DCCD1}">
                <a14:hiddenFill xmlns:a14="http://schemas.microsoft.com/office/drawing/2010/main" xmlns="">
                  <a:solidFill>
                    <a:schemeClr val="tx1"/>
                  </a:solidFill>
                </a14:hiddenFill>
              </a:ext>
            </a:extLst>
          </p:spPr>
          <p:txBody>
            <a:bodyPr anchor="ctr"/>
            <a:lstStyle/>
            <a:p>
              <a:pPr algn="ctr" fontAlgn="auto">
                <a:spcBef>
                  <a:spcPts val="0"/>
                </a:spcBef>
                <a:spcAft>
                  <a:spcPts val="0"/>
                </a:spcAft>
                <a:defRPr/>
              </a:pPr>
              <a:endParaRPr lang="fr-FR" baseline="0">
                <a:solidFill>
                  <a:schemeClr val="lt1"/>
                </a:solidFill>
                <a:latin typeface="+mn-lt"/>
              </a:endParaRPr>
            </a:p>
          </p:txBody>
        </p:sp>
        <p:sp>
          <p:nvSpPr>
            <p:cNvPr id="36" name="Rectangle à coins arrondis 35"/>
            <p:cNvSpPr>
              <a:spLocks noChangeArrowheads="1"/>
            </p:cNvSpPr>
            <p:nvPr/>
          </p:nvSpPr>
          <p:spPr bwMode="auto">
            <a:xfrm>
              <a:off x="2751" y="2160"/>
              <a:ext cx="272" cy="283"/>
            </a:xfrm>
            <a:prstGeom prst="roundRect">
              <a:avLst>
                <a:gd name="adj" fmla="val 16667"/>
              </a:avLst>
            </a:prstGeom>
            <a:grpFill/>
            <a:ln w="25400" algn="ctr">
              <a:solidFill>
                <a:srgbClr val="32F828"/>
              </a:solidFill>
              <a:round/>
              <a:headEnd/>
              <a:tailEnd/>
            </a:ln>
            <a:extLst>
              <a:ext uri="{909E8E84-426E-40DD-AFC4-6F175D3DCCD1}">
                <a14:hiddenFill xmlns:a14="http://schemas.microsoft.com/office/drawing/2010/main" xmlns="">
                  <a:solidFill>
                    <a:schemeClr val="tx1"/>
                  </a:solidFill>
                </a14:hiddenFill>
              </a:ext>
            </a:extLst>
          </p:spPr>
          <p:txBody>
            <a:bodyPr anchor="ctr"/>
            <a:lstStyle/>
            <a:p>
              <a:pPr algn="ctr" fontAlgn="auto">
                <a:spcBef>
                  <a:spcPts val="0"/>
                </a:spcBef>
                <a:spcAft>
                  <a:spcPts val="0"/>
                </a:spcAft>
                <a:defRPr/>
              </a:pPr>
              <a:endParaRPr lang="fr-FR" baseline="0">
                <a:solidFill>
                  <a:schemeClr val="lt1"/>
                </a:solidFill>
                <a:latin typeface="+mn-lt"/>
              </a:endParaRPr>
            </a:p>
          </p:txBody>
        </p:sp>
        <p:sp>
          <p:nvSpPr>
            <p:cNvPr id="37" name="Rectangle à coins arrondis 36"/>
            <p:cNvSpPr>
              <a:spLocks noChangeArrowheads="1"/>
            </p:cNvSpPr>
            <p:nvPr/>
          </p:nvSpPr>
          <p:spPr bwMode="auto">
            <a:xfrm>
              <a:off x="3552" y="2881"/>
              <a:ext cx="273" cy="283"/>
            </a:xfrm>
            <a:prstGeom prst="roundRect">
              <a:avLst>
                <a:gd name="adj" fmla="val 16667"/>
              </a:avLst>
            </a:prstGeom>
            <a:grpFill/>
            <a:ln w="25400" algn="ctr">
              <a:solidFill>
                <a:srgbClr val="32F828"/>
              </a:solidFill>
              <a:round/>
              <a:headEnd/>
              <a:tailEnd/>
            </a:ln>
            <a:extLst>
              <a:ext uri="{909E8E84-426E-40DD-AFC4-6F175D3DCCD1}">
                <a14:hiddenFill xmlns:a14="http://schemas.microsoft.com/office/drawing/2010/main" xmlns="">
                  <a:solidFill>
                    <a:schemeClr val="tx1"/>
                  </a:solidFill>
                </a14:hiddenFill>
              </a:ext>
            </a:extLst>
          </p:spPr>
          <p:txBody>
            <a:bodyPr anchor="ctr"/>
            <a:lstStyle/>
            <a:p>
              <a:pPr algn="ctr" fontAlgn="auto">
                <a:spcBef>
                  <a:spcPts val="0"/>
                </a:spcBef>
                <a:spcAft>
                  <a:spcPts val="0"/>
                </a:spcAft>
                <a:defRPr/>
              </a:pPr>
              <a:endParaRPr lang="fr-FR" baseline="0">
                <a:solidFill>
                  <a:schemeClr val="lt1"/>
                </a:solidFill>
                <a:latin typeface="+mn-lt"/>
              </a:endParaRPr>
            </a:p>
          </p:txBody>
        </p:sp>
        <p:sp>
          <p:nvSpPr>
            <p:cNvPr id="38" name="Rectangle à coins arrondis 37"/>
            <p:cNvSpPr>
              <a:spLocks noChangeArrowheads="1"/>
            </p:cNvSpPr>
            <p:nvPr/>
          </p:nvSpPr>
          <p:spPr bwMode="auto">
            <a:xfrm>
              <a:off x="3600" y="2544"/>
              <a:ext cx="272" cy="283"/>
            </a:xfrm>
            <a:prstGeom prst="roundRect">
              <a:avLst>
                <a:gd name="adj" fmla="val 16667"/>
              </a:avLst>
            </a:prstGeom>
            <a:grpFill/>
            <a:ln w="25400" algn="ctr">
              <a:solidFill>
                <a:srgbClr val="F7940F"/>
              </a:solidFill>
              <a:round/>
              <a:headEnd/>
              <a:tailEnd/>
            </a:ln>
            <a:extLst>
              <a:ext uri="{909E8E84-426E-40DD-AFC4-6F175D3DCCD1}">
                <a14:hiddenFill xmlns:a14="http://schemas.microsoft.com/office/drawing/2010/main" xmlns="">
                  <a:solidFill>
                    <a:schemeClr val="tx1"/>
                  </a:solidFill>
                </a14:hiddenFill>
              </a:ext>
            </a:extLst>
          </p:spPr>
          <p:txBody>
            <a:bodyPr anchor="ctr"/>
            <a:lstStyle/>
            <a:p>
              <a:pPr algn="ctr" fontAlgn="auto">
                <a:spcBef>
                  <a:spcPts val="0"/>
                </a:spcBef>
                <a:spcAft>
                  <a:spcPts val="0"/>
                </a:spcAft>
                <a:defRPr/>
              </a:pPr>
              <a:endParaRPr lang="fr-FR" baseline="0">
                <a:solidFill>
                  <a:schemeClr val="lt1"/>
                </a:solidFill>
                <a:latin typeface="+mn-lt"/>
              </a:endParaRPr>
            </a:p>
          </p:txBody>
        </p:sp>
      </p:grpSp>
      <p:grpSp>
        <p:nvGrpSpPr>
          <p:cNvPr id="22539" name="Group 108"/>
          <p:cNvGrpSpPr>
            <a:grpSpLocks/>
          </p:cNvGrpSpPr>
          <p:nvPr/>
        </p:nvGrpSpPr>
        <p:grpSpPr bwMode="auto">
          <a:xfrm>
            <a:off x="0" y="464840"/>
            <a:ext cx="3302000" cy="1524000"/>
            <a:chOff x="240" y="480"/>
            <a:chExt cx="2336" cy="1104"/>
          </a:xfrm>
        </p:grpSpPr>
        <p:grpSp>
          <p:nvGrpSpPr>
            <p:cNvPr id="22555" name="Group 109"/>
            <p:cNvGrpSpPr>
              <a:grpSpLocks/>
            </p:cNvGrpSpPr>
            <p:nvPr/>
          </p:nvGrpSpPr>
          <p:grpSpPr bwMode="auto">
            <a:xfrm>
              <a:off x="240" y="480"/>
              <a:ext cx="2336" cy="1104"/>
              <a:chOff x="472" y="3120"/>
              <a:chExt cx="2336" cy="1104"/>
            </a:xfrm>
          </p:grpSpPr>
          <p:sp>
            <p:nvSpPr>
              <p:cNvPr id="22557" name="Text Box 110"/>
              <p:cNvSpPr txBox="1">
                <a:spLocks noChangeArrowheads="1"/>
              </p:cNvSpPr>
              <p:nvPr/>
            </p:nvSpPr>
            <p:spPr bwMode="auto">
              <a:xfrm>
                <a:off x="1392" y="3264"/>
                <a:ext cx="336" cy="2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spcBef>
                    <a:spcPct val="50000"/>
                  </a:spcBef>
                </a:pPr>
                <a:r>
                  <a:rPr lang="fr-FR" baseline="0"/>
                  <a:t>q</a:t>
                </a:r>
                <a:r>
                  <a:rPr lang="fr-FR"/>
                  <a:t>2</a:t>
                </a:r>
              </a:p>
            </p:txBody>
          </p:sp>
          <p:grpSp>
            <p:nvGrpSpPr>
              <p:cNvPr id="22558" name="Group 111"/>
              <p:cNvGrpSpPr>
                <a:grpSpLocks/>
              </p:cNvGrpSpPr>
              <p:nvPr/>
            </p:nvGrpSpPr>
            <p:grpSpPr bwMode="auto">
              <a:xfrm>
                <a:off x="472" y="3120"/>
                <a:ext cx="2336" cy="1104"/>
                <a:chOff x="144" y="2976"/>
                <a:chExt cx="2336" cy="1104"/>
              </a:xfrm>
            </p:grpSpPr>
            <p:grpSp>
              <p:nvGrpSpPr>
                <p:cNvPr id="22559" name="Group 112"/>
                <p:cNvGrpSpPr>
                  <a:grpSpLocks/>
                </p:cNvGrpSpPr>
                <p:nvPr/>
              </p:nvGrpSpPr>
              <p:grpSpPr bwMode="auto">
                <a:xfrm>
                  <a:off x="192" y="3024"/>
                  <a:ext cx="2288" cy="1034"/>
                  <a:chOff x="192" y="3024"/>
                  <a:chExt cx="2288" cy="1034"/>
                </a:xfrm>
              </p:grpSpPr>
              <p:sp>
                <p:nvSpPr>
                  <p:cNvPr id="22561" name="Text Box 113"/>
                  <p:cNvSpPr txBox="1">
                    <a:spLocks noChangeArrowheads="1"/>
                  </p:cNvSpPr>
                  <p:nvPr/>
                </p:nvSpPr>
                <p:spPr bwMode="auto">
                  <a:xfrm>
                    <a:off x="1632" y="3148"/>
                    <a:ext cx="267" cy="2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1600" b="1" baseline="0"/>
                      <a:t>e</a:t>
                    </a:r>
                    <a:r>
                      <a:rPr lang="fr-FR" sz="1600" b="1"/>
                      <a:t>+</a:t>
                    </a:r>
                  </a:p>
                </p:txBody>
              </p:sp>
              <p:sp>
                <p:nvSpPr>
                  <p:cNvPr id="22562" name="Line 114"/>
                  <p:cNvSpPr>
                    <a:spLocks noChangeShapeType="1"/>
                  </p:cNvSpPr>
                  <p:nvPr/>
                </p:nvSpPr>
                <p:spPr bwMode="auto">
                  <a:xfrm>
                    <a:off x="432" y="3408"/>
                    <a:ext cx="57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2563" name="Line 115"/>
                  <p:cNvSpPr>
                    <a:spLocks noChangeShapeType="1"/>
                  </p:cNvSpPr>
                  <p:nvPr/>
                </p:nvSpPr>
                <p:spPr bwMode="auto">
                  <a:xfrm>
                    <a:off x="432" y="3888"/>
                    <a:ext cx="57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2564" name="Text Box 116"/>
                  <p:cNvSpPr txBox="1">
                    <a:spLocks noChangeArrowheads="1"/>
                  </p:cNvSpPr>
                  <p:nvPr/>
                </p:nvSpPr>
                <p:spPr bwMode="auto">
                  <a:xfrm>
                    <a:off x="192" y="3119"/>
                    <a:ext cx="195" cy="2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a:t>p</a:t>
                    </a:r>
                  </a:p>
                </p:txBody>
              </p:sp>
              <p:sp>
                <p:nvSpPr>
                  <p:cNvPr id="22565" name="Text Box 117"/>
                  <p:cNvSpPr txBox="1">
                    <a:spLocks noChangeArrowheads="1"/>
                  </p:cNvSpPr>
                  <p:nvPr/>
                </p:nvSpPr>
                <p:spPr bwMode="auto">
                  <a:xfrm>
                    <a:off x="192" y="3608"/>
                    <a:ext cx="220" cy="2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prstDash val="dash"/>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a:t>p</a:t>
                    </a:r>
                  </a:p>
                </p:txBody>
              </p:sp>
              <p:sp>
                <p:nvSpPr>
                  <p:cNvPr id="22566" name="Line 118"/>
                  <p:cNvSpPr>
                    <a:spLocks noChangeShapeType="1"/>
                  </p:cNvSpPr>
                  <p:nvPr/>
                </p:nvSpPr>
                <p:spPr bwMode="auto">
                  <a:xfrm flipH="1">
                    <a:off x="1008" y="3425"/>
                    <a:ext cx="3" cy="4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2567" name="Line 119"/>
                  <p:cNvSpPr>
                    <a:spLocks noChangeShapeType="1"/>
                  </p:cNvSpPr>
                  <p:nvPr/>
                </p:nvSpPr>
                <p:spPr bwMode="auto">
                  <a:xfrm>
                    <a:off x="1011" y="3888"/>
                    <a:ext cx="51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2568" name="Text Box 120"/>
                  <p:cNvSpPr txBox="1">
                    <a:spLocks noChangeArrowheads="1"/>
                  </p:cNvSpPr>
                  <p:nvPr/>
                </p:nvSpPr>
                <p:spPr bwMode="auto">
                  <a:xfrm>
                    <a:off x="1584" y="3793"/>
                    <a:ext cx="284" cy="2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a:sym typeface="Symbol" pitchFamily="18" charset="2"/>
                      </a:rPr>
                      <a:t>°</a:t>
                    </a:r>
                  </a:p>
                </p:txBody>
              </p:sp>
              <p:sp>
                <p:nvSpPr>
                  <p:cNvPr id="22569" name="Freeform 121"/>
                  <p:cNvSpPr>
                    <a:spLocks/>
                  </p:cNvSpPr>
                  <p:nvPr/>
                </p:nvSpPr>
                <p:spPr bwMode="auto">
                  <a:xfrm rot="-2317481">
                    <a:off x="1072" y="3306"/>
                    <a:ext cx="335" cy="277"/>
                  </a:xfrm>
                  <a:custGeom>
                    <a:avLst/>
                    <a:gdLst>
                      <a:gd name="T0" fmla="*/ 0 w 360"/>
                      <a:gd name="T1" fmla="*/ 18 h 360"/>
                      <a:gd name="T2" fmla="*/ 89 w 360"/>
                      <a:gd name="T3" fmla="*/ 18 h 360"/>
                      <a:gd name="T4" fmla="*/ 45 w 360"/>
                      <a:gd name="T5" fmla="*/ 129 h 360"/>
                      <a:gd name="T6" fmla="*/ 179 w 360"/>
                      <a:gd name="T7" fmla="*/ 92 h 360"/>
                      <a:gd name="T8" fmla="*/ 179 w 360"/>
                      <a:gd name="T9" fmla="*/ 203 h 360"/>
                      <a:gd name="T10" fmla="*/ 313 w 360"/>
                      <a:gd name="T11" fmla="*/ 166 h 360"/>
                      <a:gd name="T12" fmla="*/ 313 w 360"/>
                      <a:gd name="T13" fmla="*/ 277 h 3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0" h="360">
                        <a:moveTo>
                          <a:pt x="0" y="24"/>
                        </a:moveTo>
                        <a:cubicBezTo>
                          <a:pt x="44" y="12"/>
                          <a:pt x="88" y="0"/>
                          <a:pt x="96" y="24"/>
                        </a:cubicBezTo>
                        <a:cubicBezTo>
                          <a:pt x="104" y="48"/>
                          <a:pt x="32" y="152"/>
                          <a:pt x="48" y="168"/>
                        </a:cubicBezTo>
                        <a:cubicBezTo>
                          <a:pt x="64" y="184"/>
                          <a:pt x="168" y="104"/>
                          <a:pt x="192" y="120"/>
                        </a:cubicBezTo>
                        <a:cubicBezTo>
                          <a:pt x="216" y="136"/>
                          <a:pt x="168" y="248"/>
                          <a:pt x="192" y="264"/>
                        </a:cubicBezTo>
                        <a:cubicBezTo>
                          <a:pt x="216" y="280"/>
                          <a:pt x="312" y="200"/>
                          <a:pt x="336" y="216"/>
                        </a:cubicBezTo>
                        <a:cubicBezTo>
                          <a:pt x="360" y="232"/>
                          <a:pt x="336" y="336"/>
                          <a:pt x="336" y="360"/>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2570" name="Line 122"/>
                  <p:cNvSpPr>
                    <a:spLocks noChangeShapeType="1"/>
                  </p:cNvSpPr>
                  <p:nvPr/>
                </p:nvSpPr>
                <p:spPr bwMode="auto">
                  <a:xfrm flipV="1">
                    <a:off x="1468" y="3392"/>
                    <a:ext cx="160" cy="8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2571" name="Line 123"/>
                  <p:cNvSpPr>
                    <a:spLocks noChangeShapeType="1"/>
                  </p:cNvSpPr>
                  <p:nvPr/>
                </p:nvSpPr>
                <p:spPr bwMode="auto">
                  <a:xfrm>
                    <a:off x="1468" y="3471"/>
                    <a:ext cx="160" cy="8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2572" name="Text Box 124"/>
                  <p:cNvSpPr txBox="1">
                    <a:spLocks noChangeArrowheads="1"/>
                  </p:cNvSpPr>
                  <p:nvPr/>
                </p:nvSpPr>
                <p:spPr bwMode="auto">
                  <a:xfrm>
                    <a:off x="1632" y="3455"/>
                    <a:ext cx="243" cy="2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1600" b="1" baseline="0"/>
                      <a:t>e</a:t>
                    </a:r>
                    <a:r>
                      <a:rPr lang="fr-FR" sz="1600" b="1"/>
                      <a:t>-</a:t>
                    </a:r>
                  </a:p>
                </p:txBody>
              </p:sp>
              <p:sp>
                <p:nvSpPr>
                  <p:cNvPr id="22573" name="Text Box 125"/>
                  <p:cNvSpPr txBox="1">
                    <a:spLocks noChangeArrowheads="1"/>
                  </p:cNvSpPr>
                  <p:nvPr/>
                </p:nvSpPr>
                <p:spPr bwMode="auto">
                  <a:xfrm>
                    <a:off x="1824" y="3649"/>
                    <a:ext cx="656" cy="2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a:t>+ exch.</a:t>
                    </a:r>
                  </a:p>
                </p:txBody>
              </p:sp>
              <p:sp>
                <p:nvSpPr>
                  <p:cNvPr id="22574" name="Text Box 126"/>
                  <p:cNvSpPr txBox="1">
                    <a:spLocks noChangeArrowheads="1"/>
                  </p:cNvSpPr>
                  <p:nvPr/>
                </p:nvSpPr>
                <p:spPr bwMode="auto">
                  <a:xfrm>
                    <a:off x="220" y="3024"/>
                    <a:ext cx="184" cy="2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a:t>-</a:t>
                    </a:r>
                  </a:p>
                </p:txBody>
              </p:sp>
            </p:grpSp>
            <p:sp>
              <p:nvSpPr>
                <p:cNvPr id="22560" name="Rectangle 127"/>
                <p:cNvSpPr>
                  <a:spLocks noChangeArrowheads="1"/>
                </p:cNvSpPr>
                <p:nvPr/>
              </p:nvSpPr>
              <p:spPr bwMode="auto">
                <a:xfrm>
                  <a:off x="144" y="2976"/>
                  <a:ext cx="2256" cy="1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grpSp>
        </p:grpSp>
        <p:sp>
          <p:nvSpPr>
            <p:cNvPr id="22556" name="Oval 128"/>
            <p:cNvSpPr>
              <a:spLocks noChangeArrowheads="1"/>
            </p:cNvSpPr>
            <p:nvPr/>
          </p:nvSpPr>
          <p:spPr bwMode="auto">
            <a:xfrm>
              <a:off x="1056" y="816"/>
              <a:ext cx="96" cy="192"/>
            </a:xfrm>
            <a:prstGeom prst="ellipse">
              <a:avLst/>
            </a:prstGeom>
            <a:noFill/>
            <a:ln w="3810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grpSp>
      <p:grpSp>
        <p:nvGrpSpPr>
          <p:cNvPr id="22540" name="Group 130"/>
          <p:cNvGrpSpPr>
            <a:grpSpLocks/>
          </p:cNvGrpSpPr>
          <p:nvPr/>
        </p:nvGrpSpPr>
        <p:grpSpPr bwMode="auto">
          <a:xfrm>
            <a:off x="0" y="-76200"/>
            <a:ext cx="9144000" cy="762000"/>
            <a:chOff x="0" y="-48"/>
            <a:chExt cx="5760" cy="480"/>
          </a:xfrm>
        </p:grpSpPr>
        <p:sp>
          <p:nvSpPr>
            <p:cNvPr id="22553" name="Titre 1"/>
            <p:cNvSpPr txBox="1">
              <a:spLocks/>
            </p:cNvSpPr>
            <p:nvPr/>
          </p:nvSpPr>
          <p:spPr bwMode="auto">
            <a:xfrm>
              <a:off x="0" y="-11"/>
              <a:ext cx="5760" cy="443"/>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algn="ctr" eaLnBrk="1" hangingPunct="1"/>
              <a:r>
                <a:rPr lang="fr-FR" sz="4000" baseline="0" dirty="0">
                  <a:solidFill>
                    <a:schemeClr val="bg1"/>
                  </a:solidFill>
                  <a:latin typeface="Calibri" pitchFamily="34" charset="0"/>
                </a:rPr>
                <a:t>How to </a:t>
              </a:r>
              <a:r>
                <a:rPr lang="fr-FR" sz="4000" baseline="0" dirty="0" err="1">
                  <a:solidFill>
                    <a:schemeClr val="bg1"/>
                  </a:solidFill>
                  <a:latin typeface="Calibri" pitchFamily="34" charset="0"/>
                </a:rPr>
                <a:t>extract</a:t>
              </a:r>
              <a:r>
                <a:rPr lang="fr-FR" sz="4000" baseline="0" dirty="0">
                  <a:solidFill>
                    <a:schemeClr val="bg1"/>
                  </a:solidFill>
                  <a:latin typeface="Calibri" pitchFamily="34" charset="0"/>
                </a:rPr>
                <a:t> G</a:t>
              </a:r>
              <a:r>
                <a:rPr lang="fr-FR" sz="4000" baseline="-25000" dirty="0">
                  <a:solidFill>
                    <a:schemeClr val="bg1"/>
                  </a:solidFill>
                  <a:latin typeface="Calibri" pitchFamily="34" charset="0"/>
                </a:rPr>
                <a:t>E</a:t>
              </a:r>
              <a:r>
                <a:rPr lang="fr-FR" sz="4000" baseline="0" dirty="0">
                  <a:solidFill>
                    <a:schemeClr val="bg1"/>
                  </a:solidFill>
                  <a:latin typeface="Calibri" pitchFamily="34" charset="0"/>
                </a:rPr>
                <a:t> and G</a:t>
              </a:r>
              <a:r>
                <a:rPr lang="fr-FR" sz="4000" baseline="-25000" dirty="0">
                  <a:solidFill>
                    <a:schemeClr val="bg1"/>
                  </a:solidFill>
                  <a:latin typeface="Calibri" pitchFamily="34" charset="0"/>
                </a:rPr>
                <a:t>M </a:t>
              </a:r>
              <a:r>
                <a:rPr lang="fr-FR" sz="4000" baseline="0" dirty="0">
                  <a:solidFill>
                    <a:schemeClr val="bg1"/>
                  </a:solidFill>
                  <a:latin typeface="Calibri" pitchFamily="34" charset="0"/>
                </a:rPr>
                <a:t>in</a:t>
              </a:r>
              <a:r>
                <a:rPr lang="fr-FR" sz="4000" baseline="-25000" dirty="0">
                  <a:solidFill>
                    <a:schemeClr val="bg1"/>
                  </a:solidFill>
                  <a:latin typeface="Calibri" pitchFamily="34" charset="0"/>
                </a:rPr>
                <a:t> </a:t>
              </a:r>
              <a:r>
                <a:rPr lang="en-US" baseline="0" dirty="0">
                  <a:solidFill>
                    <a:schemeClr val="bg1"/>
                  </a:solidFill>
                </a:rPr>
                <a:t> </a:t>
              </a:r>
              <a:r>
                <a:rPr lang="en-US" sz="2800" baseline="0" dirty="0">
                  <a:solidFill>
                    <a:schemeClr val="bg1"/>
                  </a:solidFill>
                </a:rPr>
                <a:t>p </a:t>
              </a:r>
              <a:r>
                <a:rPr lang="en-US" sz="2800" baseline="0" dirty="0" err="1">
                  <a:solidFill>
                    <a:schemeClr val="bg1"/>
                  </a:solidFill>
                </a:rPr>
                <a:t>p</a:t>
              </a:r>
              <a:r>
                <a:rPr lang="en-US" sz="2800" baseline="0" dirty="0">
                  <a:solidFill>
                    <a:schemeClr val="bg1"/>
                  </a:solidFill>
                </a:rPr>
                <a:t> → e</a:t>
              </a:r>
              <a:r>
                <a:rPr lang="en-US" sz="2800" dirty="0">
                  <a:solidFill>
                    <a:schemeClr val="bg1"/>
                  </a:solidFill>
                </a:rPr>
                <a:t>+</a:t>
              </a:r>
              <a:r>
                <a:rPr lang="en-US" sz="2800" baseline="0" dirty="0">
                  <a:solidFill>
                    <a:schemeClr val="bg1"/>
                  </a:solidFill>
                </a:rPr>
                <a:t> e</a:t>
              </a:r>
              <a:r>
                <a:rPr lang="en-US" sz="2800" dirty="0">
                  <a:solidFill>
                    <a:schemeClr val="bg1"/>
                  </a:solidFill>
                </a:rPr>
                <a:t>-</a:t>
              </a:r>
              <a:r>
                <a:rPr lang="en-US" sz="2800" baseline="0" dirty="0">
                  <a:solidFill>
                    <a:schemeClr val="bg1"/>
                  </a:solidFill>
                </a:rPr>
                <a:t> π</a:t>
              </a:r>
              <a:r>
                <a:rPr lang="en-US" sz="2800" dirty="0">
                  <a:solidFill>
                    <a:schemeClr val="bg1"/>
                  </a:solidFill>
                </a:rPr>
                <a:t>0</a:t>
              </a:r>
              <a:r>
                <a:rPr lang="en-US" sz="2800" baseline="0" dirty="0">
                  <a:solidFill>
                    <a:schemeClr val="bg1"/>
                  </a:solidFill>
                </a:rPr>
                <a:t> ?</a:t>
              </a:r>
              <a:endParaRPr lang="fr-FR" sz="2800" baseline="0" dirty="0">
                <a:solidFill>
                  <a:schemeClr val="bg1"/>
                </a:solidFill>
              </a:endParaRPr>
            </a:p>
            <a:p>
              <a:pPr algn="ctr" eaLnBrk="1" hangingPunct="1"/>
              <a:endParaRPr lang="fr-FR" sz="4000" baseline="0" dirty="0">
                <a:latin typeface="Calibri" pitchFamily="34" charset="0"/>
              </a:endParaRPr>
            </a:p>
          </p:txBody>
        </p:sp>
        <p:sp>
          <p:nvSpPr>
            <p:cNvPr id="22554" name="Text Box 129"/>
            <p:cNvSpPr txBox="1">
              <a:spLocks noChangeArrowheads="1"/>
            </p:cNvSpPr>
            <p:nvPr/>
          </p:nvSpPr>
          <p:spPr bwMode="auto">
            <a:xfrm>
              <a:off x="3900" y="-48"/>
              <a:ext cx="18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2400" baseline="0" dirty="0">
                  <a:solidFill>
                    <a:schemeClr val="bg1"/>
                  </a:solidFill>
                </a:rPr>
                <a:t>-</a:t>
              </a:r>
            </a:p>
          </p:txBody>
        </p:sp>
      </p:grpSp>
      <p:grpSp>
        <p:nvGrpSpPr>
          <p:cNvPr id="22545" name="Group 136"/>
          <p:cNvGrpSpPr>
            <a:grpSpLocks/>
          </p:cNvGrpSpPr>
          <p:nvPr/>
        </p:nvGrpSpPr>
        <p:grpSpPr bwMode="auto">
          <a:xfrm>
            <a:off x="5630863" y="3501008"/>
            <a:ext cx="3505200" cy="1797050"/>
            <a:chOff x="2160" y="2160"/>
            <a:chExt cx="3264" cy="2064"/>
          </a:xfrm>
        </p:grpSpPr>
        <p:sp>
          <p:nvSpPr>
            <p:cNvPr id="22551" name="Rectangle 137"/>
            <p:cNvSpPr>
              <a:spLocks noChangeArrowheads="1"/>
            </p:cNvSpPr>
            <p:nvPr/>
          </p:nvSpPr>
          <p:spPr bwMode="auto">
            <a:xfrm>
              <a:off x="2160" y="2160"/>
              <a:ext cx="3264" cy="20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pic>
          <p:nvPicPr>
            <p:cNvPr id="22552" name="Image 9" descr="proj_29.png"/>
            <p:cNvPicPr>
              <a:picLocks noChangeAspect="1"/>
            </p:cNvPicPr>
            <p:nvPr/>
          </p:nvPicPr>
          <p:blipFill>
            <a:blip r:embed="rId5" cstate="print">
              <a:extLst>
                <a:ext uri="{28A0092B-C50C-407E-A947-70E740481C1C}">
                  <a14:useLocalDpi xmlns:a14="http://schemas.microsoft.com/office/drawing/2010/main" xmlns="" val="0"/>
                </a:ext>
              </a:extLst>
            </a:blip>
            <a:srcRect r="33374"/>
            <a:stretch>
              <a:fillRect/>
            </a:stretch>
          </p:blipFill>
          <p:spPr bwMode="auto">
            <a:xfrm>
              <a:off x="2160" y="2160"/>
              <a:ext cx="3264" cy="2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2546" name="Text Box 139"/>
          <p:cNvSpPr txBox="1">
            <a:spLocks noChangeArrowheads="1"/>
          </p:cNvSpPr>
          <p:nvPr/>
        </p:nvSpPr>
        <p:spPr bwMode="auto">
          <a:xfrm>
            <a:off x="6172200" y="4057154"/>
            <a:ext cx="838200" cy="336550"/>
          </a:xfrm>
          <a:prstGeom prst="rect">
            <a:avLst/>
          </a:prstGeom>
          <a:solidFill>
            <a:schemeClr val="accent1"/>
          </a:solidFill>
          <a:ln>
            <a:noFill/>
          </a:ln>
          <a:effectLst/>
        </p:spPr>
        <p:txBody>
          <a:bodyPr>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1600" baseline="0" dirty="0">
                <a:solidFill>
                  <a:schemeClr val="bg2"/>
                </a:solidFill>
              </a:rPr>
              <a:t>d</a:t>
            </a:r>
            <a:r>
              <a:rPr lang="fr-FR" sz="1600" baseline="0" dirty="0">
                <a:solidFill>
                  <a:schemeClr val="bg2"/>
                </a:solidFill>
                <a:sym typeface="Symbol" pitchFamily="18" charset="2"/>
              </a:rPr>
              <a:t>/</a:t>
            </a:r>
            <a:r>
              <a:rPr lang="fr-FR" sz="1600" baseline="0" dirty="0" err="1">
                <a:solidFill>
                  <a:schemeClr val="bg2"/>
                </a:solidFill>
                <a:sym typeface="Symbol" pitchFamily="18" charset="2"/>
              </a:rPr>
              <a:t>d</a:t>
            </a:r>
            <a:r>
              <a:rPr lang="fr-FR" sz="1600" baseline="-25000" dirty="0" err="1">
                <a:solidFill>
                  <a:schemeClr val="bg2"/>
                </a:solidFill>
                <a:sym typeface="Symbol" pitchFamily="18" charset="2"/>
              </a:rPr>
              <a:t>e</a:t>
            </a:r>
            <a:endParaRPr lang="fr-FR" sz="1600" baseline="-25000" dirty="0">
              <a:solidFill>
                <a:schemeClr val="bg2"/>
              </a:solidFill>
              <a:sym typeface="Symbol" pitchFamily="18" charset="2"/>
            </a:endParaRPr>
          </a:p>
        </p:txBody>
      </p:sp>
      <p:sp>
        <p:nvSpPr>
          <p:cNvPr id="22547" name="Text Box 140"/>
          <p:cNvSpPr txBox="1">
            <a:spLocks noChangeArrowheads="1"/>
          </p:cNvSpPr>
          <p:nvPr/>
        </p:nvSpPr>
        <p:spPr bwMode="auto">
          <a:xfrm>
            <a:off x="7812360" y="4105672"/>
            <a:ext cx="773113" cy="336550"/>
          </a:xfrm>
          <a:prstGeom prst="rect">
            <a:avLst/>
          </a:prstGeom>
          <a:solidFill>
            <a:schemeClr val="accent1"/>
          </a:solidFill>
          <a:ln>
            <a:noFill/>
          </a:ln>
          <a:effec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1600" baseline="0" dirty="0">
                <a:solidFill>
                  <a:schemeClr val="bg2"/>
                </a:solidFill>
              </a:rPr>
              <a:t>d</a:t>
            </a:r>
            <a:r>
              <a:rPr lang="fr-FR" sz="1600" baseline="0" dirty="0">
                <a:solidFill>
                  <a:schemeClr val="bg2"/>
                </a:solidFill>
                <a:sym typeface="Symbol" pitchFamily="18" charset="2"/>
              </a:rPr>
              <a:t>/</a:t>
            </a:r>
            <a:r>
              <a:rPr lang="fr-FR" sz="1600" baseline="0" dirty="0" err="1">
                <a:solidFill>
                  <a:schemeClr val="bg2"/>
                </a:solidFill>
                <a:sym typeface="Symbol" pitchFamily="18" charset="2"/>
              </a:rPr>
              <a:t>d</a:t>
            </a:r>
            <a:r>
              <a:rPr lang="fr-FR" sz="1600" baseline="-25000" dirty="0" err="1">
                <a:solidFill>
                  <a:schemeClr val="bg2"/>
                </a:solidFill>
                <a:sym typeface="Symbol" pitchFamily="18" charset="2"/>
              </a:rPr>
              <a:t>e</a:t>
            </a:r>
            <a:endParaRPr lang="fr-FR" sz="1600" baseline="-25000" dirty="0">
              <a:solidFill>
                <a:schemeClr val="bg2"/>
              </a:solidFill>
              <a:sym typeface="Symbol" pitchFamily="18" charset="2"/>
            </a:endParaRPr>
          </a:p>
        </p:txBody>
      </p:sp>
      <p:sp>
        <p:nvSpPr>
          <p:cNvPr id="22548" name="Text Box 141"/>
          <p:cNvSpPr txBox="1">
            <a:spLocks noChangeArrowheads="1"/>
          </p:cNvSpPr>
          <p:nvPr/>
        </p:nvSpPr>
        <p:spPr bwMode="auto">
          <a:xfrm>
            <a:off x="6084168" y="5192365"/>
            <a:ext cx="1061509" cy="369332"/>
          </a:xfrm>
          <a:prstGeom prst="rect">
            <a:avLst/>
          </a:prstGeom>
          <a:solidFill>
            <a:schemeClr val="bg1"/>
          </a:solidFill>
          <a:ln>
            <a:noFill/>
          </a:ln>
          <a:effec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dirty="0">
                <a:solidFill>
                  <a:srgbClr val="000000"/>
                </a:solidFill>
                <a:sym typeface="Symbol" pitchFamily="18" charset="2"/>
              </a:rPr>
              <a:t></a:t>
            </a:r>
            <a:r>
              <a:rPr lang="fr-FR" baseline="-25000" dirty="0">
                <a:solidFill>
                  <a:srgbClr val="000000"/>
                </a:solidFill>
                <a:sym typeface="Symbol" pitchFamily="18" charset="2"/>
              </a:rPr>
              <a:t>e+ </a:t>
            </a:r>
            <a:r>
              <a:rPr lang="fr-FR" baseline="0" dirty="0">
                <a:solidFill>
                  <a:srgbClr val="000000"/>
                </a:solidFill>
                <a:sym typeface="Symbol" pitchFamily="18" charset="2"/>
              </a:rPr>
              <a:t>(</a:t>
            </a:r>
            <a:r>
              <a:rPr lang="fr-FR" baseline="0" dirty="0" err="1">
                <a:solidFill>
                  <a:srgbClr val="000000"/>
                </a:solidFill>
                <a:sym typeface="Symbol" pitchFamily="18" charset="2"/>
              </a:rPr>
              <a:t>deg</a:t>
            </a:r>
            <a:r>
              <a:rPr lang="fr-FR" baseline="0" dirty="0">
                <a:solidFill>
                  <a:srgbClr val="000000"/>
                </a:solidFill>
                <a:sym typeface="Symbol" pitchFamily="18" charset="2"/>
              </a:rPr>
              <a:t>)</a:t>
            </a:r>
          </a:p>
        </p:txBody>
      </p:sp>
      <p:sp>
        <p:nvSpPr>
          <p:cNvPr id="22549" name="Text Box 142"/>
          <p:cNvSpPr txBox="1">
            <a:spLocks noChangeArrowheads="1"/>
          </p:cNvSpPr>
          <p:nvPr/>
        </p:nvSpPr>
        <p:spPr bwMode="auto">
          <a:xfrm>
            <a:off x="7812360" y="5157192"/>
            <a:ext cx="1084262" cy="396875"/>
          </a:xfrm>
          <a:prstGeom prst="rect">
            <a:avLst/>
          </a:prstGeom>
          <a:solidFill>
            <a:schemeClr val="bg1"/>
          </a:solidFill>
          <a:ln>
            <a:noFill/>
          </a:ln>
          <a:effec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2000" baseline="0" dirty="0">
                <a:solidFill>
                  <a:srgbClr val="000000"/>
                </a:solidFill>
                <a:sym typeface="Symbol" pitchFamily="18" charset="2"/>
              </a:rPr>
              <a:t></a:t>
            </a:r>
            <a:r>
              <a:rPr lang="fr-FR" sz="2000" baseline="-25000" dirty="0">
                <a:solidFill>
                  <a:srgbClr val="000000"/>
                </a:solidFill>
                <a:sym typeface="Symbol" pitchFamily="18" charset="2"/>
              </a:rPr>
              <a:t>e+ </a:t>
            </a:r>
            <a:r>
              <a:rPr lang="fr-FR" baseline="0" dirty="0">
                <a:solidFill>
                  <a:srgbClr val="000000"/>
                </a:solidFill>
                <a:sym typeface="Symbol" pitchFamily="18" charset="2"/>
              </a:rPr>
              <a:t>(</a:t>
            </a:r>
            <a:r>
              <a:rPr lang="fr-FR" baseline="0" dirty="0" err="1">
                <a:solidFill>
                  <a:srgbClr val="000000"/>
                </a:solidFill>
                <a:sym typeface="Symbol" pitchFamily="18" charset="2"/>
              </a:rPr>
              <a:t>deg</a:t>
            </a:r>
            <a:r>
              <a:rPr lang="fr-FR" baseline="0" dirty="0">
                <a:solidFill>
                  <a:srgbClr val="000000"/>
                </a:solidFill>
                <a:sym typeface="Symbol" pitchFamily="18" charset="2"/>
              </a:rPr>
              <a:t>)</a:t>
            </a:r>
            <a:endParaRPr lang="fr-FR" sz="2000" baseline="0" dirty="0">
              <a:solidFill>
                <a:srgbClr val="000000"/>
              </a:solidFill>
              <a:sym typeface="Symbol" pitchFamily="18" charset="2"/>
            </a:endParaRPr>
          </a:p>
        </p:txBody>
      </p:sp>
      <p:sp>
        <p:nvSpPr>
          <p:cNvPr id="22550" name="Text Box 143"/>
          <p:cNvSpPr txBox="1">
            <a:spLocks noChangeArrowheads="1"/>
          </p:cNvSpPr>
          <p:nvPr/>
        </p:nvSpPr>
        <p:spPr bwMode="auto">
          <a:xfrm>
            <a:off x="5724128" y="3212976"/>
            <a:ext cx="3170227"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1600" i="1" baseline="0" dirty="0"/>
              <a:t>J. Boucher </a:t>
            </a:r>
            <a:r>
              <a:rPr lang="fr-FR" sz="1600" i="1" baseline="0" dirty="0" err="1" smtClean="0"/>
              <a:t>PhD</a:t>
            </a:r>
            <a:r>
              <a:rPr lang="fr-FR" sz="1600" i="1" baseline="0" dirty="0" smtClean="0"/>
              <a:t> Orsay </a:t>
            </a:r>
            <a:r>
              <a:rPr lang="fr-FR" sz="1600" i="1" baseline="0" dirty="0" err="1" smtClean="0"/>
              <a:t>dec</a:t>
            </a:r>
            <a:r>
              <a:rPr lang="fr-FR" sz="1600" i="1" baseline="0" dirty="0" smtClean="0"/>
              <a:t>. 2011</a:t>
            </a:r>
            <a:endParaRPr lang="fr-FR" sz="1600" i="1" baseline="0" dirty="0"/>
          </a:p>
        </p:txBody>
      </p:sp>
      <p:sp>
        <p:nvSpPr>
          <p:cNvPr id="68" name="ZoneTexte 18"/>
          <p:cNvSpPr txBox="1">
            <a:spLocks noChangeArrowheads="1"/>
          </p:cNvSpPr>
          <p:nvPr/>
        </p:nvSpPr>
        <p:spPr bwMode="auto">
          <a:xfrm>
            <a:off x="107504" y="5733256"/>
            <a:ext cx="8403580" cy="707886"/>
          </a:xfrm>
          <a:prstGeom prst="rect">
            <a:avLst/>
          </a:prstGeom>
          <a:noFill/>
          <a:ln w="28575">
            <a:solidFill>
              <a:srgbClr val="7030A0"/>
            </a:solidFill>
            <a:miter lim="800000"/>
            <a:headEnd/>
            <a:tailEnd/>
          </a:ln>
        </p:spPr>
        <p:txBody>
          <a:bodyPr wrap="square">
            <a:spAutoFit/>
          </a:bodyPr>
          <a:lstStyle/>
          <a:p>
            <a:r>
              <a:rPr lang="fr-FR" sz="2000" dirty="0" smtClean="0">
                <a:solidFill>
                  <a:srgbClr val="7030A0"/>
                </a:solidFill>
                <a:latin typeface="Georgia" pitchFamily="18" charset="0"/>
              </a:rPr>
              <a:t>General </a:t>
            </a:r>
            <a:r>
              <a:rPr lang="fr-FR" sz="2000" dirty="0" err="1" smtClean="0">
                <a:solidFill>
                  <a:srgbClr val="7030A0"/>
                </a:solidFill>
                <a:latin typeface="Georgia" pitchFamily="18" charset="0"/>
              </a:rPr>
              <a:t>result</a:t>
            </a:r>
            <a:r>
              <a:rPr lang="fr-FR" sz="2000" dirty="0" smtClean="0">
                <a:solidFill>
                  <a:srgbClr val="7030A0"/>
                </a:solidFill>
                <a:latin typeface="Georgia" pitchFamily="18" charset="0"/>
              </a:rPr>
              <a:t>: the </a:t>
            </a:r>
            <a:r>
              <a:rPr lang="fr-FR" sz="2000" dirty="0" err="1">
                <a:solidFill>
                  <a:srgbClr val="7030A0"/>
                </a:solidFill>
                <a:latin typeface="Georgia" pitchFamily="18" charset="0"/>
              </a:rPr>
              <a:t>angular</a:t>
            </a:r>
            <a:r>
              <a:rPr lang="fr-FR" sz="2000" dirty="0">
                <a:solidFill>
                  <a:srgbClr val="7030A0"/>
                </a:solidFill>
                <a:latin typeface="Georgia" pitchFamily="18" charset="0"/>
              </a:rPr>
              <a:t> distribution in </a:t>
            </a:r>
            <a:r>
              <a:rPr lang="el-GR" sz="2000" dirty="0">
                <a:solidFill>
                  <a:srgbClr val="7030A0"/>
                </a:solidFill>
                <a:latin typeface="Times New Roman" pitchFamily="18" charset="0"/>
                <a:cs typeface="Times New Roman" pitchFamily="18" charset="0"/>
              </a:rPr>
              <a:t>θ</a:t>
            </a:r>
            <a:r>
              <a:rPr lang="fr-FR" sz="2000" baseline="-25000" dirty="0">
                <a:solidFill>
                  <a:srgbClr val="7030A0"/>
                </a:solidFill>
                <a:latin typeface="Times New Roman" pitchFamily="18" charset="0"/>
                <a:cs typeface="Times New Roman" pitchFamily="18" charset="0"/>
              </a:rPr>
              <a:t>e</a:t>
            </a:r>
            <a:r>
              <a:rPr lang="fr-FR" sz="2000" baseline="30000" dirty="0">
                <a:solidFill>
                  <a:srgbClr val="7030A0"/>
                </a:solidFill>
                <a:latin typeface="Times New Roman" pitchFamily="18" charset="0"/>
                <a:cs typeface="Times New Roman" pitchFamily="18" charset="0"/>
              </a:rPr>
              <a:t>*</a:t>
            </a:r>
            <a:r>
              <a:rPr lang="fr-FR" sz="2000" dirty="0">
                <a:solidFill>
                  <a:srgbClr val="7030A0"/>
                </a:solidFill>
                <a:latin typeface="Georgia" pitchFamily="18" charset="0"/>
              </a:rPr>
              <a:t> and </a:t>
            </a:r>
            <a:r>
              <a:rPr lang="el-GR" sz="2000" dirty="0">
                <a:solidFill>
                  <a:srgbClr val="7030A0"/>
                </a:solidFill>
                <a:latin typeface="Times New Roman" pitchFamily="18" charset="0"/>
                <a:cs typeface="Times New Roman" pitchFamily="18" charset="0"/>
              </a:rPr>
              <a:t>φ</a:t>
            </a:r>
            <a:r>
              <a:rPr lang="fr-FR" sz="2000" baseline="-25000" dirty="0">
                <a:solidFill>
                  <a:srgbClr val="7030A0"/>
                </a:solidFill>
                <a:latin typeface="Times New Roman" pitchFamily="18" charset="0"/>
                <a:cs typeface="Times New Roman" pitchFamily="18" charset="0"/>
              </a:rPr>
              <a:t>e</a:t>
            </a:r>
            <a:r>
              <a:rPr lang="fr-FR" sz="2000" baseline="30000" dirty="0">
                <a:solidFill>
                  <a:srgbClr val="7030A0"/>
                </a:solidFill>
                <a:latin typeface="Times New Roman" pitchFamily="18" charset="0"/>
                <a:cs typeface="Times New Roman" pitchFamily="18" charset="0"/>
              </a:rPr>
              <a:t>*</a:t>
            </a:r>
            <a:r>
              <a:rPr lang="fr-FR" sz="2000" dirty="0">
                <a:solidFill>
                  <a:srgbClr val="7030A0"/>
                </a:solidFill>
                <a:latin typeface="Times New Roman" pitchFamily="18" charset="0"/>
                <a:cs typeface="Times New Roman" pitchFamily="18" charset="0"/>
              </a:rPr>
              <a:t> </a:t>
            </a:r>
            <a:r>
              <a:rPr lang="fr-FR" sz="2000" dirty="0" smtClean="0">
                <a:solidFill>
                  <a:srgbClr val="7030A0"/>
                </a:solidFill>
                <a:latin typeface="Times New Roman" pitchFamily="18" charset="0"/>
                <a:cs typeface="Times New Roman" pitchFamily="18" charset="0"/>
              </a:rPr>
              <a:t>in </a:t>
            </a:r>
            <a:r>
              <a:rPr lang="fr-FR" sz="2000" dirty="0">
                <a:solidFill>
                  <a:srgbClr val="7030A0"/>
                </a:solidFill>
                <a:sym typeface="Symbol" pitchFamily="18" charset="2"/>
              </a:rPr>
              <a:t>* frame</a:t>
            </a:r>
          </a:p>
          <a:p>
            <a:r>
              <a:rPr lang="fr-FR" sz="2000" dirty="0" err="1" smtClean="0">
                <a:solidFill>
                  <a:srgbClr val="7030A0"/>
                </a:solidFill>
                <a:latin typeface="Georgia" pitchFamily="18" charset="0"/>
                <a:cs typeface="Times New Roman" pitchFamily="18" charset="0"/>
              </a:rPr>
              <a:t>gives</a:t>
            </a:r>
            <a:r>
              <a:rPr lang="fr-FR" sz="2000" dirty="0" smtClean="0">
                <a:solidFill>
                  <a:srgbClr val="7030A0"/>
                </a:solidFill>
                <a:latin typeface="Georgia" pitchFamily="18" charset="0"/>
                <a:cs typeface="Times New Roman" pitchFamily="18" charset="0"/>
              </a:rPr>
              <a:t> </a:t>
            </a:r>
            <a:r>
              <a:rPr lang="fr-FR" sz="2000" dirty="0" err="1">
                <a:solidFill>
                  <a:srgbClr val="7030A0"/>
                </a:solidFill>
                <a:latin typeface="Georgia" pitchFamily="18" charset="0"/>
                <a:cs typeface="Times New Roman" pitchFamily="18" charset="0"/>
              </a:rPr>
              <a:t>access</a:t>
            </a:r>
            <a:r>
              <a:rPr lang="fr-FR" sz="2000" dirty="0">
                <a:solidFill>
                  <a:srgbClr val="7030A0"/>
                </a:solidFill>
                <a:latin typeface="Georgia" pitchFamily="18" charset="0"/>
                <a:cs typeface="Times New Roman" pitchFamily="18" charset="0"/>
              </a:rPr>
              <a:t> to 4 H</a:t>
            </a:r>
            <a:r>
              <a:rPr lang="el-GR" sz="2000" baseline="-25000" dirty="0">
                <a:solidFill>
                  <a:srgbClr val="7030A0"/>
                </a:solidFill>
                <a:latin typeface="Georgia" pitchFamily="18" charset="0"/>
                <a:cs typeface="Times New Roman" pitchFamily="18" charset="0"/>
              </a:rPr>
              <a:t>μν</a:t>
            </a:r>
            <a:r>
              <a:rPr lang="fr-FR" sz="2000" baseline="-25000" dirty="0">
                <a:solidFill>
                  <a:srgbClr val="7030A0"/>
                </a:solidFill>
                <a:latin typeface="Georgia" pitchFamily="18" charset="0"/>
                <a:cs typeface="Times New Roman" pitchFamily="18" charset="0"/>
              </a:rPr>
              <a:t>  </a:t>
            </a:r>
            <a:r>
              <a:rPr lang="fr-FR" sz="2000" dirty="0" err="1" smtClean="0">
                <a:solidFill>
                  <a:srgbClr val="7030A0"/>
                </a:solidFill>
                <a:latin typeface="Georgia" pitchFamily="18" charset="0"/>
                <a:cs typeface="Times New Roman" pitchFamily="18" charset="0"/>
              </a:rPr>
              <a:t>at</a:t>
            </a:r>
            <a:r>
              <a:rPr lang="fr-FR" sz="2000" dirty="0" smtClean="0">
                <a:solidFill>
                  <a:srgbClr val="7030A0"/>
                </a:solidFill>
                <a:latin typeface="Georgia" pitchFamily="18" charset="0"/>
                <a:cs typeface="Times New Roman" pitchFamily="18" charset="0"/>
              </a:rPr>
              <a:t> </a:t>
            </a:r>
            <a:r>
              <a:rPr lang="fr-FR" sz="2000" dirty="0" err="1" smtClean="0">
                <a:solidFill>
                  <a:srgbClr val="7030A0"/>
                </a:solidFill>
              </a:rPr>
              <a:t>fixed</a:t>
            </a:r>
            <a:r>
              <a:rPr lang="fr-FR" sz="2000" dirty="0" smtClean="0">
                <a:solidFill>
                  <a:srgbClr val="7030A0"/>
                </a:solidFill>
              </a:rPr>
              <a:t> </a:t>
            </a:r>
            <a:r>
              <a:rPr lang="el-GR" sz="2000" dirty="0">
                <a:solidFill>
                  <a:srgbClr val="7030A0"/>
                </a:solidFill>
              </a:rPr>
              <a:t>θ</a:t>
            </a:r>
            <a:r>
              <a:rPr lang="el-GR" sz="2000" baseline="-25000" dirty="0">
                <a:solidFill>
                  <a:srgbClr val="7030A0"/>
                </a:solidFill>
              </a:rPr>
              <a:t>π</a:t>
            </a:r>
            <a:r>
              <a:rPr lang="fr-FR" sz="2000" baseline="-12000" dirty="0">
                <a:solidFill>
                  <a:srgbClr val="7030A0"/>
                </a:solidFill>
              </a:rPr>
              <a:t>0</a:t>
            </a:r>
            <a:r>
              <a:rPr lang="fr-FR" sz="2000" dirty="0">
                <a:solidFill>
                  <a:srgbClr val="7030A0"/>
                </a:solidFill>
              </a:rPr>
              <a:t> and q²</a:t>
            </a:r>
            <a:endParaRPr lang="fr-FR" sz="2000" dirty="0">
              <a:solidFill>
                <a:srgbClr val="7030A0"/>
              </a:solidFill>
              <a:latin typeface="Georgia" pitchFamily="18" charset="0"/>
            </a:endParaRPr>
          </a:p>
        </p:txBody>
      </p:sp>
      <p:sp>
        <p:nvSpPr>
          <p:cNvPr id="70" name="ZoneTexte 10"/>
          <p:cNvSpPr txBox="1">
            <a:spLocks noChangeArrowheads="1"/>
          </p:cNvSpPr>
          <p:nvPr/>
        </p:nvSpPr>
        <p:spPr bwMode="auto">
          <a:xfrm>
            <a:off x="146051" y="3501008"/>
            <a:ext cx="5484812" cy="400050"/>
          </a:xfrm>
          <a:prstGeom prst="rect">
            <a:avLst/>
          </a:prstGeom>
          <a:noFill/>
          <a:ln w="9525">
            <a:noFill/>
            <a:miter lim="800000"/>
            <a:headEnd/>
            <a:tailEnd/>
          </a:ln>
        </p:spPr>
        <p:txBody>
          <a:bodyPr>
            <a:spAutoFit/>
          </a:bodyPr>
          <a:lstStyle/>
          <a:p>
            <a:r>
              <a:rPr lang="fr-FR" sz="2000" dirty="0" smtClean="0">
                <a:solidFill>
                  <a:srgbClr val="7030A0"/>
                </a:solidFill>
                <a:latin typeface="Georgia" pitchFamily="18" charset="0"/>
              </a:rPr>
              <a:t>In the one </a:t>
            </a:r>
            <a:r>
              <a:rPr lang="fr-FR" sz="2000" dirty="0" err="1" smtClean="0">
                <a:solidFill>
                  <a:srgbClr val="7030A0"/>
                </a:solidFill>
                <a:latin typeface="Georgia" pitchFamily="18" charset="0"/>
              </a:rPr>
              <a:t>nucleon</a:t>
            </a:r>
            <a:r>
              <a:rPr lang="fr-FR" sz="2000" dirty="0" smtClean="0">
                <a:solidFill>
                  <a:srgbClr val="7030A0"/>
                </a:solidFill>
                <a:latin typeface="Georgia" pitchFamily="18" charset="0"/>
              </a:rPr>
              <a:t> exchange model :</a:t>
            </a:r>
            <a:endParaRPr lang="en-US" sz="2000" dirty="0">
              <a:solidFill>
                <a:srgbClr val="7030A0"/>
              </a:solidFill>
              <a:latin typeface="Georgia" pitchFamily="18" charset="0"/>
            </a:endParaRPr>
          </a:p>
        </p:txBody>
      </p:sp>
      <p:sp>
        <p:nvSpPr>
          <p:cNvPr id="71" name="Rectangle 70"/>
          <p:cNvSpPr/>
          <p:nvPr/>
        </p:nvSpPr>
        <p:spPr>
          <a:xfrm>
            <a:off x="26242" y="3404741"/>
            <a:ext cx="5604621" cy="1032371"/>
          </a:xfrm>
          <a:prstGeom prst="rect">
            <a:avLst/>
          </a:prstGeom>
          <a:noFill/>
          <a:ln w="254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72" name="Object 455"/>
          <p:cNvGraphicFramePr>
            <a:graphicFrameLocks noChangeAspect="1"/>
          </p:cNvGraphicFramePr>
          <p:nvPr>
            <p:extLst>
              <p:ext uri="{D42A27DB-BD31-4B8C-83A1-F6EECF244321}">
                <p14:modId xmlns:p14="http://schemas.microsoft.com/office/powerpoint/2010/main" xmlns="" val="955831527"/>
              </p:ext>
            </p:extLst>
          </p:nvPr>
        </p:nvGraphicFramePr>
        <p:xfrm>
          <a:off x="35496" y="3789040"/>
          <a:ext cx="5611812" cy="465137"/>
        </p:xfrm>
        <a:graphic>
          <a:graphicData uri="http://schemas.openxmlformats.org/presentationml/2006/ole">
            <p:oleObj spid="_x0000_s112785" name="Équation" r:id="rId6" imgW="3302000" imgH="279400" progId="Equation.3">
              <p:embed/>
            </p:oleObj>
          </a:graphicData>
        </a:graphic>
      </p:graphicFrame>
      <p:sp>
        <p:nvSpPr>
          <p:cNvPr id="75" name="Titre 1"/>
          <p:cNvSpPr txBox="1">
            <a:spLocks/>
          </p:cNvSpPr>
          <p:nvPr/>
        </p:nvSpPr>
        <p:spPr>
          <a:xfrm>
            <a:off x="0" y="-26988"/>
            <a:ext cx="9144000" cy="657847"/>
          </a:xfrm>
          <a:prstGeom prst="rect">
            <a:avLst/>
          </a:prstGeom>
          <a:solidFill>
            <a:schemeClr val="accent1"/>
          </a:solidFill>
          <a:ln>
            <a:noFill/>
          </a:ln>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fr-FR" dirty="0" err="1" smtClean="0">
                <a:solidFill>
                  <a:schemeClr val="bg1"/>
                </a:solidFill>
              </a:rPr>
              <a:t>From</a:t>
            </a:r>
            <a:r>
              <a:rPr lang="fr-FR" dirty="0" smtClean="0">
                <a:solidFill>
                  <a:schemeClr val="bg1"/>
                </a:solidFill>
              </a:rPr>
              <a:t> </a:t>
            </a:r>
            <a:r>
              <a:rPr lang="fr-FR" dirty="0" err="1" smtClean="0">
                <a:solidFill>
                  <a:schemeClr val="bg1"/>
                </a:solidFill>
              </a:rPr>
              <a:t>hadronic</a:t>
            </a:r>
            <a:r>
              <a:rPr lang="fr-FR" dirty="0" smtClean="0">
                <a:solidFill>
                  <a:schemeClr val="bg1"/>
                </a:solidFill>
              </a:rPr>
              <a:t> </a:t>
            </a:r>
            <a:r>
              <a:rPr lang="fr-FR" dirty="0" err="1" smtClean="0">
                <a:solidFill>
                  <a:schemeClr val="bg1"/>
                </a:solidFill>
              </a:rPr>
              <a:t>tensors</a:t>
            </a:r>
            <a:r>
              <a:rPr lang="fr-FR" dirty="0" smtClean="0">
                <a:solidFill>
                  <a:schemeClr val="bg1"/>
                </a:solidFill>
              </a:rPr>
              <a:t> to </a:t>
            </a:r>
            <a:r>
              <a:rPr lang="fr-FR" dirty="0" err="1" smtClean="0">
                <a:solidFill>
                  <a:schemeClr val="bg1"/>
                </a:solidFill>
              </a:rPr>
              <a:t>form</a:t>
            </a:r>
            <a:r>
              <a:rPr lang="fr-FR" dirty="0" smtClean="0">
                <a:solidFill>
                  <a:schemeClr val="bg1"/>
                </a:solidFill>
              </a:rPr>
              <a:t> </a:t>
            </a:r>
            <a:r>
              <a:rPr lang="fr-FR" dirty="0" err="1" smtClean="0">
                <a:solidFill>
                  <a:schemeClr val="bg1"/>
                </a:solidFill>
              </a:rPr>
              <a:t>factors</a:t>
            </a:r>
            <a:endParaRPr lang="fr-FR" dirty="0" smtClean="0">
              <a:solidFill>
                <a:schemeClr val="bg1"/>
              </a:solidFill>
            </a:endParaRPr>
          </a:p>
        </p:txBody>
      </p:sp>
      <p:sp>
        <p:nvSpPr>
          <p:cNvPr id="69" name="AutoShape 103"/>
          <p:cNvSpPr>
            <a:spLocks noChangeArrowheads="1"/>
          </p:cNvSpPr>
          <p:nvPr/>
        </p:nvSpPr>
        <p:spPr bwMode="auto">
          <a:xfrm>
            <a:off x="174104" y="4526632"/>
            <a:ext cx="5334000" cy="1062608"/>
          </a:xfrm>
          <a:prstGeom prst="roundRect">
            <a:avLst>
              <a:gd name="adj" fmla="val 16667"/>
            </a:avLst>
          </a:prstGeom>
          <a:solidFill>
            <a:srgbClr val="FFFF66"/>
          </a:solidFill>
          <a:ln w="9525">
            <a:solidFill>
              <a:schemeClr val="tx1"/>
            </a:solidFill>
            <a:round/>
            <a:headEnd/>
            <a:tailEnd/>
          </a:ln>
          <a:effectLst/>
        </p:spPr>
        <p:txBody>
          <a:bodyPr wrap="none" anchor="ctr"/>
          <a:lstStyle/>
          <a:p>
            <a:pPr algn="ctr"/>
            <a:endParaRPr lang="fr-FR" baseline="0" dirty="0">
              <a:solidFill>
                <a:srgbClr val="000000"/>
              </a:solidFill>
            </a:endParaRPr>
          </a:p>
          <a:p>
            <a:pPr algn="ctr"/>
            <a:r>
              <a:rPr lang="fr-FR" baseline="0" dirty="0">
                <a:solidFill>
                  <a:srgbClr val="000000"/>
                </a:solidFill>
              </a:rPr>
              <a:t>For </a:t>
            </a:r>
            <a:r>
              <a:rPr lang="fr-FR" baseline="0" dirty="0" err="1">
                <a:solidFill>
                  <a:srgbClr val="000000"/>
                </a:solidFill>
              </a:rPr>
              <a:t>fixed</a:t>
            </a:r>
            <a:r>
              <a:rPr lang="fr-FR" baseline="0" dirty="0">
                <a:solidFill>
                  <a:srgbClr val="000000"/>
                </a:solidFill>
              </a:rPr>
              <a:t> </a:t>
            </a:r>
            <a:r>
              <a:rPr lang="el-GR" baseline="0" dirty="0">
                <a:solidFill>
                  <a:srgbClr val="000000"/>
                </a:solidFill>
              </a:rPr>
              <a:t>θ</a:t>
            </a:r>
            <a:r>
              <a:rPr lang="el-GR" baseline="-25000" dirty="0">
                <a:solidFill>
                  <a:srgbClr val="000000"/>
                </a:solidFill>
              </a:rPr>
              <a:t>π</a:t>
            </a:r>
            <a:r>
              <a:rPr lang="fr-FR" baseline="-12000" dirty="0">
                <a:solidFill>
                  <a:srgbClr val="000000"/>
                </a:solidFill>
              </a:rPr>
              <a:t>0</a:t>
            </a:r>
            <a:r>
              <a:rPr lang="fr-FR" baseline="0" dirty="0">
                <a:solidFill>
                  <a:srgbClr val="000000"/>
                </a:solidFill>
              </a:rPr>
              <a:t> and q²,</a:t>
            </a:r>
            <a:r>
              <a:rPr lang="fr-FR" baseline="0" dirty="0"/>
              <a:t> </a:t>
            </a:r>
          </a:p>
          <a:p>
            <a:pPr algn="ctr"/>
            <a:r>
              <a:rPr lang="fr-FR" baseline="0" dirty="0">
                <a:solidFill>
                  <a:srgbClr val="000000"/>
                </a:solidFill>
              </a:rPr>
              <a:t>Fit of lepton </a:t>
            </a:r>
            <a:r>
              <a:rPr lang="fr-FR" baseline="0" dirty="0" err="1">
                <a:solidFill>
                  <a:srgbClr val="000000"/>
                </a:solidFill>
              </a:rPr>
              <a:t>angular</a:t>
            </a:r>
            <a:r>
              <a:rPr lang="fr-FR" baseline="0" dirty="0">
                <a:solidFill>
                  <a:srgbClr val="000000"/>
                </a:solidFill>
              </a:rPr>
              <a:t> distributions in </a:t>
            </a:r>
            <a:r>
              <a:rPr lang="fr-FR" baseline="0" dirty="0">
                <a:solidFill>
                  <a:srgbClr val="000000"/>
                </a:solidFill>
                <a:sym typeface="Symbol" pitchFamily="18" charset="2"/>
              </a:rPr>
              <a:t>* frame</a:t>
            </a:r>
          </a:p>
          <a:p>
            <a:pPr algn="ctr"/>
            <a:r>
              <a:rPr lang="fr-FR" baseline="0" dirty="0">
                <a:solidFill>
                  <a:srgbClr val="000000"/>
                </a:solidFill>
                <a:sym typeface="Symbol" pitchFamily="18" charset="2"/>
              </a:rPr>
              <a:t> R=|G</a:t>
            </a:r>
            <a:r>
              <a:rPr lang="fr-FR" baseline="-25000" dirty="0">
                <a:solidFill>
                  <a:srgbClr val="000000"/>
                </a:solidFill>
                <a:sym typeface="Symbol" pitchFamily="18" charset="2"/>
              </a:rPr>
              <a:t>E</a:t>
            </a:r>
            <a:r>
              <a:rPr lang="fr-FR" baseline="0" dirty="0">
                <a:solidFill>
                  <a:srgbClr val="000000"/>
                </a:solidFill>
                <a:sym typeface="Symbol" pitchFamily="18" charset="2"/>
              </a:rPr>
              <a:t>/G</a:t>
            </a:r>
            <a:r>
              <a:rPr lang="fr-FR" baseline="-25000" dirty="0">
                <a:solidFill>
                  <a:srgbClr val="000000"/>
                </a:solidFill>
                <a:sym typeface="Symbol" pitchFamily="18" charset="2"/>
              </a:rPr>
              <a:t>M</a:t>
            </a:r>
            <a:r>
              <a:rPr lang="fr-FR" baseline="0" dirty="0">
                <a:solidFill>
                  <a:srgbClr val="000000"/>
                </a:solidFill>
                <a:sym typeface="Symbol" pitchFamily="18" charset="2"/>
              </a:rPr>
              <a:t>| and cos(</a:t>
            </a:r>
            <a:r>
              <a:rPr lang="fr-FR" baseline="-25000" dirty="0">
                <a:solidFill>
                  <a:srgbClr val="000000"/>
                </a:solidFill>
                <a:sym typeface="Symbol" pitchFamily="18" charset="2"/>
              </a:rPr>
              <a:t>E</a:t>
            </a:r>
            <a:r>
              <a:rPr lang="fr-FR" baseline="0" dirty="0">
                <a:solidFill>
                  <a:srgbClr val="000000"/>
                </a:solidFill>
                <a:sym typeface="Symbol" pitchFamily="18" charset="2"/>
              </a:rPr>
              <a:t>-</a:t>
            </a:r>
            <a:r>
              <a:rPr lang="fr-FR" baseline="-25000" dirty="0">
                <a:solidFill>
                  <a:srgbClr val="000000"/>
                </a:solidFill>
                <a:sym typeface="Symbol" pitchFamily="18" charset="2"/>
              </a:rPr>
              <a:t>M</a:t>
            </a:r>
            <a:r>
              <a:rPr lang="fr-FR" baseline="0" dirty="0" smtClean="0">
                <a:solidFill>
                  <a:srgbClr val="000000"/>
                </a:solidFill>
                <a:sym typeface="Symbol" pitchFamily="18" charset="2"/>
              </a:rPr>
              <a:t>)</a:t>
            </a:r>
            <a:endParaRPr lang="fr-FR" baseline="0" dirty="0"/>
          </a:p>
          <a:p>
            <a:pPr algn="ctr"/>
            <a:endParaRPr lang="fr-FR" dirty="0"/>
          </a:p>
        </p:txBody>
      </p:sp>
    </p:spTree>
    <p:extLst>
      <p:ext uri="{BB962C8B-B14F-4D97-AF65-F5344CB8AC3E}">
        <p14:creationId xmlns:p14="http://schemas.microsoft.com/office/powerpoint/2010/main" xmlns="" val="500424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r>
              <a:rPr lang="fr-FR" smtClean="0"/>
              <a:t>Gatchina, 9 July 2012</a:t>
            </a:r>
            <a:endParaRPr lang="en-US"/>
          </a:p>
        </p:txBody>
      </p:sp>
      <p:sp>
        <p:nvSpPr>
          <p:cNvPr id="3" name="Espace réservé du pied de page 2"/>
          <p:cNvSpPr>
            <a:spLocks noGrp="1"/>
          </p:cNvSpPr>
          <p:nvPr>
            <p:ph type="ftr" sz="quarter" idx="11"/>
          </p:nvPr>
        </p:nvSpPr>
        <p:spPr/>
        <p:txBody>
          <a:bodyPr/>
          <a:lstStyle/>
          <a:p>
            <a:pPr>
              <a:defRPr/>
            </a:pPr>
            <a:r>
              <a:rPr lang="en-US" smtClean="0"/>
              <a:t>B. Ramstein   (IPN Orsay)</a:t>
            </a:r>
            <a:endParaRPr lang="en-US"/>
          </a:p>
        </p:txBody>
      </p:sp>
      <p:sp>
        <p:nvSpPr>
          <p:cNvPr id="4" name="Espace réservé du numéro de diapositive 3"/>
          <p:cNvSpPr>
            <a:spLocks noGrp="1"/>
          </p:cNvSpPr>
          <p:nvPr>
            <p:ph type="sldNum" sz="quarter" idx="12"/>
          </p:nvPr>
        </p:nvSpPr>
        <p:spPr/>
        <p:txBody>
          <a:bodyPr/>
          <a:lstStyle/>
          <a:p>
            <a:pPr>
              <a:defRPr/>
            </a:pPr>
            <a:fld id="{0EEC61CA-348B-46DE-BF28-6BA487DF6BBD}" type="slidenum">
              <a:rPr lang="en-US" smtClean="0"/>
              <a:pPr>
                <a:defRPr/>
              </a:pPr>
              <a:t>27</a:t>
            </a:fld>
            <a:endParaRPr lang="en-US"/>
          </a:p>
        </p:txBody>
      </p:sp>
      <p:sp>
        <p:nvSpPr>
          <p:cNvPr id="18" name="Titre 1"/>
          <p:cNvSpPr txBox="1">
            <a:spLocks/>
          </p:cNvSpPr>
          <p:nvPr/>
        </p:nvSpPr>
        <p:spPr>
          <a:xfrm>
            <a:off x="0" y="-26988"/>
            <a:ext cx="9144000" cy="657847"/>
          </a:xfrm>
          <a:prstGeom prst="rect">
            <a:avLst/>
          </a:prstGeom>
          <a:solidFill>
            <a:srgbClr val="4F81BD"/>
          </a:solidFill>
          <a:ln>
            <a:noFill/>
          </a:ln>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fr-FR" dirty="0" smtClean="0">
                <a:solidFill>
                  <a:schemeClr val="bg1"/>
                </a:solidFill>
              </a:rPr>
              <a:t>Background for  pp </a:t>
            </a:r>
            <a:r>
              <a:rPr lang="fr-FR" dirty="0" smtClean="0">
                <a:solidFill>
                  <a:schemeClr val="bg1"/>
                </a:solidFill>
                <a:sym typeface="Symbol"/>
              </a:rPr>
              <a:t></a:t>
            </a:r>
            <a:r>
              <a:rPr lang="el-GR" dirty="0" smtClean="0">
                <a:solidFill>
                  <a:schemeClr val="bg1"/>
                </a:solidFill>
                <a:sym typeface="Wingdings" pitchFamily="2" charset="2"/>
              </a:rPr>
              <a:t>π</a:t>
            </a:r>
            <a:r>
              <a:rPr lang="fr-FR" baseline="30000" dirty="0" smtClean="0">
                <a:solidFill>
                  <a:schemeClr val="bg1"/>
                </a:solidFill>
                <a:sym typeface="Wingdings" pitchFamily="2" charset="2"/>
              </a:rPr>
              <a:t>0</a:t>
            </a:r>
            <a:r>
              <a:rPr lang="fr-FR" dirty="0" smtClean="0">
                <a:solidFill>
                  <a:schemeClr val="bg1"/>
                </a:solidFill>
                <a:latin typeface="Times New Roman" pitchFamily="18" charset="0"/>
                <a:cs typeface="Times New Roman" pitchFamily="18" charset="0"/>
                <a:sym typeface="Wingdings" pitchFamily="2" charset="2"/>
              </a:rPr>
              <a:t>e</a:t>
            </a:r>
            <a:r>
              <a:rPr lang="fr-FR" baseline="30000" dirty="0" smtClean="0">
                <a:solidFill>
                  <a:schemeClr val="bg1"/>
                </a:solidFill>
                <a:latin typeface="Times New Roman" pitchFamily="18" charset="0"/>
                <a:cs typeface="Times New Roman" pitchFamily="18" charset="0"/>
                <a:sym typeface="Wingdings" pitchFamily="2" charset="2"/>
              </a:rPr>
              <a:t>+</a:t>
            </a:r>
            <a:r>
              <a:rPr lang="fr-FR" dirty="0" smtClean="0">
                <a:solidFill>
                  <a:schemeClr val="bg1"/>
                </a:solidFill>
                <a:latin typeface="Times New Roman" pitchFamily="18" charset="0"/>
                <a:cs typeface="Times New Roman" pitchFamily="18" charset="0"/>
                <a:sym typeface="Wingdings" pitchFamily="2" charset="2"/>
              </a:rPr>
              <a:t>e</a:t>
            </a:r>
            <a:r>
              <a:rPr lang="fr-FR" baseline="30000" dirty="0" smtClean="0">
                <a:solidFill>
                  <a:schemeClr val="bg1"/>
                </a:solidFill>
                <a:latin typeface="Times New Roman" pitchFamily="18" charset="0"/>
                <a:cs typeface="Times New Roman" pitchFamily="18" charset="0"/>
                <a:sym typeface="Wingdings" pitchFamily="2" charset="2"/>
              </a:rPr>
              <a:t>-</a:t>
            </a:r>
            <a:endParaRPr lang="fr-FR" baseline="30000" dirty="0" smtClean="0">
              <a:solidFill>
                <a:schemeClr val="bg1"/>
              </a:solidFill>
            </a:endParaRPr>
          </a:p>
          <a:p>
            <a:pPr algn="l" eaLnBrk="1" hangingPunct="1"/>
            <a:r>
              <a:rPr lang="fr-FR" dirty="0" smtClean="0">
                <a:solidFill>
                  <a:schemeClr val="bg1"/>
                </a:solidFill>
              </a:rPr>
              <a:t> </a:t>
            </a:r>
          </a:p>
        </p:txBody>
      </p:sp>
      <p:sp>
        <p:nvSpPr>
          <p:cNvPr id="19" name="ZoneTexte 18"/>
          <p:cNvSpPr txBox="1"/>
          <p:nvPr/>
        </p:nvSpPr>
        <p:spPr>
          <a:xfrm>
            <a:off x="3779912" y="-99392"/>
            <a:ext cx="304892" cy="523220"/>
          </a:xfrm>
          <a:prstGeom prst="rect">
            <a:avLst/>
          </a:prstGeom>
          <a:noFill/>
        </p:spPr>
        <p:txBody>
          <a:bodyPr wrap="none" rtlCol="0">
            <a:spAutoFit/>
          </a:bodyPr>
          <a:lstStyle/>
          <a:p>
            <a:r>
              <a:rPr lang="en-US" sz="2800" dirty="0" smtClean="0">
                <a:solidFill>
                  <a:schemeClr val="bg1"/>
                </a:solidFill>
              </a:rPr>
              <a:t>-</a:t>
            </a:r>
            <a:endParaRPr lang="fr-FR" sz="2800" dirty="0">
              <a:solidFill>
                <a:schemeClr val="bg1"/>
              </a:solidFill>
            </a:endParaRPr>
          </a:p>
        </p:txBody>
      </p:sp>
      <p:sp>
        <p:nvSpPr>
          <p:cNvPr id="21" name="Rectangle à coins arrondis 20"/>
          <p:cNvSpPr/>
          <p:nvPr/>
        </p:nvSpPr>
        <p:spPr>
          <a:xfrm>
            <a:off x="1619672" y="692696"/>
            <a:ext cx="5688632" cy="17635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90000"/>
              </a:lnSpc>
            </a:pPr>
            <a:endParaRPr lang="en-GB" sz="2000" b="1" dirty="0" smtClean="0">
              <a:solidFill>
                <a:srgbClr val="000000"/>
              </a:solidFill>
            </a:endParaRPr>
          </a:p>
          <a:p>
            <a:pPr lvl="1">
              <a:lnSpc>
                <a:spcPct val="90000"/>
              </a:lnSpc>
            </a:pPr>
            <a:r>
              <a:rPr lang="en-GB" sz="2000" b="1" dirty="0" smtClean="0">
                <a:solidFill>
                  <a:srgbClr val="000000"/>
                </a:solidFill>
              </a:rPr>
              <a:t>Background </a:t>
            </a:r>
            <a:r>
              <a:rPr lang="en-GB" sz="2000" b="1" dirty="0">
                <a:solidFill>
                  <a:srgbClr val="000000"/>
                </a:solidFill>
              </a:rPr>
              <a:t>rejection takes advantage of :</a:t>
            </a:r>
          </a:p>
          <a:p>
            <a:pPr marL="800100" lvl="1" indent="-342900">
              <a:lnSpc>
                <a:spcPct val="90000"/>
              </a:lnSpc>
              <a:buFont typeface="Arial" pitchFamily="34" charset="0"/>
              <a:buChar char="•"/>
            </a:pPr>
            <a:r>
              <a:rPr lang="en-GB" sz="2000" b="1" dirty="0" err="1">
                <a:solidFill>
                  <a:srgbClr val="000000"/>
                </a:solidFill>
              </a:rPr>
              <a:t>Hermiticity</a:t>
            </a:r>
            <a:r>
              <a:rPr lang="en-GB" sz="2000" b="1" dirty="0">
                <a:solidFill>
                  <a:srgbClr val="000000"/>
                </a:solidFill>
              </a:rPr>
              <a:t> of the detector</a:t>
            </a:r>
          </a:p>
          <a:p>
            <a:pPr marL="800100" lvl="1" indent="-342900">
              <a:lnSpc>
                <a:spcPct val="90000"/>
              </a:lnSpc>
              <a:buFont typeface="Arial" pitchFamily="34" charset="0"/>
              <a:buChar char="•"/>
            </a:pPr>
            <a:r>
              <a:rPr lang="en-GB" sz="2000" b="1" dirty="0">
                <a:solidFill>
                  <a:srgbClr val="000000"/>
                </a:solidFill>
              </a:rPr>
              <a:t>Particle Identification</a:t>
            </a:r>
          </a:p>
          <a:p>
            <a:pPr marL="800100" lvl="1" indent="-342900">
              <a:lnSpc>
                <a:spcPct val="90000"/>
              </a:lnSpc>
              <a:buFont typeface="Arial" pitchFamily="34" charset="0"/>
              <a:buChar char="•"/>
            </a:pPr>
            <a:r>
              <a:rPr lang="en-GB" sz="2000" b="1" dirty="0" smtClean="0">
                <a:solidFill>
                  <a:srgbClr val="000000"/>
                </a:solidFill>
              </a:rPr>
              <a:t>Kinematical constraints </a:t>
            </a:r>
            <a:endParaRPr lang="en-GB" sz="2000" b="1" dirty="0">
              <a:solidFill>
                <a:srgbClr val="000000"/>
              </a:solidFill>
            </a:endParaRPr>
          </a:p>
          <a:p>
            <a:pPr lvl="1">
              <a:lnSpc>
                <a:spcPct val="90000"/>
              </a:lnSpc>
            </a:pPr>
            <a:r>
              <a:rPr lang="en-GB" sz="2000" b="1" dirty="0">
                <a:solidFill>
                  <a:srgbClr val="FF0000"/>
                </a:solidFill>
              </a:rPr>
              <a:t>Most problematic background is pp</a:t>
            </a:r>
            <a:r>
              <a:rPr lang="en-GB" sz="2000" b="1" dirty="0">
                <a:solidFill>
                  <a:srgbClr val="FF0000"/>
                </a:solidFill>
                <a:sym typeface="Symbol"/>
              </a:rPr>
              <a:t> </a:t>
            </a:r>
            <a:r>
              <a:rPr lang="en-GB" sz="2000" b="1" dirty="0" err="1" smtClean="0">
                <a:solidFill>
                  <a:srgbClr val="FF0000"/>
                </a:solidFill>
              </a:rPr>
              <a:t>π</a:t>
            </a:r>
            <a:r>
              <a:rPr lang="en-GB" sz="2000" b="1" baseline="30000" dirty="0" err="1" smtClean="0">
                <a:solidFill>
                  <a:srgbClr val="FF0000"/>
                </a:solidFill>
              </a:rPr>
              <a:t>+</a:t>
            </a:r>
            <a:r>
              <a:rPr lang="en-GB" sz="2000" b="1" dirty="0" err="1" smtClean="0">
                <a:solidFill>
                  <a:srgbClr val="FF0000"/>
                </a:solidFill>
              </a:rPr>
              <a:t>π</a:t>
            </a:r>
            <a:r>
              <a:rPr lang="en-GB" sz="2000" b="1" baseline="30000" dirty="0" smtClean="0">
                <a:solidFill>
                  <a:srgbClr val="FF0000"/>
                </a:solidFill>
              </a:rPr>
              <a:t>-</a:t>
            </a:r>
            <a:r>
              <a:rPr lang="fr-FR" sz="2000" b="1" dirty="0" smtClean="0">
                <a:solidFill>
                  <a:srgbClr val="FF3300"/>
                </a:solidFill>
                <a:sym typeface="Symbol" pitchFamily="18" charset="2"/>
              </a:rPr>
              <a:t></a:t>
            </a:r>
            <a:r>
              <a:rPr lang="fr-FR" sz="2000" b="1" baseline="30000" dirty="0" smtClean="0">
                <a:solidFill>
                  <a:srgbClr val="FF3300"/>
                </a:solidFill>
                <a:sym typeface="Symbol" pitchFamily="18" charset="2"/>
              </a:rPr>
              <a:t>0</a:t>
            </a:r>
            <a:endParaRPr lang="fr-FR" sz="2000" b="1" dirty="0">
              <a:solidFill>
                <a:srgbClr val="FF0000"/>
              </a:solidFill>
            </a:endParaRPr>
          </a:p>
          <a:p>
            <a:pPr lvl="1">
              <a:lnSpc>
                <a:spcPct val="90000"/>
              </a:lnSpc>
            </a:pPr>
            <a:r>
              <a:rPr lang="en-GB" sz="2000" dirty="0">
                <a:solidFill>
                  <a:srgbClr val="000000"/>
                </a:solidFill>
              </a:rPr>
              <a:t> </a:t>
            </a:r>
            <a:endParaRPr lang="en-GB" dirty="0">
              <a:solidFill>
                <a:srgbClr val="000000"/>
              </a:solidFill>
            </a:endParaRPr>
          </a:p>
        </p:txBody>
      </p:sp>
      <p:sp>
        <p:nvSpPr>
          <p:cNvPr id="22" name="ZoneTexte 21"/>
          <p:cNvSpPr txBox="1"/>
          <p:nvPr/>
        </p:nvSpPr>
        <p:spPr>
          <a:xfrm>
            <a:off x="5652120" y="1700808"/>
            <a:ext cx="287258" cy="461665"/>
          </a:xfrm>
          <a:prstGeom prst="rect">
            <a:avLst/>
          </a:prstGeom>
          <a:noFill/>
        </p:spPr>
        <p:txBody>
          <a:bodyPr wrap="none" rtlCol="0">
            <a:spAutoFit/>
          </a:bodyPr>
          <a:lstStyle/>
          <a:p>
            <a:r>
              <a:rPr lang="en-US" sz="2400" dirty="0" smtClean="0">
                <a:solidFill>
                  <a:srgbClr val="FF3300"/>
                </a:solidFill>
              </a:rPr>
              <a:t>-</a:t>
            </a:r>
            <a:endParaRPr lang="fr-FR" sz="2400" dirty="0">
              <a:solidFill>
                <a:srgbClr val="FF3300"/>
              </a:solidFill>
            </a:endParaRPr>
          </a:p>
        </p:txBody>
      </p:sp>
      <p:grpSp>
        <p:nvGrpSpPr>
          <p:cNvPr id="24" name="Groupe 23"/>
          <p:cNvGrpSpPr/>
          <p:nvPr/>
        </p:nvGrpSpPr>
        <p:grpSpPr>
          <a:xfrm>
            <a:off x="179512" y="2348880"/>
            <a:ext cx="8537799" cy="2736304"/>
            <a:chOff x="179512" y="2492896"/>
            <a:chExt cx="8537799" cy="3601642"/>
          </a:xfrm>
        </p:grpSpPr>
        <p:grpSp>
          <p:nvGrpSpPr>
            <p:cNvPr id="8" name="Group 13"/>
            <p:cNvGrpSpPr>
              <a:grpSpLocks/>
            </p:cNvGrpSpPr>
            <p:nvPr/>
          </p:nvGrpSpPr>
          <p:grpSpPr bwMode="auto">
            <a:xfrm>
              <a:off x="933128" y="2600846"/>
              <a:ext cx="2590800" cy="536875"/>
              <a:chOff x="720" y="960"/>
              <a:chExt cx="816" cy="309"/>
            </a:xfrm>
          </p:grpSpPr>
          <p:sp>
            <p:nvSpPr>
              <p:cNvPr id="9" name="Text Box 14"/>
              <p:cNvSpPr txBox="1">
                <a:spLocks noChangeArrowheads="1"/>
              </p:cNvSpPr>
              <p:nvPr/>
            </p:nvSpPr>
            <p:spPr bwMode="auto">
              <a:xfrm>
                <a:off x="720" y="1039"/>
                <a:ext cx="816" cy="230"/>
              </a:xfrm>
              <a:prstGeom prst="rect">
                <a:avLst/>
              </a:prstGeom>
              <a:noFill/>
              <a:ln w="9525">
                <a:noFill/>
                <a:miter lim="800000"/>
                <a:headEnd/>
                <a:tailEnd/>
              </a:ln>
              <a:effectLst/>
            </p:spPr>
            <p:txBody>
              <a:bodyPr>
                <a:spAutoFit/>
              </a:bodyPr>
              <a:lstStyle/>
              <a:p>
                <a:r>
                  <a:rPr lang="fr-FR" sz="2000" baseline="0" dirty="0"/>
                  <a:t>pp </a:t>
                </a:r>
                <a:r>
                  <a:rPr lang="fr-FR" sz="2000" baseline="0" dirty="0">
                    <a:sym typeface="Symbol" pitchFamily="18" charset="2"/>
                  </a:rPr>
                  <a:t> </a:t>
                </a:r>
                <a:r>
                  <a:rPr lang="fr-FR" sz="2000" baseline="30000" dirty="0">
                    <a:sym typeface="Symbol" pitchFamily="18" charset="2"/>
                  </a:rPr>
                  <a:t>+</a:t>
                </a:r>
                <a:r>
                  <a:rPr lang="fr-FR" sz="2000" baseline="0" dirty="0">
                    <a:sym typeface="Symbol" pitchFamily="18" charset="2"/>
                  </a:rPr>
                  <a:t></a:t>
                </a:r>
                <a:r>
                  <a:rPr lang="fr-FR" sz="2000" baseline="30000" dirty="0">
                    <a:sym typeface="Symbol" pitchFamily="18" charset="2"/>
                  </a:rPr>
                  <a:t>-</a:t>
                </a:r>
                <a:r>
                  <a:rPr lang="fr-FR" sz="2000" dirty="0">
                    <a:sym typeface="Symbol" pitchFamily="18" charset="2"/>
                  </a:rPr>
                  <a:t> </a:t>
                </a:r>
                <a:r>
                  <a:rPr lang="fr-FR" sz="2000" baseline="0" dirty="0">
                    <a:sym typeface="Symbol" pitchFamily="18" charset="2"/>
                  </a:rPr>
                  <a:t></a:t>
                </a:r>
                <a:r>
                  <a:rPr lang="fr-FR" sz="2000" baseline="30000" dirty="0">
                    <a:sym typeface="Symbol" pitchFamily="18" charset="2"/>
                  </a:rPr>
                  <a:t>0</a:t>
                </a:r>
              </a:p>
            </p:txBody>
          </p:sp>
          <p:sp>
            <p:nvSpPr>
              <p:cNvPr id="10" name="Text Box 15"/>
              <p:cNvSpPr txBox="1">
                <a:spLocks noChangeArrowheads="1"/>
              </p:cNvSpPr>
              <p:nvPr/>
            </p:nvSpPr>
            <p:spPr bwMode="auto">
              <a:xfrm>
                <a:off x="748" y="960"/>
                <a:ext cx="133" cy="211"/>
              </a:xfrm>
              <a:prstGeom prst="rect">
                <a:avLst/>
              </a:prstGeom>
              <a:noFill/>
              <a:ln w="9525">
                <a:noFill/>
                <a:miter lim="800000"/>
                <a:headEnd/>
                <a:tailEnd/>
              </a:ln>
              <a:effectLst/>
            </p:spPr>
            <p:txBody>
              <a:bodyPr>
                <a:spAutoFit/>
              </a:bodyPr>
              <a:lstStyle/>
              <a:p>
                <a:r>
                  <a:rPr lang="fr-FR" baseline="0"/>
                  <a:t>-</a:t>
                </a:r>
              </a:p>
            </p:txBody>
          </p:sp>
        </p:grpSp>
        <p:sp>
          <p:nvSpPr>
            <p:cNvPr id="11" name="Text Box 16"/>
            <p:cNvSpPr txBox="1">
              <a:spLocks noChangeArrowheads="1"/>
            </p:cNvSpPr>
            <p:nvPr/>
          </p:nvSpPr>
          <p:spPr bwMode="auto">
            <a:xfrm>
              <a:off x="536253" y="2492896"/>
              <a:ext cx="577850" cy="641350"/>
            </a:xfrm>
            <a:prstGeom prst="rect">
              <a:avLst/>
            </a:prstGeom>
            <a:noFill/>
            <a:ln w="9525">
              <a:noFill/>
              <a:miter lim="800000"/>
              <a:headEnd/>
              <a:tailEnd/>
            </a:ln>
            <a:effectLst/>
          </p:spPr>
          <p:txBody>
            <a:bodyPr wrap="none">
              <a:spAutoFit/>
            </a:bodyPr>
            <a:lstStyle/>
            <a:p>
              <a:endParaRPr lang="fr-FR" baseline="0"/>
            </a:p>
            <a:p>
              <a:pPr>
                <a:buFont typeface="Wingdings" pitchFamily="2" charset="2"/>
                <a:buChar char="q"/>
              </a:pPr>
              <a:r>
                <a:rPr lang="fr-FR" baseline="0"/>
                <a:t>   </a:t>
              </a:r>
            </a:p>
          </p:txBody>
        </p:sp>
        <p:pic>
          <p:nvPicPr>
            <p:cNvPr id="12" name="Picture 17"/>
            <p:cNvPicPr>
              <a:picLocks noChangeAspect="1" noChangeArrowheads="1"/>
            </p:cNvPicPr>
            <p:nvPr/>
          </p:nvPicPr>
          <p:blipFill>
            <a:blip r:embed="rId2" cstate="print"/>
            <a:srcRect/>
            <a:stretch>
              <a:fillRect/>
            </a:stretch>
          </p:blipFill>
          <p:spPr bwMode="auto">
            <a:xfrm>
              <a:off x="5148064" y="2852936"/>
              <a:ext cx="3569247" cy="3241602"/>
            </a:xfrm>
            <a:prstGeom prst="rect">
              <a:avLst/>
            </a:prstGeom>
            <a:noFill/>
            <a:ln w="9525">
              <a:noFill/>
              <a:miter lim="800000"/>
              <a:headEnd/>
              <a:tailEnd/>
            </a:ln>
            <a:effectLst/>
          </p:spPr>
        </p:pic>
        <p:sp>
          <p:nvSpPr>
            <p:cNvPr id="13" name="Text Box 18"/>
            <p:cNvSpPr txBox="1">
              <a:spLocks noChangeArrowheads="1"/>
            </p:cNvSpPr>
            <p:nvPr/>
          </p:nvSpPr>
          <p:spPr bwMode="auto">
            <a:xfrm>
              <a:off x="475928" y="4161185"/>
              <a:ext cx="4184650" cy="366712"/>
            </a:xfrm>
            <a:prstGeom prst="rect">
              <a:avLst/>
            </a:prstGeom>
            <a:noFill/>
            <a:ln w="9525">
              <a:noFill/>
              <a:miter lim="800000"/>
              <a:headEnd/>
              <a:tailEnd/>
            </a:ln>
            <a:effectLst/>
          </p:spPr>
          <p:txBody>
            <a:bodyPr wrap="none">
              <a:spAutoFit/>
            </a:bodyPr>
            <a:lstStyle/>
            <a:p>
              <a:r>
                <a:rPr lang="fr-FR" baseline="0" dirty="0"/>
                <a:t>Effective </a:t>
              </a:r>
              <a:r>
                <a:rPr lang="fr-FR" baseline="0" dirty="0" err="1"/>
                <a:t>lagrangians</a:t>
              </a:r>
              <a:r>
                <a:rPr lang="fr-FR" baseline="0" dirty="0"/>
                <a:t>: 9 graphs in total  </a:t>
              </a:r>
            </a:p>
          </p:txBody>
        </p:sp>
        <p:pic>
          <p:nvPicPr>
            <p:cNvPr id="14" name="Picture 19"/>
            <p:cNvPicPr>
              <a:picLocks noChangeAspect="1" noChangeArrowheads="1"/>
            </p:cNvPicPr>
            <p:nvPr/>
          </p:nvPicPr>
          <p:blipFill>
            <a:blip r:embed="rId3" cstate="print"/>
            <a:srcRect/>
            <a:stretch>
              <a:fillRect/>
            </a:stretch>
          </p:blipFill>
          <p:spPr bwMode="auto">
            <a:xfrm>
              <a:off x="628328" y="4734272"/>
              <a:ext cx="1395413" cy="1143000"/>
            </a:xfrm>
            <a:prstGeom prst="rect">
              <a:avLst/>
            </a:prstGeom>
            <a:noFill/>
            <a:ln w="9525">
              <a:noFill/>
              <a:miter lim="800000"/>
              <a:headEnd/>
              <a:tailEnd/>
            </a:ln>
            <a:effectLst/>
          </p:spPr>
        </p:pic>
        <p:pic>
          <p:nvPicPr>
            <p:cNvPr id="15" name="Picture 20"/>
            <p:cNvPicPr>
              <a:picLocks noChangeAspect="1" noChangeArrowheads="1"/>
            </p:cNvPicPr>
            <p:nvPr/>
          </p:nvPicPr>
          <p:blipFill>
            <a:blip r:embed="rId4" cstate="print"/>
            <a:srcRect/>
            <a:stretch>
              <a:fillRect/>
            </a:stretch>
          </p:blipFill>
          <p:spPr bwMode="auto">
            <a:xfrm>
              <a:off x="2685728" y="4734272"/>
              <a:ext cx="1395413" cy="1062038"/>
            </a:xfrm>
            <a:prstGeom prst="rect">
              <a:avLst/>
            </a:prstGeom>
            <a:noFill/>
            <a:ln w="9525">
              <a:noFill/>
              <a:miter lim="800000"/>
              <a:headEnd/>
              <a:tailEnd/>
            </a:ln>
            <a:effectLst/>
          </p:spPr>
        </p:pic>
        <p:sp>
          <p:nvSpPr>
            <p:cNvPr id="16" name="Text Box 21"/>
            <p:cNvSpPr txBox="1">
              <a:spLocks noChangeArrowheads="1"/>
            </p:cNvSpPr>
            <p:nvPr/>
          </p:nvSpPr>
          <p:spPr bwMode="auto">
            <a:xfrm>
              <a:off x="2288853" y="4923185"/>
              <a:ext cx="317500" cy="366712"/>
            </a:xfrm>
            <a:prstGeom prst="rect">
              <a:avLst/>
            </a:prstGeom>
            <a:noFill/>
            <a:ln w="9525">
              <a:noFill/>
              <a:miter lim="800000"/>
              <a:headEnd/>
              <a:tailEnd/>
            </a:ln>
            <a:effectLst/>
          </p:spPr>
          <p:txBody>
            <a:bodyPr wrap="none">
              <a:spAutoFit/>
            </a:bodyPr>
            <a:lstStyle/>
            <a:p>
              <a:r>
                <a:rPr lang="fr-FR" baseline="0" dirty="0"/>
                <a:t>+</a:t>
              </a:r>
            </a:p>
          </p:txBody>
        </p:sp>
        <p:sp>
          <p:nvSpPr>
            <p:cNvPr id="17" name="Text Box 22"/>
            <p:cNvSpPr txBox="1">
              <a:spLocks noChangeArrowheads="1"/>
            </p:cNvSpPr>
            <p:nvPr/>
          </p:nvSpPr>
          <p:spPr bwMode="auto">
            <a:xfrm>
              <a:off x="4279578" y="5039072"/>
              <a:ext cx="673100" cy="366713"/>
            </a:xfrm>
            <a:prstGeom prst="rect">
              <a:avLst/>
            </a:prstGeom>
            <a:noFill/>
            <a:ln w="9525">
              <a:noFill/>
              <a:miter lim="800000"/>
              <a:headEnd/>
              <a:tailEnd/>
            </a:ln>
            <a:effectLst/>
          </p:spPr>
          <p:txBody>
            <a:bodyPr wrap="none">
              <a:spAutoFit/>
            </a:bodyPr>
            <a:lstStyle/>
            <a:p>
              <a:r>
                <a:rPr lang="fr-FR" baseline="0"/>
                <a:t>+  …</a:t>
              </a:r>
            </a:p>
          </p:txBody>
        </p:sp>
        <p:sp>
          <p:nvSpPr>
            <p:cNvPr id="23" name="ZoneTexte 22"/>
            <p:cNvSpPr txBox="1"/>
            <p:nvPr/>
          </p:nvSpPr>
          <p:spPr>
            <a:xfrm>
              <a:off x="179512" y="3284984"/>
              <a:ext cx="2982483" cy="646331"/>
            </a:xfrm>
            <a:prstGeom prst="rect">
              <a:avLst/>
            </a:prstGeom>
            <a:noFill/>
          </p:spPr>
          <p:txBody>
            <a:bodyPr wrap="none" rtlCol="0">
              <a:spAutoFit/>
            </a:bodyPr>
            <a:lstStyle/>
            <a:p>
              <a:r>
                <a:rPr lang="en-US" dirty="0" smtClean="0"/>
                <a:t>Calculation for T=1 </a:t>
              </a:r>
              <a:r>
                <a:rPr lang="en-US" dirty="0" err="1" smtClean="0"/>
                <a:t>GeV</a:t>
              </a:r>
              <a:r>
                <a:rPr lang="en-US" dirty="0" smtClean="0"/>
                <a:t> </a:t>
              </a:r>
            </a:p>
            <a:p>
              <a:r>
                <a:rPr lang="en-US" i="1" dirty="0" smtClean="0"/>
                <a:t>J. Van de </a:t>
              </a:r>
              <a:r>
                <a:rPr lang="en-US" i="1" dirty="0" err="1" smtClean="0"/>
                <a:t>Wiele</a:t>
              </a:r>
              <a:r>
                <a:rPr lang="en-US" i="1" dirty="0" smtClean="0"/>
                <a:t>, IPN </a:t>
              </a:r>
              <a:r>
                <a:rPr lang="en-US" i="1" dirty="0" err="1" smtClean="0"/>
                <a:t>Orsay</a:t>
              </a:r>
              <a:endParaRPr lang="fr-FR" i="1" dirty="0"/>
            </a:p>
          </p:txBody>
        </p:sp>
      </p:grpSp>
      <p:sp>
        <p:nvSpPr>
          <p:cNvPr id="25" name="Rectangle 24"/>
          <p:cNvSpPr/>
          <p:nvPr/>
        </p:nvSpPr>
        <p:spPr>
          <a:xfrm>
            <a:off x="1115616" y="5877272"/>
            <a:ext cx="73083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N.B. PANDA will provide new measurements  of </a:t>
            </a:r>
            <a:r>
              <a:rPr lang="en-GB" sz="2000" b="1" dirty="0" smtClean="0">
                <a:solidFill>
                  <a:schemeClr val="bg1"/>
                </a:solidFill>
              </a:rPr>
              <a:t>pp</a:t>
            </a:r>
            <a:r>
              <a:rPr lang="en-GB" sz="2000" b="1" dirty="0" smtClean="0">
                <a:solidFill>
                  <a:schemeClr val="bg1"/>
                </a:solidFill>
                <a:sym typeface="Symbol"/>
              </a:rPr>
              <a:t> </a:t>
            </a:r>
            <a:r>
              <a:rPr lang="en-GB" sz="2000" b="1" dirty="0" err="1" smtClean="0">
                <a:solidFill>
                  <a:schemeClr val="bg1"/>
                </a:solidFill>
              </a:rPr>
              <a:t>π</a:t>
            </a:r>
            <a:r>
              <a:rPr lang="en-GB" sz="2000" b="1" baseline="30000" dirty="0" err="1" smtClean="0">
                <a:solidFill>
                  <a:schemeClr val="bg1"/>
                </a:solidFill>
              </a:rPr>
              <a:t>+</a:t>
            </a:r>
            <a:r>
              <a:rPr lang="en-GB" sz="2000" b="1" dirty="0" err="1" smtClean="0">
                <a:solidFill>
                  <a:schemeClr val="bg1"/>
                </a:solidFill>
              </a:rPr>
              <a:t>π</a:t>
            </a:r>
            <a:r>
              <a:rPr lang="en-GB" sz="2000" b="1" baseline="30000" dirty="0" smtClean="0">
                <a:solidFill>
                  <a:schemeClr val="bg1"/>
                </a:solidFill>
              </a:rPr>
              <a:t>-</a:t>
            </a:r>
            <a:r>
              <a:rPr lang="fr-FR" sz="2000" b="1" dirty="0" smtClean="0">
                <a:solidFill>
                  <a:schemeClr val="bg1"/>
                </a:solidFill>
                <a:sym typeface="Symbol" pitchFamily="18" charset="2"/>
              </a:rPr>
              <a:t></a:t>
            </a:r>
            <a:r>
              <a:rPr lang="fr-FR" sz="2000" b="1" baseline="30000" dirty="0" smtClean="0">
                <a:solidFill>
                  <a:schemeClr val="bg1"/>
                </a:solidFill>
                <a:sym typeface="Symbol" pitchFamily="18" charset="2"/>
              </a:rPr>
              <a:t>0</a:t>
            </a:r>
            <a:r>
              <a:rPr lang="en-US" sz="2000" b="1" dirty="0" smtClean="0">
                <a:solidFill>
                  <a:schemeClr val="bg1"/>
                </a:solidFill>
              </a:rPr>
              <a:t> </a:t>
            </a:r>
            <a:endParaRPr lang="fr-FR" sz="2000" b="1" dirty="0">
              <a:solidFill>
                <a:schemeClr val="bg1"/>
              </a:solidFill>
            </a:endParaRPr>
          </a:p>
        </p:txBody>
      </p:sp>
      <p:sp>
        <p:nvSpPr>
          <p:cNvPr id="26" name="ZoneTexte 25"/>
          <p:cNvSpPr txBox="1"/>
          <p:nvPr/>
        </p:nvSpPr>
        <p:spPr>
          <a:xfrm>
            <a:off x="6588224" y="5733256"/>
            <a:ext cx="287258" cy="461665"/>
          </a:xfrm>
          <a:prstGeom prst="rect">
            <a:avLst/>
          </a:prstGeom>
          <a:noFill/>
        </p:spPr>
        <p:txBody>
          <a:bodyPr wrap="none" rtlCol="0">
            <a:spAutoFit/>
          </a:bodyPr>
          <a:lstStyle/>
          <a:p>
            <a:r>
              <a:rPr lang="en-US" sz="2400" dirty="0" smtClean="0">
                <a:solidFill>
                  <a:schemeClr val="bg1"/>
                </a:solidFill>
              </a:rPr>
              <a:t>-</a:t>
            </a:r>
            <a:endParaRPr lang="fr-FR" sz="2400" dirty="0">
              <a:solidFill>
                <a:schemeClr val="bg1"/>
              </a:solidFill>
            </a:endParaRPr>
          </a:p>
        </p:txBody>
      </p:sp>
      <p:sp>
        <p:nvSpPr>
          <p:cNvPr id="27" name="ZoneTexte 26"/>
          <p:cNvSpPr txBox="1"/>
          <p:nvPr/>
        </p:nvSpPr>
        <p:spPr>
          <a:xfrm>
            <a:off x="251520" y="5085184"/>
            <a:ext cx="8892480" cy="646331"/>
          </a:xfrm>
          <a:prstGeom prst="rect">
            <a:avLst/>
          </a:prstGeom>
          <a:noFill/>
          <a:ln>
            <a:solidFill>
              <a:srgbClr val="4F81BD"/>
            </a:solidFill>
          </a:ln>
        </p:spPr>
        <p:txBody>
          <a:bodyPr wrap="square" rtlCol="0">
            <a:spAutoFit/>
          </a:bodyPr>
          <a:lstStyle/>
          <a:p>
            <a:r>
              <a:rPr lang="fr-FR" dirty="0" err="1" smtClean="0"/>
              <a:t>at</a:t>
            </a:r>
            <a:r>
              <a:rPr lang="fr-FR" dirty="0" smtClean="0"/>
              <a:t> T=1 </a:t>
            </a:r>
            <a:r>
              <a:rPr lang="fr-FR" dirty="0" err="1" smtClean="0"/>
              <a:t>GeV</a:t>
            </a:r>
            <a:r>
              <a:rPr lang="fr-FR" dirty="0" smtClean="0"/>
              <a:t> , q</a:t>
            </a:r>
            <a:r>
              <a:rPr lang="fr-FR" baseline="30000" dirty="0" smtClean="0"/>
              <a:t>2</a:t>
            </a:r>
            <a:r>
              <a:rPr lang="fr-FR" dirty="0" smtClean="0"/>
              <a:t>=0.6 (</a:t>
            </a:r>
            <a:r>
              <a:rPr lang="fr-FR" dirty="0" err="1" smtClean="0"/>
              <a:t>GeV</a:t>
            </a:r>
            <a:r>
              <a:rPr lang="fr-FR" dirty="0" smtClean="0"/>
              <a:t>/c)</a:t>
            </a:r>
            <a:r>
              <a:rPr lang="fr-FR" baseline="30000" dirty="0" smtClean="0"/>
              <a:t>2   </a:t>
            </a:r>
            <a:r>
              <a:rPr lang="fr-FR" b="1" dirty="0" smtClean="0">
                <a:solidFill>
                  <a:srgbClr val="4F81BD"/>
                </a:solidFill>
                <a:sym typeface="Symbol"/>
              </a:rPr>
              <a:t></a:t>
            </a:r>
            <a:r>
              <a:rPr lang="fr-FR" b="1" baseline="-25000" dirty="0" smtClean="0">
                <a:solidFill>
                  <a:srgbClr val="4F81BD"/>
                </a:solidFill>
                <a:sym typeface="Symbol"/>
              </a:rPr>
              <a:t>B</a:t>
            </a:r>
            <a:r>
              <a:rPr lang="fr-FR" b="1" dirty="0" smtClean="0">
                <a:solidFill>
                  <a:srgbClr val="4F81BD"/>
                </a:solidFill>
                <a:sym typeface="Symbol"/>
              </a:rPr>
              <a:t>/</a:t>
            </a:r>
            <a:r>
              <a:rPr lang="fr-FR" b="1" baseline="-25000" dirty="0" smtClean="0">
                <a:solidFill>
                  <a:srgbClr val="4F81BD"/>
                </a:solidFill>
                <a:sym typeface="Symbol"/>
              </a:rPr>
              <a:t>S</a:t>
            </a:r>
            <a:r>
              <a:rPr lang="fr-FR" b="1" dirty="0" smtClean="0">
                <a:solidFill>
                  <a:srgbClr val="4F81BD"/>
                </a:solidFill>
                <a:sym typeface="Symbol"/>
              </a:rPr>
              <a:t>=3-5.10</a:t>
            </a:r>
            <a:r>
              <a:rPr lang="fr-FR" b="1" baseline="30000" dirty="0" smtClean="0">
                <a:solidFill>
                  <a:srgbClr val="4F81BD"/>
                </a:solidFill>
                <a:sym typeface="Symbol"/>
              </a:rPr>
              <a:t>3</a:t>
            </a:r>
            <a:endParaRPr lang="fr-FR" b="1" baseline="30000" dirty="0" smtClean="0">
              <a:solidFill>
                <a:srgbClr val="4F81BD"/>
              </a:solidFill>
            </a:endParaRPr>
          </a:p>
          <a:p>
            <a:r>
              <a:rPr lang="fr-FR" baseline="30000" dirty="0" smtClean="0"/>
              <a:t>                              </a:t>
            </a:r>
            <a:r>
              <a:rPr lang="fr-FR" dirty="0" smtClean="0"/>
              <a:t> q</a:t>
            </a:r>
            <a:r>
              <a:rPr lang="fr-FR" baseline="30000" dirty="0" smtClean="0"/>
              <a:t>2</a:t>
            </a:r>
            <a:r>
              <a:rPr lang="fr-FR" dirty="0" smtClean="0"/>
              <a:t>=2 (</a:t>
            </a:r>
            <a:r>
              <a:rPr lang="fr-FR" dirty="0" err="1" smtClean="0"/>
              <a:t>GeV</a:t>
            </a:r>
            <a:r>
              <a:rPr lang="fr-FR" dirty="0" smtClean="0"/>
              <a:t>/c)</a:t>
            </a:r>
            <a:r>
              <a:rPr lang="fr-FR" baseline="30000" dirty="0" smtClean="0"/>
              <a:t>2 </a:t>
            </a:r>
            <a:r>
              <a:rPr lang="fr-FR" dirty="0" smtClean="0"/>
              <a:t> </a:t>
            </a:r>
            <a:r>
              <a:rPr lang="fr-FR" baseline="30000" dirty="0" smtClean="0"/>
              <a:t>     </a:t>
            </a:r>
            <a:r>
              <a:rPr lang="fr-FR" b="1" dirty="0" smtClean="0">
                <a:solidFill>
                  <a:srgbClr val="4F81BD"/>
                </a:solidFill>
                <a:sym typeface="Symbol"/>
              </a:rPr>
              <a:t></a:t>
            </a:r>
            <a:r>
              <a:rPr lang="fr-FR" b="1" baseline="-25000" dirty="0" smtClean="0">
                <a:solidFill>
                  <a:srgbClr val="4F81BD"/>
                </a:solidFill>
                <a:sym typeface="Symbol"/>
              </a:rPr>
              <a:t>B</a:t>
            </a:r>
            <a:r>
              <a:rPr lang="fr-FR" b="1" dirty="0" smtClean="0">
                <a:solidFill>
                  <a:srgbClr val="4F81BD"/>
                </a:solidFill>
                <a:sym typeface="Symbol"/>
              </a:rPr>
              <a:t>/</a:t>
            </a:r>
            <a:r>
              <a:rPr lang="fr-FR" b="1" baseline="-25000" dirty="0" smtClean="0">
                <a:solidFill>
                  <a:srgbClr val="4F81BD"/>
                </a:solidFill>
                <a:sym typeface="Symbol"/>
              </a:rPr>
              <a:t>S</a:t>
            </a:r>
            <a:r>
              <a:rPr lang="fr-FR" b="1" dirty="0" smtClean="0">
                <a:solidFill>
                  <a:srgbClr val="4F81BD"/>
                </a:solidFill>
                <a:sym typeface="Symbol"/>
              </a:rPr>
              <a:t>=3.10</a:t>
            </a:r>
            <a:r>
              <a:rPr lang="fr-FR" b="1" baseline="30000" dirty="0" smtClean="0">
                <a:solidFill>
                  <a:srgbClr val="4F81BD"/>
                </a:solidFill>
                <a:sym typeface="Symbol"/>
              </a:rPr>
              <a:t>6-</a:t>
            </a:r>
            <a:r>
              <a:rPr lang="fr-FR" b="1" dirty="0" smtClean="0">
                <a:solidFill>
                  <a:srgbClr val="4F81BD"/>
                </a:solidFill>
                <a:sym typeface="Symbol"/>
              </a:rPr>
              <a:t>3.10</a:t>
            </a:r>
            <a:r>
              <a:rPr lang="fr-FR" b="1" baseline="30000" dirty="0" smtClean="0">
                <a:solidFill>
                  <a:srgbClr val="4F81BD"/>
                </a:solidFill>
                <a:sym typeface="Symbol"/>
              </a:rPr>
              <a:t>7</a:t>
            </a:r>
            <a:r>
              <a:rPr lang="en-US" b="1" dirty="0" smtClean="0">
                <a:solidFill>
                  <a:srgbClr val="4F81BD"/>
                </a:solidFill>
                <a:sym typeface="Symbol"/>
              </a:rPr>
              <a:t>    </a:t>
            </a:r>
            <a:r>
              <a:rPr lang="en-US" dirty="0" smtClean="0"/>
              <a:t>→ input for simulations</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99" name="Titre 1"/>
          <p:cNvSpPr>
            <a:spLocks noGrp="1"/>
          </p:cNvSpPr>
          <p:nvPr>
            <p:ph type="title"/>
          </p:nvPr>
        </p:nvSpPr>
        <p:spPr>
          <a:xfrm>
            <a:off x="0" y="-26988"/>
            <a:ext cx="9144000" cy="608013"/>
          </a:xfrm>
          <a:solidFill>
            <a:schemeClr val="accent1"/>
          </a:solidFill>
        </p:spPr>
        <p:txBody>
          <a:bodyPr/>
          <a:lstStyle/>
          <a:p>
            <a:pPr algn="l" eaLnBrk="1" hangingPunct="1"/>
            <a:r>
              <a:rPr lang="fr-FR" sz="2600" b="1" dirty="0" err="1" smtClean="0">
                <a:solidFill>
                  <a:schemeClr val="bg1"/>
                </a:solidFill>
              </a:rPr>
              <a:t>Expected</a:t>
            </a:r>
            <a:r>
              <a:rPr lang="fr-FR" sz="2600" b="1" dirty="0" smtClean="0">
                <a:solidFill>
                  <a:schemeClr val="bg1"/>
                </a:solidFill>
              </a:rPr>
              <a:t> </a:t>
            </a:r>
            <a:r>
              <a:rPr lang="fr-FR" sz="2600" b="1" dirty="0" err="1" smtClean="0">
                <a:solidFill>
                  <a:schemeClr val="bg1"/>
                </a:solidFill>
              </a:rPr>
              <a:t>precision</a:t>
            </a:r>
            <a:r>
              <a:rPr lang="fr-FR" sz="2600" b="1" dirty="0" smtClean="0">
                <a:solidFill>
                  <a:schemeClr val="bg1"/>
                </a:solidFill>
              </a:rPr>
              <a:t> on |G</a:t>
            </a:r>
            <a:r>
              <a:rPr lang="fr-FR" sz="2600" b="1" baseline="-25000" dirty="0" smtClean="0">
                <a:solidFill>
                  <a:schemeClr val="bg1"/>
                </a:solidFill>
              </a:rPr>
              <a:t>E</a:t>
            </a:r>
            <a:r>
              <a:rPr lang="fr-FR" sz="2600" b="1" dirty="0" smtClean="0">
                <a:solidFill>
                  <a:schemeClr val="bg1"/>
                </a:solidFill>
              </a:rPr>
              <a:t>|/|G</a:t>
            </a:r>
            <a:r>
              <a:rPr lang="fr-FR" sz="2600" b="1" baseline="-25000" dirty="0" smtClean="0">
                <a:solidFill>
                  <a:schemeClr val="bg1"/>
                </a:solidFill>
              </a:rPr>
              <a:t>M</a:t>
            </a:r>
            <a:r>
              <a:rPr lang="fr-FR" sz="2600" b="1" dirty="0" smtClean="0">
                <a:solidFill>
                  <a:schemeClr val="bg1"/>
                </a:solidFill>
              </a:rPr>
              <a:t>| and the phase </a:t>
            </a:r>
            <a:r>
              <a:rPr lang="fr-FR" sz="2600" b="1" dirty="0" err="1" smtClean="0">
                <a:solidFill>
                  <a:schemeClr val="bg1"/>
                </a:solidFill>
              </a:rPr>
              <a:t>difference</a:t>
            </a:r>
            <a:endParaRPr lang="fr-FR" sz="2600" b="1" dirty="0" smtClean="0">
              <a:solidFill>
                <a:schemeClr val="bg1"/>
              </a:solidFill>
            </a:endParaRPr>
          </a:p>
        </p:txBody>
      </p:sp>
      <p:sp>
        <p:nvSpPr>
          <p:cNvPr id="25957" name="Espace réservé de la date 3"/>
          <p:cNvSpPr>
            <a:spLocks noGrp="1"/>
          </p:cNvSpPr>
          <p:nvPr>
            <p:ph type="dt" sz="quarter" idx="10"/>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fr-FR" smtClean="0"/>
              <a:t>Gatchina, 9 July 2012</a:t>
            </a:r>
            <a:endParaRPr lang="fr-FR"/>
          </a:p>
        </p:txBody>
      </p:sp>
      <p:sp>
        <p:nvSpPr>
          <p:cNvPr id="25958" name="Espace réservé du pied de page 5"/>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fr-FR"/>
              <a:t>B. Ramstein   (IPN Orsay)</a:t>
            </a:r>
          </a:p>
        </p:txBody>
      </p:sp>
      <p:sp>
        <p:nvSpPr>
          <p:cNvPr id="26003" name="Rectangle 7"/>
          <p:cNvSpPr>
            <a:spLocks noChangeArrowheads="1"/>
          </p:cNvSpPr>
          <p:nvPr/>
        </p:nvSpPr>
        <p:spPr bwMode="auto">
          <a:xfrm>
            <a:off x="107504" y="1340768"/>
            <a:ext cx="3168650" cy="368300"/>
          </a:xfrm>
          <a:prstGeom prst="rect">
            <a:avLst/>
          </a:prstGeom>
          <a:noFill/>
          <a:ln w="9525">
            <a:noFill/>
            <a:miter lim="800000"/>
            <a:headEnd/>
            <a:tailEnd/>
          </a:ln>
        </p:spPr>
        <p:txBody>
          <a:bodyPr>
            <a:spAutoFit/>
          </a:bodyPr>
          <a:lstStyle/>
          <a:p>
            <a:pPr>
              <a:spcBef>
                <a:spcPct val="50000"/>
              </a:spcBef>
            </a:pPr>
            <a:r>
              <a:rPr lang="fr-FR" b="1" dirty="0">
                <a:solidFill>
                  <a:srgbClr val="7030A0"/>
                </a:solidFill>
                <a:latin typeface="Georgia" pitchFamily="18" charset="0"/>
              </a:rPr>
              <a:t>q²=2.0 ± 0.125 (</a:t>
            </a:r>
            <a:r>
              <a:rPr lang="fr-FR" b="1" dirty="0" err="1">
                <a:solidFill>
                  <a:srgbClr val="7030A0"/>
                </a:solidFill>
                <a:latin typeface="Georgia" pitchFamily="18" charset="0"/>
              </a:rPr>
              <a:t>GeV</a:t>
            </a:r>
            <a:r>
              <a:rPr lang="fr-FR" b="1" dirty="0">
                <a:solidFill>
                  <a:srgbClr val="7030A0"/>
                </a:solidFill>
                <a:latin typeface="Georgia" pitchFamily="18" charset="0"/>
              </a:rPr>
              <a:t>/c²)²</a:t>
            </a:r>
          </a:p>
        </p:txBody>
      </p:sp>
      <p:sp>
        <p:nvSpPr>
          <p:cNvPr id="26004" name="Rectangle 8"/>
          <p:cNvSpPr>
            <a:spLocks noChangeArrowheads="1"/>
          </p:cNvSpPr>
          <p:nvPr/>
        </p:nvSpPr>
        <p:spPr bwMode="auto">
          <a:xfrm>
            <a:off x="107504" y="980728"/>
            <a:ext cx="3600450" cy="368300"/>
          </a:xfrm>
          <a:prstGeom prst="rect">
            <a:avLst/>
          </a:prstGeom>
          <a:noFill/>
          <a:ln w="9525">
            <a:noFill/>
            <a:miter lim="800000"/>
            <a:headEnd/>
            <a:tailEnd/>
          </a:ln>
        </p:spPr>
        <p:txBody>
          <a:bodyPr>
            <a:spAutoFit/>
          </a:bodyPr>
          <a:lstStyle/>
          <a:p>
            <a:pPr>
              <a:spcBef>
                <a:spcPct val="50000"/>
              </a:spcBef>
            </a:pPr>
            <a:r>
              <a:rPr lang="fr-FR" b="1" dirty="0">
                <a:solidFill>
                  <a:srgbClr val="00B050"/>
                </a:solidFill>
                <a:latin typeface="Georgia" pitchFamily="18" charset="0"/>
              </a:rPr>
              <a:t>q²=0.605 ± 0.005 (</a:t>
            </a:r>
            <a:r>
              <a:rPr lang="fr-FR" b="1" dirty="0" err="1">
                <a:solidFill>
                  <a:srgbClr val="00B050"/>
                </a:solidFill>
                <a:latin typeface="Georgia" pitchFamily="18" charset="0"/>
              </a:rPr>
              <a:t>GeV</a:t>
            </a:r>
            <a:r>
              <a:rPr lang="fr-FR" b="1" dirty="0">
                <a:solidFill>
                  <a:srgbClr val="00B050"/>
                </a:solidFill>
                <a:latin typeface="Georgia" pitchFamily="18" charset="0"/>
              </a:rPr>
              <a:t>/c²)²</a:t>
            </a:r>
          </a:p>
        </p:txBody>
      </p:sp>
      <p:grpSp>
        <p:nvGrpSpPr>
          <p:cNvPr id="96" name="Groupe 95"/>
          <p:cNvGrpSpPr/>
          <p:nvPr/>
        </p:nvGrpSpPr>
        <p:grpSpPr>
          <a:xfrm>
            <a:off x="4716016" y="620688"/>
            <a:ext cx="4427984" cy="5112568"/>
            <a:chOff x="4716016" y="404664"/>
            <a:chExt cx="4427984" cy="5112568"/>
          </a:xfrm>
        </p:grpSpPr>
        <p:grpSp>
          <p:nvGrpSpPr>
            <p:cNvPr id="94" name="Groupe 93"/>
            <p:cNvGrpSpPr/>
            <p:nvPr/>
          </p:nvGrpSpPr>
          <p:grpSpPr>
            <a:xfrm>
              <a:off x="4716016" y="404664"/>
              <a:ext cx="4427982" cy="5112568"/>
              <a:chOff x="4516321" y="404664"/>
              <a:chExt cx="4627677" cy="5470593"/>
            </a:xfrm>
          </p:grpSpPr>
          <p:grpSp>
            <p:nvGrpSpPr>
              <p:cNvPr id="74" name="Groupe 73"/>
              <p:cNvGrpSpPr/>
              <p:nvPr/>
            </p:nvGrpSpPr>
            <p:grpSpPr>
              <a:xfrm>
                <a:off x="4516321" y="2748270"/>
                <a:ext cx="4610791" cy="3126987"/>
                <a:chOff x="4283972" y="1710126"/>
                <a:chExt cx="4610791" cy="3126987"/>
              </a:xfrm>
            </p:grpSpPr>
            <p:pic>
              <p:nvPicPr>
                <p:cNvPr id="75" name="Image 2"/>
                <p:cNvPicPr>
                  <a:picLocks noChangeAspect="1"/>
                </p:cNvPicPr>
                <p:nvPr/>
              </p:nvPicPr>
              <p:blipFill>
                <a:blip r:embed="rId4" cstate="print"/>
                <a:srcRect/>
                <a:stretch>
                  <a:fillRect/>
                </a:stretch>
              </p:blipFill>
              <p:spPr bwMode="auto">
                <a:xfrm>
                  <a:off x="4283972" y="1710126"/>
                  <a:ext cx="4610791" cy="3126987"/>
                </a:xfrm>
                <a:prstGeom prst="rect">
                  <a:avLst/>
                </a:prstGeom>
                <a:noFill/>
                <a:ln w="9525">
                  <a:noFill/>
                  <a:miter lim="800000"/>
                  <a:headEnd/>
                  <a:tailEnd/>
                </a:ln>
              </p:spPr>
            </p:pic>
            <p:sp>
              <p:nvSpPr>
                <p:cNvPr id="76" name="Ellipse 75"/>
                <p:cNvSpPr/>
                <p:nvPr/>
              </p:nvSpPr>
              <p:spPr bwMode="auto">
                <a:xfrm>
                  <a:off x="5302250" y="2708275"/>
                  <a:ext cx="73025" cy="7143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Triangle isocèle 76"/>
                <p:cNvSpPr/>
                <p:nvPr/>
              </p:nvSpPr>
              <p:spPr bwMode="auto">
                <a:xfrm>
                  <a:off x="6556375" y="2862263"/>
                  <a:ext cx="84138" cy="7143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Triangle isocèle 77"/>
                <p:cNvSpPr/>
                <p:nvPr/>
              </p:nvSpPr>
              <p:spPr bwMode="auto">
                <a:xfrm>
                  <a:off x="5302250" y="2768600"/>
                  <a:ext cx="82550" cy="73025"/>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Ellipse 78"/>
                <p:cNvSpPr/>
                <p:nvPr/>
              </p:nvSpPr>
              <p:spPr bwMode="auto">
                <a:xfrm>
                  <a:off x="5302250" y="2687638"/>
                  <a:ext cx="82550" cy="8255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33CC"/>
                    </a:solidFill>
                  </a:endParaRPr>
                </a:p>
              </p:txBody>
            </p:sp>
            <p:sp>
              <p:nvSpPr>
                <p:cNvPr id="80" name="Ellipse 79"/>
                <p:cNvSpPr/>
                <p:nvPr/>
              </p:nvSpPr>
              <p:spPr bwMode="auto">
                <a:xfrm>
                  <a:off x="6557963" y="2554288"/>
                  <a:ext cx="84137" cy="8413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33CC"/>
                    </a:solidFill>
                  </a:endParaRPr>
                </a:p>
              </p:txBody>
            </p:sp>
            <p:sp>
              <p:nvSpPr>
                <p:cNvPr id="81" name="Triangle isocèle 80"/>
                <p:cNvSpPr/>
                <p:nvPr/>
              </p:nvSpPr>
              <p:spPr bwMode="auto">
                <a:xfrm>
                  <a:off x="5292725" y="2765425"/>
                  <a:ext cx="112713" cy="9683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Triangle isocèle 81"/>
                <p:cNvSpPr/>
                <p:nvPr/>
              </p:nvSpPr>
              <p:spPr bwMode="auto">
                <a:xfrm>
                  <a:off x="6546850" y="2836863"/>
                  <a:ext cx="112713" cy="9683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Rectangle 32"/>
                <p:cNvSpPr>
                  <a:spLocks noChangeArrowheads="1"/>
                </p:cNvSpPr>
                <p:nvPr/>
              </p:nvSpPr>
              <p:spPr bwMode="auto">
                <a:xfrm rot="16200000">
                  <a:off x="3168529" y="3130330"/>
                  <a:ext cx="2873476" cy="385988"/>
                </a:xfrm>
                <a:prstGeom prst="rect">
                  <a:avLst/>
                </a:prstGeom>
                <a:solidFill>
                  <a:schemeClr val="bg1"/>
                </a:solidFill>
                <a:ln w="9525">
                  <a:noFill/>
                  <a:miter lim="800000"/>
                  <a:headEnd/>
                  <a:tailEnd/>
                </a:ln>
              </p:spPr>
              <p:txBody>
                <a:bodyPr wrap="square">
                  <a:spAutoFit/>
                </a:bodyPr>
                <a:lstStyle/>
                <a:p>
                  <a:pPr algn="r"/>
                  <a:r>
                    <a:rPr lang="el-GR" b="1" dirty="0">
                      <a:latin typeface="Georgia" pitchFamily="18" charset="0"/>
                    </a:rPr>
                    <a:t>σ</a:t>
                  </a:r>
                  <a:r>
                    <a:rPr lang="fr-FR" b="1" baseline="-25000" dirty="0">
                      <a:latin typeface="Georgia" pitchFamily="18" charset="0"/>
                    </a:rPr>
                    <a:t>cos(</a:t>
                  </a:r>
                  <a:r>
                    <a:rPr lang="el-GR" b="1" baseline="-25000" dirty="0">
                      <a:latin typeface="Georgia" pitchFamily="18" charset="0"/>
                    </a:rPr>
                    <a:t>δφ</a:t>
                  </a:r>
                  <a:r>
                    <a:rPr lang="fr-FR" b="1" baseline="-25000" dirty="0">
                      <a:latin typeface="Georgia" pitchFamily="18" charset="0"/>
                    </a:rPr>
                    <a:t>) </a:t>
                  </a:r>
                  <a:r>
                    <a:rPr lang="fr-FR" b="1" dirty="0">
                      <a:latin typeface="Georgia" pitchFamily="18" charset="0"/>
                    </a:rPr>
                    <a:t>/cos(</a:t>
                  </a:r>
                  <a:r>
                    <a:rPr lang="el-GR" b="1" dirty="0">
                      <a:latin typeface="Georgia" pitchFamily="18" charset="0"/>
                    </a:rPr>
                    <a:t>δφ</a:t>
                  </a:r>
                  <a:r>
                    <a:rPr lang="fr-FR" b="1" dirty="0">
                      <a:latin typeface="Georgia" pitchFamily="18" charset="0"/>
                    </a:rPr>
                    <a:t>) [%]</a:t>
                  </a:r>
                  <a:endParaRPr lang="en-US" b="1" dirty="0">
                    <a:latin typeface="Georgia" pitchFamily="18" charset="0"/>
                  </a:endParaRPr>
                </a:p>
              </p:txBody>
            </p:sp>
            <p:cxnSp>
              <p:nvCxnSpPr>
                <p:cNvPr id="84" name="Connecteur droit 83"/>
                <p:cNvCxnSpPr/>
                <p:nvPr/>
              </p:nvCxnSpPr>
              <p:spPr bwMode="auto">
                <a:xfrm>
                  <a:off x="5157788" y="2828925"/>
                  <a:ext cx="360362"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bwMode="auto">
                <a:xfrm>
                  <a:off x="6410325" y="2895600"/>
                  <a:ext cx="360363"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bwMode="auto">
                <a:xfrm>
                  <a:off x="5148263" y="2733675"/>
                  <a:ext cx="360362"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bwMode="auto">
                <a:xfrm>
                  <a:off x="6415088" y="2598738"/>
                  <a:ext cx="360362"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88" name="ZoneTexte 41"/>
                <p:cNvSpPr txBox="1">
                  <a:spLocks noChangeArrowheads="1"/>
                </p:cNvSpPr>
                <p:nvPr/>
              </p:nvSpPr>
              <p:spPr bwMode="auto">
                <a:xfrm>
                  <a:off x="5405173" y="3475285"/>
                  <a:ext cx="1399050" cy="369343"/>
                </a:xfrm>
                <a:prstGeom prst="rect">
                  <a:avLst/>
                </a:prstGeom>
                <a:solidFill>
                  <a:srgbClr val="FFFF00"/>
                </a:solidFill>
                <a:ln w="12700">
                  <a:solidFill>
                    <a:schemeClr val="tx1"/>
                  </a:solidFill>
                  <a:miter lim="800000"/>
                  <a:headEnd/>
                  <a:tailEnd/>
                </a:ln>
              </p:spPr>
              <p:txBody>
                <a:bodyPr>
                  <a:spAutoFit/>
                </a:bodyPr>
                <a:lstStyle/>
                <a:p>
                  <a:r>
                    <a:rPr lang="fr-FR">
                      <a:latin typeface="Georgia" pitchFamily="18" charset="0"/>
                    </a:rPr>
                    <a:t>cos</a:t>
                  </a:r>
                  <a:r>
                    <a:rPr lang="fr-FR">
                      <a:latin typeface="Symbol" pitchFamily="18" charset="2"/>
                    </a:rPr>
                    <a:t>(j</a:t>
                  </a:r>
                  <a:r>
                    <a:rPr lang="fr-FR" baseline="-25000">
                      <a:latin typeface="Georgia" pitchFamily="18" charset="0"/>
                    </a:rPr>
                    <a:t>E</a:t>
                  </a:r>
                  <a:r>
                    <a:rPr lang="fr-FR">
                      <a:latin typeface="Georgia" pitchFamily="18" charset="0"/>
                    </a:rPr>
                    <a:t>-</a:t>
                  </a:r>
                  <a:r>
                    <a:rPr lang="fr-FR">
                      <a:latin typeface="Symbol" pitchFamily="18" charset="2"/>
                    </a:rPr>
                    <a:t>j</a:t>
                  </a:r>
                  <a:r>
                    <a:rPr lang="fr-FR" baseline="-25000">
                      <a:latin typeface="Georgia" pitchFamily="18" charset="0"/>
                    </a:rPr>
                    <a:t>M</a:t>
                  </a:r>
                  <a:r>
                    <a:rPr lang="fr-FR">
                      <a:latin typeface="Georgia" pitchFamily="18" charset="0"/>
                    </a:rPr>
                    <a:t>)</a:t>
                  </a:r>
                </a:p>
              </p:txBody>
            </p:sp>
            <p:sp>
              <p:nvSpPr>
                <p:cNvPr id="89" name="ZoneTexte 51"/>
                <p:cNvSpPr txBox="1">
                  <a:spLocks noChangeArrowheads="1"/>
                </p:cNvSpPr>
                <p:nvPr/>
              </p:nvSpPr>
              <p:spPr bwMode="auto">
                <a:xfrm>
                  <a:off x="5533180" y="2915249"/>
                  <a:ext cx="1083710" cy="329330"/>
                </a:xfrm>
                <a:prstGeom prst="rect">
                  <a:avLst/>
                </a:prstGeom>
                <a:noFill/>
                <a:ln w="9525">
                  <a:noFill/>
                  <a:miter lim="800000"/>
                  <a:headEnd/>
                  <a:tailEnd/>
                </a:ln>
              </p:spPr>
              <p:txBody>
                <a:bodyPr wrap="square">
                  <a:spAutoFit/>
                </a:bodyPr>
                <a:lstStyle/>
                <a:p>
                  <a:r>
                    <a:rPr lang="fr-FR" sz="1400" b="1" dirty="0">
                      <a:solidFill>
                        <a:srgbClr val="00B050"/>
                      </a:solidFill>
                      <a:latin typeface="Georgia" pitchFamily="18" charset="0"/>
                    </a:rPr>
                    <a:t>q</a:t>
                  </a:r>
                  <a:r>
                    <a:rPr lang="fr-FR" sz="1400" b="1" baseline="30000" dirty="0">
                      <a:solidFill>
                        <a:srgbClr val="00B050"/>
                      </a:solidFill>
                      <a:latin typeface="Georgia" pitchFamily="18" charset="0"/>
                    </a:rPr>
                    <a:t>2</a:t>
                  </a:r>
                  <a:r>
                    <a:rPr lang="fr-FR" sz="1400" b="1" dirty="0">
                      <a:solidFill>
                        <a:srgbClr val="00B050"/>
                      </a:solidFill>
                      <a:latin typeface="Georgia" pitchFamily="18" charset="0"/>
                    </a:rPr>
                    <a:t>=0.6</a:t>
                  </a:r>
                </a:p>
              </p:txBody>
            </p:sp>
            <p:sp>
              <p:nvSpPr>
                <p:cNvPr id="90" name="ZoneTexte 52"/>
                <p:cNvSpPr txBox="1">
                  <a:spLocks noChangeArrowheads="1"/>
                </p:cNvSpPr>
                <p:nvPr/>
              </p:nvSpPr>
              <p:spPr bwMode="auto">
                <a:xfrm>
                  <a:off x="5619496" y="2320687"/>
                  <a:ext cx="658657" cy="307786"/>
                </a:xfrm>
                <a:prstGeom prst="rect">
                  <a:avLst/>
                </a:prstGeom>
                <a:noFill/>
                <a:ln w="9525">
                  <a:noFill/>
                  <a:miter lim="800000"/>
                  <a:headEnd/>
                  <a:tailEnd/>
                </a:ln>
              </p:spPr>
              <p:txBody>
                <a:bodyPr>
                  <a:spAutoFit/>
                </a:bodyPr>
                <a:lstStyle/>
                <a:p>
                  <a:r>
                    <a:rPr lang="fr-FR" sz="1400" b="1">
                      <a:solidFill>
                        <a:srgbClr val="7030A0"/>
                      </a:solidFill>
                      <a:latin typeface="Georgia" pitchFamily="18" charset="0"/>
                    </a:rPr>
                    <a:t>q</a:t>
                  </a:r>
                  <a:r>
                    <a:rPr lang="fr-FR" sz="1400" b="1" baseline="30000">
                      <a:solidFill>
                        <a:srgbClr val="7030A0"/>
                      </a:solidFill>
                      <a:latin typeface="Georgia" pitchFamily="18" charset="0"/>
                    </a:rPr>
                    <a:t>2</a:t>
                  </a:r>
                  <a:r>
                    <a:rPr lang="fr-FR" sz="1400" b="1">
                      <a:solidFill>
                        <a:srgbClr val="7030A0"/>
                      </a:solidFill>
                      <a:latin typeface="Georgia" pitchFamily="18" charset="0"/>
                    </a:rPr>
                    <a:t>=2</a:t>
                  </a:r>
                </a:p>
              </p:txBody>
            </p:sp>
            <p:cxnSp>
              <p:nvCxnSpPr>
                <p:cNvPr id="91" name="Connecteur droit 90"/>
                <p:cNvCxnSpPr>
                  <a:endCxn id="82" idx="1"/>
                </p:cNvCxnSpPr>
                <p:nvPr/>
              </p:nvCxnSpPr>
              <p:spPr>
                <a:xfrm>
                  <a:off x="5318125" y="2817813"/>
                  <a:ext cx="1257300" cy="6667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flipV="1">
                  <a:off x="5356225" y="2603500"/>
                  <a:ext cx="1214438" cy="11271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26011" name="Image 6"/>
              <p:cNvPicPr>
                <a:picLocks noChangeAspect="1"/>
              </p:cNvPicPr>
              <p:nvPr/>
            </p:nvPicPr>
            <p:blipFill>
              <a:blip r:embed="rId5" cstate="print"/>
              <a:srcRect b="14797"/>
              <a:stretch>
                <a:fillRect/>
              </a:stretch>
            </p:blipFill>
            <p:spPr bwMode="auto">
              <a:xfrm>
                <a:off x="4533207" y="404664"/>
                <a:ext cx="4610791" cy="2664296"/>
              </a:xfrm>
              <a:prstGeom prst="rect">
                <a:avLst/>
              </a:prstGeom>
              <a:noFill/>
              <a:ln w="9525">
                <a:noFill/>
                <a:miter lim="800000"/>
                <a:headEnd/>
                <a:tailEnd/>
              </a:ln>
            </p:spPr>
          </p:pic>
        </p:grpSp>
        <p:cxnSp>
          <p:nvCxnSpPr>
            <p:cNvPr id="37" name="Connecteur droit 36"/>
            <p:cNvCxnSpPr/>
            <p:nvPr/>
          </p:nvCxnSpPr>
          <p:spPr bwMode="auto">
            <a:xfrm>
              <a:off x="7738369" y="1423839"/>
              <a:ext cx="3587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bwMode="auto">
            <a:xfrm>
              <a:off x="6657282" y="1639739"/>
              <a:ext cx="360362"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bwMode="auto">
            <a:xfrm>
              <a:off x="5542857" y="1771502"/>
              <a:ext cx="84137" cy="8413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33CC"/>
                </a:solidFill>
              </a:endParaRPr>
            </a:p>
          </p:txBody>
        </p:sp>
        <p:sp>
          <p:nvSpPr>
            <p:cNvPr id="17" name="Ellipse 16"/>
            <p:cNvSpPr/>
            <p:nvPr/>
          </p:nvSpPr>
          <p:spPr bwMode="auto">
            <a:xfrm>
              <a:off x="6789044" y="1598464"/>
              <a:ext cx="71438" cy="7143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riangle isocèle 13"/>
            <p:cNvSpPr/>
            <p:nvPr/>
          </p:nvSpPr>
          <p:spPr bwMode="auto">
            <a:xfrm>
              <a:off x="5542857" y="2597002"/>
              <a:ext cx="84137" cy="7143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riangle isocèle 20"/>
            <p:cNvSpPr/>
            <p:nvPr/>
          </p:nvSpPr>
          <p:spPr bwMode="auto">
            <a:xfrm>
              <a:off x="6798569" y="2592239"/>
              <a:ext cx="82550" cy="7143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Triangle isocèle 21"/>
            <p:cNvSpPr/>
            <p:nvPr/>
          </p:nvSpPr>
          <p:spPr bwMode="auto">
            <a:xfrm>
              <a:off x="7855844" y="1366689"/>
              <a:ext cx="112713" cy="98425"/>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Ellipse 24"/>
            <p:cNvSpPr/>
            <p:nvPr/>
          </p:nvSpPr>
          <p:spPr bwMode="auto">
            <a:xfrm>
              <a:off x="6785869" y="1587352"/>
              <a:ext cx="88900" cy="9048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33CC"/>
                </a:solidFill>
              </a:endParaRPr>
            </a:p>
          </p:txBody>
        </p:sp>
        <p:sp>
          <p:nvSpPr>
            <p:cNvPr id="28" name="Triangle isocèle 27"/>
            <p:cNvSpPr/>
            <p:nvPr/>
          </p:nvSpPr>
          <p:spPr bwMode="auto">
            <a:xfrm>
              <a:off x="6784282" y="2570014"/>
              <a:ext cx="112712" cy="9683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Triangle isocèle 28"/>
            <p:cNvSpPr/>
            <p:nvPr/>
          </p:nvSpPr>
          <p:spPr bwMode="auto">
            <a:xfrm>
              <a:off x="5544444" y="2581127"/>
              <a:ext cx="112713" cy="9683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030" name="Rectangle 31"/>
            <p:cNvSpPr>
              <a:spLocks noChangeArrowheads="1"/>
            </p:cNvSpPr>
            <p:nvPr/>
          </p:nvSpPr>
          <p:spPr bwMode="auto">
            <a:xfrm rot="16200000">
              <a:off x="4360964" y="1078306"/>
              <a:ext cx="1223448" cy="369328"/>
            </a:xfrm>
            <a:prstGeom prst="rect">
              <a:avLst/>
            </a:prstGeom>
            <a:solidFill>
              <a:schemeClr val="bg1"/>
            </a:solidFill>
            <a:ln w="9525">
              <a:noFill/>
              <a:miter lim="800000"/>
              <a:headEnd/>
              <a:tailEnd/>
            </a:ln>
          </p:spPr>
          <p:txBody>
            <a:bodyPr wrap="none">
              <a:spAutoFit/>
            </a:bodyPr>
            <a:lstStyle/>
            <a:p>
              <a:r>
                <a:rPr lang="el-GR" b="1" dirty="0">
                  <a:latin typeface="Georgia" pitchFamily="18" charset="0"/>
                </a:rPr>
                <a:t>σ</a:t>
              </a:r>
              <a:r>
                <a:rPr lang="fr-FR" b="1" baseline="-25000" dirty="0">
                  <a:latin typeface="Georgia" pitchFamily="18" charset="0"/>
                </a:rPr>
                <a:t>R</a:t>
              </a:r>
              <a:r>
                <a:rPr lang="fr-FR" b="1" dirty="0">
                  <a:latin typeface="Georgia" pitchFamily="18" charset="0"/>
                </a:rPr>
                <a:t>/R [%]</a:t>
              </a:r>
              <a:endParaRPr lang="en-US" b="1" dirty="0">
                <a:latin typeface="Georgia" pitchFamily="18" charset="0"/>
              </a:endParaRPr>
            </a:p>
          </p:txBody>
        </p:sp>
        <p:cxnSp>
          <p:nvCxnSpPr>
            <p:cNvPr id="18" name="Connecteur droit 17"/>
            <p:cNvCxnSpPr/>
            <p:nvPr/>
          </p:nvCxnSpPr>
          <p:spPr bwMode="auto">
            <a:xfrm>
              <a:off x="5395219" y="1822302"/>
              <a:ext cx="360363"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bwMode="auto">
            <a:xfrm>
              <a:off x="5409507" y="2638277"/>
              <a:ext cx="360362"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bwMode="auto">
            <a:xfrm>
              <a:off x="6652519" y="2628752"/>
              <a:ext cx="360363"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6039" name="ZoneTexte 4"/>
            <p:cNvSpPr txBox="1">
              <a:spLocks noChangeArrowheads="1"/>
            </p:cNvSpPr>
            <p:nvPr/>
          </p:nvSpPr>
          <p:spPr bwMode="auto">
            <a:xfrm>
              <a:off x="6479705" y="764704"/>
              <a:ext cx="1254643" cy="369343"/>
            </a:xfrm>
            <a:prstGeom prst="rect">
              <a:avLst/>
            </a:prstGeom>
            <a:solidFill>
              <a:srgbClr val="FFFF00"/>
            </a:solidFill>
            <a:ln w="12700">
              <a:solidFill>
                <a:schemeClr val="tx1"/>
              </a:solidFill>
              <a:miter lim="800000"/>
              <a:headEnd/>
              <a:tailEnd/>
            </a:ln>
          </p:spPr>
          <p:txBody>
            <a:bodyPr>
              <a:spAutoFit/>
            </a:bodyPr>
            <a:lstStyle/>
            <a:p>
              <a:r>
                <a:rPr lang="fr-FR" dirty="0">
                  <a:latin typeface="Georgia" pitchFamily="18" charset="0"/>
                </a:rPr>
                <a:t>|G</a:t>
              </a:r>
              <a:r>
                <a:rPr lang="fr-FR" baseline="-25000" dirty="0">
                  <a:latin typeface="Georgia" pitchFamily="18" charset="0"/>
                </a:rPr>
                <a:t>E</a:t>
              </a:r>
              <a:r>
                <a:rPr lang="fr-FR" dirty="0">
                  <a:latin typeface="Georgia" pitchFamily="18" charset="0"/>
                </a:rPr>
                <a:t>|/|G</a:t>
              </a:r>
              <a:r>
                <a:rPr lang="fr-FR" baseline="-25000" dirty="0">
                  <a:latin typeface="Georgia" pitchFamily="18" charset="0"/>
                </a:rPr>
                <a:t>M</a:t>
              </a:r>
              <a:r>
                <a:rPr lang="fr-FR" dirty="0">
                  <a:latin typeface="Georgia" pitchFamily="18" charset="0"/>
                </a:rPr>
                <a:t>|</a:t>
              </a:r>
            </a:p>
          </p:txBody>
        </p:sp>
        <p:cxnSp>
          <p:nvCxnSpPr>
            <p:cNvPr id="12" name="Connecteur droit 11"/>
            <p:cNvCxnSpPr/>
            <p:nvPr/>
          </p:nvCxnSpPr>
          <p:spPr bwMode="auto">
            <a:xfrm>
              <a:off x="5568257" y="2619227"/>
              <a:ext cx="127158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a:stCxn id="28" idx="1"/>
              <a:endCxn id="22" idx="5"/>
            </p:cNvCxnSpPr>
            <p:nvPr/>
          </p:nvCxnSpPr>
          <p:spPr bwMode="auto">
            <a:xfrm flipV="1">
              <a:off x="6812857" y="1415902"/>
              <a:ext cx="1128712" cy="120332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6043" name="ZoneTexte 46"/>
            <p:cNvSpPr txBox="1">
              <a:spLocks noChangeArrowheads="1"/>
            </p:cNvSpPr>
            <p:nvPr/>
          </p:nvSpPr>
          <p:spPr bwMode="auto">
            <a:xfrm>
              <a:off x="7055789" y="2223044"/>
              <a:ext cx="2088211" cy="307777"/>
            </a:xfrm>
            <a:prstGeom prst="rect">
              <a:avLst/>
            </a:prstGeom>
            <a:noFill/>
            <a:ln w="9525">
              <a:noFill/>
              <a:miter lim="800000"/>
              <a:headEnd/>
              <a:tailEnd/>
            </a:ln>
          </p:spPr>
          <p:txBody>
            <a:bodyPr wrap="square">
              <a:spAutoFit/>
            </a:bodyPr>
            <a:lstStyle/>
            <a:p>
              <a:r>
                <a:rPr lang="fr-FR" sz="1400" b="1" dirty="0" smtClean="0">
                  <a:solidFill>
                    <a:srgbClr val="00B050"/>
                  </a:solidFill>
                  <a:latin typeface="Georgia" pitchFamily="18" charset="0"/>
                </a:rPr>
                <a:t>q</a:t>
              </a:r>
              <a:r>
                <a:rPr lang="fr-FR" sz="1400" b="1" baseline="30000" dirty="0" smtClean="0">
                  <a:solidFill>
                    <a:srgbClr val="00B050"/>
                  </a:solidFill>
                  <a:latin typeface="Georgia" pitchFamily="18" charset="0"/>
                </a:rPr>
                <a:t>2</a:t>
              </a:r>
              <a:r>
                <a:rPr lang="fr-FR" sz="1400" b="1" dirty="0" smtClean="0">
                  <a:solidFill>
                    <a:srgbClr val="00B050"/>
                  </a:solidFill>
                  <a:latin typeface="Georgia" pitchFamily="18" charset="0"/>
                </a:rPr>
                <a:t>=0.605</a:t>
              </a:r>
              <a:r>
                <a:rPr lang="fr-FR" sz="1400" b="1" dirty="0" smtClean="0">
                  <a:solidFill>
                    <a:srgbClr val="7030A0"/>
                  </a:solidFill>
                  <a:latin typeface="Georgia" pitchFamily="18" charset="0"/>
                </a:rPr>
                <a:t> </a:t>
              </a:r>
              <a:endParaRPr lang="fr-FR" sz="1400" b="1" dirty="0">
                <a:solidFill>
                  <a:srgbClr val="009900"/>
                </a:solidFill>
                <a:latin typeface="Georgia" pitchFamily="18" charset="0"/>
              </a:endParaRPr>
            </a:p>
          </p:txBody>
        </p:sp>
        <p:sp>
          <p:nvSpPr>
            <p:cNvPr id="26044" name="ZoneTexte 47"/>
            <p:cNvSpPr txBox="1">
              <a:spLocks noChangeArrowheads="1"/>
            </p:cNvSpPr>
            <p:nvPr/>
          </p:nvSpPr>
          <p:spPr bwMode="auto">
            <a:xfrm>
              <a:off x="5327577" y="1249015"/>
              <a:ext cx="2530838" cy="307777"/>
            </a:xfrm>
            <a:prstGeom prst="rect">
              <a:avLst/>
            </a:prstGeom>
            <a:noFill/>
            <a:ln w="9525">
              <a:noFill/>
              <a:miter lim="800000"/>
              <a:headEnd/>
              <a:tailEnd/>
            </a:ln>
          </p:spPr>
          <p:txBody>
            <a:bodyPr wrap="square">
              <a:spAutoFit/>
            </a:bodyPr>
            <a:lstStyle/>
            <a:p>
              <a:r>
                <a:rPr lang="fr-FR" sz="1400" b="1" dirty="0" smtClean="0">
                  <a:solidFill>
                    <a:srgbClr val="7030A0"/>
                  </a:solidFill>
                  <a:latin typeface="Georgia" pitchFamily="18" charset="0"/>
                </a:rPr>
                <a:t>q</a:t>
              </a:r>
              <a:r>
                <a:rPr lang="fr-FR" sz="1400" b="1" baseline="30000" dirty="0" smtClean="0">
                  <a:solidFill>
                    <a:srgbClr val="7030A0"/>
                  </a:solidFill>
                  <a:latin typeface="Georgia" pitchFamily="18" charset="0"/>
                </a:rPr>
                <a:t>2</a:t>
              </a:r>
              <a:r>
                <a:rPr lang="fr-FR" sz="1400" b="1" dirty="0" smtClean="0">
                  <a:solidFill>
                    <a:srgbClr val="7030A0"/>
                  </a:solidFill>
                  <a:latin typeface="Georgia" pitchFamily="18" charset="0"/>
                </a:rPr>
                <a:t>=2</a:t>
              </a:r>
              <a:endParaRPr lang="fr-FR" sz="1400" b="1" dirty="0">
                <a:solidFill>
                  <a:srgbClr val="7030A0"/>
                </a:solidFill>
                <a:latin typeface="Georgia" pitchFamily="18" charset="0"/>
              </a:endParaRPr>
            </a:p>
          </p:txBody>
        </p:sp>
        <p:cxnSp>
          <p:nvCxnSpPr>
            <p:cNvPr id="49" name="Connecteur droit 48"/>
            <p:cNvCxnSpPr>
              <a:endCxn id="25" idx="2"/>
            </p:cNvCxnSpPr>
            <p:nvPr/>
          </p:nvCxnSpPr>
          <p:spPr bwMode="auto">
            <a:xfrm flipV="1">
              <a:off x="5541269" y="1631802"/>
              <a:ext cx="1244600" cy="1714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26005" name="Rectangle 14"/>
          <p:cNvSpPr>
            <a:spLocks noChangeArrowheads="1"/>
          </p:cNvSpPr>
          <p:nvPr/>
        </p:nvSpPr>
        <p:spPr bwMode="auto">
          <a:xfrm>
            <a:off x="251520" y="3212976"/>
            <a:ext cx="4535611" cy="923330"/>
          </a:xfrm>
          <a:prstGeom prst="rect">
            <a:avLst/>
          </a:prstGeom>
          <a:noFill/>
          <a:ln w="9525">
            <a:solidFill>
              <a:srgbClr val="FF3300"/>
            </a:solidFill>
            <a:miter lim="800000"/>
            <a:headEnd/>
            <a:tailEnd/>
          </a:ln>
        </p:spPr>
        <p:txBody>
          <a:bodyPr wrap="square">
            <a:spAutoFit/>
          </a:bodyPr>
          <a:lstStyle/>
          <a:p>
            <a:pPr>
              <a:spcBef>
                <a:spcPts val="0"/>
              </a:spcBef>
            </a:pPr>
            <a:r>
              <a:rPr lang="fr-FR" b="1" dirty="0" smtClean="0">
                <a:solidFill>
                  <a:srgbClr val="FF0000"/>
                </a:solidFill>
                <a:latin typeface="+mj-lt"/>
              </a:rPr>
              <a:t>~ </a:t>
            </a:r>
            <a:r>
              <a:rPr lang="fr-FR" b="1" dirty="0">
                <a:solidFill>
                  <a:srgbClr val="FF0000"/>
                </a:solidFill>
                <a:latin typeface="+mj-lt"/>
              </a:rPr>
              <a:t>1% </a:t>
            </a:r>
            <a:r>
              <a:rPr lang="fr-FR" b="1" dirty="0" err="1" smtClean="0">
                <a:solidFill>
                  <a:srgbClr val="FF0000"/>
                </a:solidFill>
                <a:latin typeface="+mj-lt"/>
              </a:rPr>
              <a:t>precision</a:t>
            </a:r>
            <a:r>
              <a:rPr lang="fr-FR" b="1" dirty="0" smtClean="0">
                <a:solidFill>
                  <a:srgbClr val="FF0000"/>
                </a:solidFill>
                <a:latin typeface="+mj-lt"/>
              </a:rPr>
              <a:t>   close to the </a:t>
            </a:r>
            <a:r>
              <a:rPr lang="el-GR" b="1" dirty="0" smtClean="0">
                <a:solidFill>
                  <a:srgbClr val="FF0000"/>
                </a:solidFill>
                <a:latin typeface="+mj-lt"/>
              </a:rPr>
              <a:t>ω</a:t>
            </a:r>
            <a:r>
              <a:rPr lang="fr-FR" b="1" dirty="0" smtClean="0">
                <a:solidFill>
                  <a:srgbClr val="FF0000"/>
                </a:solidFill>
                <a:latin typeface="+mj-lt"/>
              </a:rPr>
              <a:t> </a:t>
            </a:r>
            <a:r>
              <a:rPr lang="fr-FR" b="1" dirty="0" err="1" smtClean="0">
                <a:solidFill>
                  <a:srgbClr val="FF0000"/>
                </a:solidFill>
                <a:latin typeface="+mj-lt"/>
              </a:rPr>
              <a:t>resonance</a:t>
            </a:r>
            <a:r>
              <a:rPr lang="fr-FR" b="1" dirty="0" smtClean="0">
                <a:solidFill>
                  <a:srgbClr val="FF0000"/>
                </a:solidFill>
                <a:latin typeface="+mj-lt"/>
              </a:rPr>
              <a:t> </a:t>
            </a:r>
          </a:p>
          <a:p>
            <a:pPr>
              <a:spcBef>
                <a:spcPts val="0"/>
              </a:spcBef>
            </a:pPr>
            <a:r>
              <a:rPr lang="fr-FR" b="1" dirty="0" smtClean="0">
                <a:solidFill>
                  <a:srgbClr val="FF0000"/>
                </a:solidFill>
                <a:latin typeface="+mj-lt"/>
              </a:rPr>
              <a:t>~ </a:t>
            </a:r>
            <a:r>
              <a:rPr lang="fr-FR" b="1" dirty="0">
                <a:solidFill>
                  <a:srgbClr val="FF0000"/>
                </a:solidFill>
                <a:latin typeface="+mj-lt"/>
              </a:rPr>
              <a:t>10% </a:t>
            </a:r>
            <a:r>
              <a:rPr lang="fr-FR" b="1" dirty="0" err="1" smtClean="0">
                <a:solidFill>
                  <a:srgbClr val="FF0000"/>
                </a:solidFill>
                <a:latin typeface="+mj-lt"/>
              </a:rPr>
              <a:t>precision</a:t>
            </a:r>
            <a:r>
              <a:rPr lang="fr-FR" b="1" dirty="0" smtClean="0">
                <a:solidFill>
                  <a:srgbClr val="FF0000"/>
                </a:solidFill>
                <a:latin typeface="+mj-lt"/>
              </a:rPr>
              <a:t> </a:t>
            </a:r>
            <a:r>
              <a:rPr lang="fr-FR" b="1" dirty="0" err="1" smtClean="0">
                <a:solidFill>
                  <a:srgbClr val="FF0000"/>
                </a:solidFill>
                <a:latin typeface="+mj-lt"/>
              </a:rPr>
              <a:t>at</a:t>
            </a:r>
            <a:r>
              <a:rPr lang="fr-FR" b="1" dirty="0" smtClean="0">
                <a:solidFill>
                  <a:srgbClr val="FF0000"/>
                </a:solidFill>
                <a:latin typeface="+mj-lt"/>
              </a:rPr>
              <a:t> </a:t>
            </a:r>
            <a:r>
              <a:rPr lang="fr-FR" b="1" dirty="0" smtClean="0">
                <a:solidFill>
                  <a:srgbClr val="FF0000"/>
                </a:solidFill>
              </a:rPr>
              <a:t>q</a:t>
            </a:r>
            <a:r>
              <a:rPr lang="fr-FR" b="1" baseline="30000" dirty="0" smtClean="0">
                <a:solidFill>
                  <a:srgbClr val="FF0000"/>
                </a:solidFill>
              </a:rPr>
              <a:t>2 </a:t>
            </a:r>
            <a:r>
              <a:rPr lang="fr-FR" b="1" dirty="0" smtClean="0">
                <a:solidFill>
                  <a:srgbClr val="FF0000"/>
                </a:solidFill>
              </a:rPr>
              <a:t>=</a:t>
            </a:r>
            <a:r>
              <a:rPr lang="fr-FR" b="1" dirty="0" smtClean="0">
                <a:solidFill>
                  <a:srgbClr val="FF0000"/>
                </a:solidFill>
                <a:latin typeface="+mj-lt"/>
              </a:rPr>
              <a:t>2 (</a:t>
            </a:r>
            <a:r>
              <a:rPr lang="fr-FR" b="1" dirty="0" err="1" smtClean="0">
                <a:solidFill>
                  <a:srgbClr val="FF0000"/>
                </a:solidFill>
                <a:latin typeface="+mj-lt"/>
              </a:rPr>
              <a:t>GeV</a:t>
            </a:r>
            <a:r>
              <a:rPr lang="fr-FR" b="1" dirty="0" smtClean="0">
                <a:solidFill>
                  <a:srgbClr val="FF0000"/>
                </a:solidFill>
                <a:latin typeface="+mj-lt"/>
              </a:rPr>
              <a:t>/c²)² </a:t>
            </a:r>
          </a:p>
          <a:p>
            <a:pPr>
              <a:spcBef>
                <a:spcPts val="0"/>
              </a:spcBef>
            </a:pPr>
            <a:r>
              <a:rPr lang="fr-FR" b="1" dirty="0" smtClean="0">
                <a:solidFill>
                  <a:srgbClr val="FF0000"/>
                </a:solidFill>
                <a:latin typeface="+mj-lt"/>
              </a:rPr>
              <a:t>~ 20% </a:t>
            </a:r>
            <a:r>
              <a:rPr lang="fr-FR" b="1" dirty="0" err="1" smtClean="0">
                <a:solidFill>
                  <a:srgbClr val="FF0000"/>
                </a:solidFill>
                <a:latin typeface="+mj-lt"/>
              </a:rPr>
              <a:t>precision</a:t>
            </a:r>
            <a:r>
              <a:rPr lang="fr-FR" b="1" dirty="0" smtClean="0">
                <a:solidFill>
                  <a:srgbClr val="FF0000"/>
                </a:solidFill>
                <a:latin typeface="+mj-lt"/>
              </a:rPr>
              <a:t>  </a:t>
            </a:r>
            <a:r>
              <a:rPr lang="fr-FR" b="1" dirty="0" err="1" smtClean="0">
                <a:solidFill>
                  <a:srgbClr val="FF0000"/>
                </a:solidFill>
                <a:latin typeface="+mj-lt"/>
              </a:rPr>
              <a:t>at</a:t>
            </a:r>
            <a:r>
              <a:rPr lang="fr-FR" b="1" dirty="0" smtClean="0">
                <a:solidFill>
                  <a:srgbClr val="FF0000"/>
                </a:solidFill>
                <a:latin typeface="+mj-lt"/>
              </a:rPr>
              <a:t> q</a:t>
            </a:r>
            <a:r>
              <a:rPr lang="fr-FR" b="1" baseline="30000" dirty="0" smtClean="0">
                <a:solidFill>
                  <a:srgbClr val="FF0000"/>
                </a:solidFill>
                <a:latin typeface="+mj-lt"/>
              </a:rPr>
              <a:t>2</a:t>
            </a:r>
            <a:r>
              <a:rPr lang="fr-FR" b="1" dirty="0" smtClean="0">
                <a:solidFill>
                  <a:srgbClr val="FF0000"/>
                </a:solidFill>
                <a:latin typeface="+mj-lt"/>
              </a:rPr>
              <a:t>= 4M</a:t>
            </a:r>
            <a:r>
              <a:rPr lang="fr-FR" b="1" baseline="-25000" dirty="0" smtClean="0">
                <a:solidFill>
                  <a:srgbClr val="FF0000"/>
                </a:solidFill>
                <a:latin typeface="+mj-lt"/>
              </a:rPr>
              <a:t>p</a:t>
            </a:r>
            <a:r>
              <a:rPr lang="fr-FR" b="1" baseline="30000" dirty="0" smtClean="0">
                <a:solidFill>
                  <a:srgbClr val="FF0000"/>
                </a:solidFill>
                <a:latin typeface="+mj-lt"/>
              </a:rPr>
              <a:t>2</a:t>
            </a:r>
            <a:r>
              <a:rPr lang="fr-FR" b="1" dirty="0" smtClean="0">
                <a:solidFill>
                  <a:srgbClr val="FF0000"/>
                </a:solidFill>
                <a:latin typeface="+mj-lt"/>
              </a:rPr>
              <a:t> =3.52 (</a:t>
            </a:r>
            <a:r>
              <a:rPr lang="fr-FR" b="1" dirty="0" err="1" smtClean="0">
                <a:solidFill>
                  <a:srgbClr val="FF0000"/>
                </a:solidFill>
                <a:latin typeface="+mj-lt"/>
              </a:rPr>
              <a:t>GeV</a:t>
            </a:r>
            <a:r>
              <a:rPr lang="fr-FR" b="1" dirty="0" smtClean="0">
                <a:solidFill>
                  <a:srgbClr val="FF0000"/>
                </a:solidFill>
                <a:latin typeface="+mj-lt"/>
              </a:rPr>
              <a:t>/c²)²</a:t>
            </a:r>
          </a:p>
        </p:txBody>
      </p:sp>
      <p:sp>
        <p:nvSpPr>
          <p:cNvPr id="16" name="Rectangle 15"/>
          <p:cNvSpPr/>
          <p:nvPr/>
        </p:nvSpPr>
        <p:spPr>
          <a:xfrm>
            <a:off x="251520" y="4581128"/>
            <a:ext cx="4176712" cy="646331"/>
          </a:xfrm>
          <a:prstGeom prst="rect">
            <a:avLst/>
          </a:prstGeom>
          <a:ln>
            <a:solidFill>
              <a:srgbClr val="FF3300"/>
            </a:solidFill>
          </a:ln>
        </p:spPr>
        <p:txBody>
          <a:bodyPr>
            <a:spAutoFit/>
          </a:bodyPr>
          <a:lstStyle/>
          <a:p>
            <a:pPr algn="ctr" fontAlgn="auto">
              <a:spcBef>
                <a:spcPct val="50000"/>
              </a:spcBef>
              <a:spcAft>
                <a:spcPts val="0"/>
              </a:spcAft>
              <a:defRPr/>
            </a:pPr>
            <a:r>
              <a:rPr lang="fr-FR" b="1" dirty="0">
                <a:solidFill>
                  <a:srgbClr val="FF0000"/>
                </a:solidFill>
                <a:latin typeface="+mj-lt"/>
              </a:rPr>
              <a:t>For the first time cos(</a:t>
            </a:r>
            <a:r>
              <a:rPr lang="el-GR" b="1" dirty="0">
                <a:solidFill>
                  <a:srgbClr val="FF0000"/>
                </a:solidFill>
                <a:latin typeface="+mj-lt"/>
              </a:rPr>
              <a:t>φ</a:t>
            </a:r>
            <a:r>
              <a:rPr lang="fr-FR" b="1" baseline="-25000" dirty="0">
                <a:solidFill>
                  <a:srgbClr val="FF0000"/>
                </a:solidFill>
                <a:latin typeface="+mj-lt"/>
              </a:rPr>
              <a:t>E</a:t>
            </a:r>
            <a:r>
              <a:rPr lang="fr-FR" b="1" dirty="0">
                <a:solidFill>
                  <a:srgbClr val="FF0000"/>
                </a:solidFill>
                <a:latin typeface="+mj-lt"/>
              </a:rPr>
              <a:t>-</a:t>
            </a:r>
            <a:r>
              <a:rPr lang="el-GR" b="1" dirty="0">
                <a:solidFill>
                  <a:srgbClr val="FF0000"/>
                </a:solidFill>
                <a:latin typeface="+mj-lt"/>
              </a:rPr>
              <a:t>φ</a:t>
            </a:r>
            <a:r>
              <a:rPr lang="fr-FR" b="1" baseline="-25000" dirty="0">
                <a:solidFill>
                  <a:srgbClr val="FF0000"/>
                </a:solidFill>
                <a:latin typeface="+mj-lt"/>
              </a:rPr>
              <a:t>M</a:t>
            </a:r>
            <a:r>
              <a:rPr lang="fr-FR" b="1" dirty="0">
                <a:solidFill>
                  <a:srgbClr val="FF0000"/>
                </a:solidFill>
                <a:latin typeface="+mj-lt"/>
              </a:rPr>
              <a:t>) </a:t>
            </a:r>
            <a:r>
              <a:rPr lang="fr-FR" b="1" dirty="0" err="1">
                <a:solidFill>
                  <a:srgbClr val="FF0000"/>
                </a:solidFill>
                <a:latin typeface="+mj-lt"/>
              </a:rPr>
              <a:t>can</a:t>
            </a:r>
            <a:r>
              <a:rPr lang="fr-FR" b="1" dirty="0">
                <a:solidFill>
                  <a:srgbClr val="FF0000"/>
                </a:solidFill>
                <a:latin typeface="+mj-lt"/>
              </a:rPr>
              <a:t> </a:t>
            </a:r>
            <a:r>
              <a:rPr lang="fr-FR" b="1" dirty="0" err="1">
                <a:solidFill>
                  <a:srgbClr val="FF0000"/>
                </a:solidFill>
                <a:latin typeface="+mj-lt"/>
              </a:rPr>
              <a:t>be</a:t>
            </a:r>
            <a:r>
              <a:rPr lang="fr-FR" b="1" dirty="0">
                <a:solidFill>
                  <a:srgbClr val="FF0000"/>
                </a:solidFill>
                <a:latin typeface="+mj-lt"/>
              </a:rPr>
              <a:t> </a:t>
            </a:r>
            <a:r>
              <a:rPr lang="fr-FR" b="1" dirty="0" err="1">
                <a:solidFill>
                  <a:srgbClr val="FF0000"/>
                </a:solidFill>
                <a:latin typeface="+mj-lt"/>
              </a:rPr>
              <a:t>extracted</a:t>
            </a:r>
            <a:r>
              <a:rPr lang="fr-FR" b="1" dirty="0">
                <a:solidFill>
                  <a:srgbClr val="FF0000"/>
                </a:solidFill>
                <a:latin typeface="+mj-lt"/>
              </a:rPr>
              <a:t> </a:t>
            </a:r>
            <a:r>
              <a:rPr lang="fr-FR" b="1" dirty="0" err="1">
                <a:solidFill>
                  <a:srgbClr val="FF0000"/>
                </a:solidFill>
                <a:latin typeface="+mj-lt"/>
              </a:rPr>
              <a:t>with</a:t>
            </a:r>
            <a:r>
              <a:rPr lang="fr-FR" b="1" dirty="0">
                <a:solidFill>
                  <a:srgbClr val="FF0000"/>
                </a:solidFill>
                <a:latin typeface="+mj-lt"/>
              </a:rPr>
              <a:t> 10-30% </a:t>
            </a:r>
            <a:r>
              <a:rPr lang="fr-FR" b="1" dirty="0" err="1">
                <a:solidFill>
                  <a:srgbClr val="FF0000"/>
                </a:solidFill>
                <a:latin typeface="+mj-lt"/>
              </a:rPr>
              <a:t>precision</a:t>
            </a:r>
            <a:endParaRPr lang="fr-FR" b="1" dirty="0">
              <a:solidFill>
                <a:srgbClr val="FF0000"/>
              </a:solidFill>
              <a:latin typeface="+mj-lt"/>
            </a:endParaRPr>
          </a:p>
        </p:txBody>
      </p:sp>
      <p:graphicFrame>
        <p:nvGraphicFramePr>
          <p:cNvPr id="25998" name="Object 398"/>
          <p:cNvGraphicFramePr>
            <a:graphicFrameLocks noChangeAspect="1"/>
          </p:cNvGraphicFramePr>
          <p:nvPr/>
        </p:nvGraphicFramePr>
        <p:xfrm>
          <a:off x="251520" y="1700808"/>
          <a:ext cx="1227599" cy="432048"/>
        </p:xfrm>
        <a:graphic>
          <a:graphicData uri="http://schemas.openxmlformats.org/presentationml/2006/ole">
            <p:oleObj spid="_x0000_s26048" name="Équation" r:id="rId6" imgW="723586" imgH="241195" progId="Equation.3">
              <p:embed/>
            </p:oleObj>
          </a:graphicData>
        </a:graphic>
      </p:graphicFrame>
      <p:sp>
        <p:nvSpPr>
          <p:cNvPr id="2" name="Espace réservé du numéro de diapositive 1"/>
          <p:cNvSpPr>
            <a:spLocks noGrp="1"/>
          </p:cNvSpPr>
          <p:nvPr>
            <p:ph type="sldNum" sz="quarter" idx="12"/>
          </p:nvPr>
        </p:nvSpPr>
        <p:spPr/>
        <p:txBody>
          <a:bodyPr/>
          <a:lstStyle/>
          <a:p>
            <a:pPr>
              <a:defRPr/>
            </a:pPr>
            <a:fld id="{B6BA4EAF-79CD-4E56-8648-F889C9AFBCD1}" type="slidenum">
              <a:rPr lang="en-US" smtClean="0"/>
              <a:pPr>
                <a:defRPr/>
              </a:pPr>
              <a:t>28</a:t>
            </a:fld>
            <a:endParaRPr lang="en-US"/>
          </a:p>
        </p:txBody>
      </p:sp>
      <p:sp>
        <p:nvSpPr>
          <p:cNvPr id="53" name="Text Box 143"/>
          <p:cNvSpPr txBox="1">
            <a:spLocks noChangeArrowheads="1"/>
          </p:cNvSpPr>
          <p:nvPr/>
        </p:nvSpPr>
        <p:spPr bwMode="auto">
          <a:xfrm>
            <a:off x="755576" y="5589240"/>
            <a:ext cx="331558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1600" i="1" baseline="0" dirty="0" smtClean="0"/>
              <a:t>T. </a:t>
            </a:r>
            <a:r>
              <a:rPr lang="fr-FR" sz="1600" i="1" baseline="0" dirty="0" err="1" smtClean="0"/>
              <a:t>Hennino</a:t>
            </a:r>
            <a:r>
              <a:rPr lang="fr-FR" sz="1600" i="1" baseline="0" dirty="0" smtClean="0"/>
              <a:t>, J</a:t>
            </a:r>
            <a:r>
              <a:rPr lang="fr-FR" sz="1600" i="1" baseline="0" dirty="0"/>
              <a:t>. </a:t>
            </a:r>
            <a:r>
              <a:rPr lang="fr-FR" sz="1600" i="1" baseline="0" dirty="0" smtClean="0"/>
              <a:t>Boucher, IPN Orsay</a:t>
            </a:r>
            <a:endParaRPr lang="fr-FR" sz="1600" i="1" baseline="0" dirty="0"/>
          </a:p>
        </p:txBody>
      </p:sp>
      <p:grpSp>
        <p:nvGrpSpPr>
          <p:cNvPr id="54" name="Group 38"/>
          <p:cNvGrpSpPr>
            <a:grpSpLocks/>
          </p:cNvGrpSpPr>
          <p:nvPr/>
        </p:nvGrpSpPr>
        <p:grpSpPr bwMode="auto">
          <a:xfrm>
            <a:off x="-108520" y="620688"/>
            <a:ext cx="2209800" cy="381000"/>
            <a:chOff x="4200" y="480"/>
            <a:chExt cx="1392" cy="240"/>
          </a:xfrm>
        </p:grpSpPr>
        <p:sp>
          <p:nvSpPr>
            <p:cNvPr id="55" name="Rectangle 39"/>
            <p:cNvSpPr>
              <a:spLocks noChangeArrowheads="1"/>
            </p:cNvSpPr>
            <p:nvPr/>
          </p:nvSpPr>
          <p:spPr bwMode="auto">
            <a:xfrm>
              <a:off x="4200" y="489"/>
              <a:ext cx="1392" cy="231"/>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baseline="0" dirty="0"/>
                <a:t>    p </a:t>
              </a:r>
              <a:r>
                <a:rPr lang="en-US" baseline="0" dirty="0" err="1"/>
                <a:t>p</a:t>
              </a:r>
              <a:r>
                <a:rPr lang="en-US" baseline="0" dirty="0"/>
                <a:t> → e</a:t>
              </a:r>
              <a:r>
                <a:rPr lang="en-US" baseline="30000" dirty="0"/>
                <a:t>+</a:t>
              </a:r>
              <a:r>
                <a:rPr lang="en-US" baseline="0" dirty="0"/>
                <a:t> e</a:t>
              </a:r>
              <a:r>
                <a:rPr lang="en-US" baseline="30000" dirty="0"/>
                <a:t>- </a:t>
              </a:r>
              <a:r>
                <a:rPr lang="en-US" baseline="0" dirty="0" smtClean="0"/>
                <a:t>π</a:t>
              </a:r>
              <a:r>
                <a:rPr lang="en-US" baseline="30000" dirty="0" smtClean="0"/>
                <a:t>0</a:t>
              </a:r>
              <a:endParaRPr lang="fr-FR" baseline="30000" dirty="0"/>
            </a:p>
          </p:txBody>
        </p:sp>
        <p:sp>
          <p:nvSpPr>
            <p:cNvPr id="56" name="Text Box 40"/>
            <p:cNvSpPr txBox="1">
              <a:spLocks noChangeArrowheads="1"/>
            </p:cNvSpPr>
            <p:nvPr/>
          </p:nvSpPr>
          <p:spPr bwMode="auto">
            <a:xfrm rot="5400000">
              <a:off x="4359" y="489"/>
              <a:ext cx="19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1200" baseline="0"/>
                <a:t>|</a:t>
              </a:r>
            </a:p>
          </p:txBody>
        </p:sp>
      </p:grpSp>
      <p:sp>
        <p:nvSpPr>
          <p:cNvPr id="60" name="ZoneTexte 59"/>
          <p:cNvSpPr txBox="1"/>
          <p:nvPr/>
        </p:nvSpPr>
        <p:spPr>
          <a:xfrm>
            <a:off x="395536" y="2420888"/>
            <a:ext cx="4121641" cy="923330"/>
          </a:xfrm>
          <a:prstGeom prst="rect">
            <a:avLst/>
          </a:prstGeom>
          <a:noFill/>
        </p:spPr>
        <p:txBody>
          <a:bodyPr wrap="none" rtlCol="0">
            <a:spAutoFit/>
          </a:bodyPr>
          <a:lstStyle/>
          <a:p>
            <a:r>
              <a:rPr lang="en-US" dirty="0" smtClean="0"/>
              <a:t>Signal contamination &lt;1 % at </a:t>
            </a:r>
            <a:r>
              <a:rPr lang="fr-FR" dirty="0" smtClean="0">
                <a:latin typeface="Georgia" pitchFamily="18" charset="0"/>
              </a:rPr>
              <a:t>q²=0.6</a:t>
            </a:r>
            <a:r>
              <a:rPr lang="en-US" dirty="0" smtClean="0"/>
              <a:t> </a:t>
            </a:r>
          </a:p>
          <a:p>
            <a:r>
              <a:rPr lang="en-US" dirty="0" smtClean="0"/>
              <a:t>                                  &lt; 10% at q</a:t>
            </a:r>
            <a:r>
              <a:rPr lang="en-US" baseline="30000" dirty="0" smtClean="0"/>
              <a:t>2</a:t>
            </a:r>
            <a:r>
              <a:rPr lang="en-US" dirty="0" smtClean="0"/>
              <a:t>=2.0</a:t>
            </a:r>
          </a:p>
          <a:p>
            <a:endParaRPr lang="fr-FR" dirty="0"/>
          </a:p>
        </p:txBody>
      </p:sp>
      <p:sp>
        <p:nvSpPr>
          <p:cNvPr id="61" name="Rectangle 60"/>
          <p:cNvSpPr/>
          <p:nvPr/>
        </p:nvSpPr>
        <p:spPr>
          <a:xfrm>
            <a:off x="0" y="620688"/>
            <a:ext cx="3779912"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9144000" cy="1143000"/>
          </a:xfrm>
          <a:solidFill>
            <a:srgbClr val="4F81BD"/>
          </a:solidFill>
        </p:spPr>
        <p:txBody>
          <a:bodyPr/>
          <a:lstStyle/>
          <a:p>
            <a:r>
              <a:rPr lang="en-US" sz="4000" dirty="0" smtClean="0">
                <a:solidFill>
                  <a:schemeClr val="bg1"/>
                </a:solidFill>
              </a:rPr>
              <a:t>Form factor measurement in the unphysical region: outlook</a:t>
            </a:r>
            <a:endParaRPr lang="fr-FR" sz="4000" dirty="0">
              <a:solidFill>
                <a:schemeClr val="bg1"/>
              </a:solidFill>
            </a:endParaRPr>
          </a:p>
        </p:txBody>
      </p:sp>
      <p:sp>
        <p:nvSpPr>
          <p:cNvPr id="4" name="Espace réservé de la date 3"/>
          <p:cNvSpPr>
            <a:spLocks noGrp="1"/>
          </p:cNvSpPr>
          <p:nvPr>
            <p:ph type="dt" sz="half" idx="10"/>
          </p:nvPr>
        </p:nvSpPr>
        <p:spPr/>
        <p:txBody>
          <a:bodyPr/>
          <a:lstStyle/>
          <a:p>
            <a:pPr>
              <a:defRPr/>
            </a:pPr>
            <a:r>
              <a:rPr lang="fr-FR" smtClean="0"/>
              <a:t>Gatchina, 9 July 2012</a:t>
            </a:r>
            <a:endParaRPr lang="en-US"/>
          </a:p>
        </p:txBody>
      </p:sp>
      <p:sp>
        <p:nvSpPr>
          <p:cNvPr id="5" name="Espace réservé du pied de page 4"/>
          <p:cNvSpPr>
            <a:spLocks noGrp="1"/>
          </p:cNvSpPr>
          <p:nvPr>
            <p:ph type="ftr" sz="quarter" idx="11"/>
          </p:nvPr>
        </p:nvSpPr>
        <p:spPr/>
        <p:txBody>
          <a:bodyPr/>
          <a:lstStyle/>
          <a:p>
            <a:pPr>
              <a:defRPr/>
            </a:pPr>
            <a:r>
              <a:rPr lang="en-US" smtClean="0"/>
              <a:t>B. Ramstein   (IPN Orsay)</a:t>
            </a:r>
            <a:endParaRPr lang="en-US"/>
          </a:p>
        </p:txBody>
      </p:sp>
      <p:sp>
        <p:nvSpPr>
          <p:cNvPr id="6" name="Espace réservé du numéro de diapositive 5"/>
          <p:cNvSpPr>
            <a:spLocks noGrp="1"/>
          </p:cNvSpPr>
          <p:nvPr>
            <p:ph type="sldNum" sz="quarter" idx="12"/>
          </p:nvPr>
        </p:nvSpPr>
        <p:spPr/>
        <p:txBody>
          <a:bodyPr/>
          <a:lstStyle/>
          <a:p>
            <a:pPr>
              <a:defRPr/>
            </a:pPr>
            <a:fld id="{B6BA4EAF-79CD-4E56-8648-F889C9AFBCD1}" type="slidenum">
              <a:rPr lang="en-US" smtClean="0"/>
              <a:pPr>
                <a:defRPr/>
              </a:pPr>
              <a:t>29</a:t>
            </a:fld>
            <a:endParaRPr lang="en-US"/>
          </a:p>
        </p:txBody>
      </p:sp>
      <p:grpSp>
        <p:nvGrpSpPr>
          <p:cNvPr id="9" name="Groupe 8"/>
          <p:cNvGrpSpPr/>
          <p:nvPr/>
        </p:nvGrpSpPr>
        <p:grpSpPr>
          <a:xfrm>
            <a:off x="395536" y="1556792"/>
            <a:ext cx="8352928" cy="3990836"/>
            <a:chOff x="395536" y="1556792"/>
            <a:chExt cx="8352928" cy="3990836"/>
          </a:xfrm>
        </p:grpSpPr>
        <p:sp>
          <p:nvSpPr>
            <p:cNvPr id="7" name="ZoneTexte 53"/>
            <p:cNvSpPr txBox="1">
              <a:spLocks noChangeArrowheads="1"/>
            </p:cNvSpPr>
            <p:nvPr/>
          </p:nvSpPr>
          <p:spPr bwMode="auto">
            <a:xfrm>
              <a:off x="395536" y="1556792"/>
              <a:ext cx="8352928" cy="3990836"/>
            </a:xfrm>
            <a:prstGeom prst="rect">
              <a:avLst/>
            </a:prstGeom>
            <a:noFill/>
            <a:ln w="19050">
              <a:solidFill>
                <a:srgbClr val="0000FF"/>
              </a:solidFill>
              <a:miter lim="800000"/>
              <a:headEnd/>
              <a:tailEnd/>
            </a:ln>
          </p:spPr>
          <p:txBody>
            <a:bodyPr wrap="square">
              <a:spAutoFit/>
            </a:bodyPr>
            <a:lstStyle/>
            <a:p>
              <a:pPr>
                <a:buFont typeface="Wingdings" pitchFamily="2" charset="2"/>
                <a:buChar char="q"/>
              </a:pPr>
              <a:r>
                <a:rPr lang="fr-FR" sz="2000" b="1" dirty="0" smtClean="0">
                  <a:latin typeface="+mn-lt"/>
                </a:rPr>
                <a:t> </a:t>
              </a:r>
              <a:r>
                <a:rPr lang="fr-FR" sz="2000" b="1" i="1" dirty="0" smtClean="0">
                  <a:latin typeface="Arial" pitchFamily="34" charset="0"/>
                  <a:cs typeface="Arial" pitchFamily="34" charset="0"/>
                </a:rPr>
                <a:t>The </a:t>
              </a:r>
              <a:r>
                <a:rPr lang="fr-FR" sz="2000" b="1" i="1" dirty="0" err="1" smtClean="0">
                  <a:latin typeface="Arial" pitchFamily="34" charset="0"/>
                  <a:cs typeface="Arial" pitchFamily="34" charset="0"/>
                </a:rPr>
                <a:t>measurement</a:t>
              </a:r>
              <a:r>
                <a:rPr lang="fr-FR" sz="2000" b="1" i="1" dirty="0" smtClean="0">
                  <a:latin typeface="Arial" pitchFamily="34" charset="0"/>
                  <a:cs typeface="Arial" pitchFamily="34" charset="0"/>
                </a:rPr>
                <a:t> of </a:t>
              </a:r>
              <a:r>
                <a:rPr lang="fr-FR" sz="2000" b="1" i="1" dirty="0" err="1" smtClean="0">
                  <a:solidFill>
                    <a:srgbClr val="FF0000"/>
                  </a:solidFill>
                  <a:latin typeface="Arial" pitchFamily="34" charset="0"/>
                  <a:cs typeface="Arial" pitchFamily="34" charset="0"/>
                </a:rPr>
                <a:t>electromagnetic</a:t>
              </a:r>
              <a:r>
                <a:rPr lang="fr-FR" sz="2000" b="1" i="1" dirty="0" smtClean="0">
                  <a:solidFill>
                    <a:srgbClr val="FF0000"/>
                  </a:solidFill>
                  <a:latin typeface="Arial" pitchFamily="34" charset="0"/>
                  <a:cs typeface="Arial" pitchFamily="34" charset="0"/>
                </a:rPr>
                <a:t> </a:t>
              </a:r>
              <a:r>
                <a:rPr lang="fr-FR" sz="2000" b="1" i="1" dirty="0" err="1" smtClean="0">
                  <a:solidFill>
                    <a:srgbClr val="FF0000"/>
                  </a:solidFill>
                  <a:latin typeface="Arial" pitchFamily="34" charset="0"/>
                  <a:cs typeface="Arial" pitchFamily="34" charset="0"/>
                </a:rPr>
                <a:t>form</a:t>
              </a:r>
              <a:r>
                <a:rPr lang="fr-FR" sz="2000" b="1" i="1" dirty="0" smtClean="0">
                  <a:solidFill>
                    <a:srgbClr val="FF0000"/>
                  </a:solidFill>
                  <a:latin typeface="Arial" pitchFamily="34" charset="0"/>
                  <a:cs typeface="Arial" pitchFamily="34" charset="0"/>
                </a:rPr>
                <a:t> </a:t>
              </a:r>
              <a:r>
                <a:rPr lang="fr-FR" sz="2000" b="1" i="1" dirty="0" err="1" smtClean="0">
                  <a:solidFill>
                    <a:srgbClr val="FF0000"/>
                  </a:solidFill>
                  <a:latin typeface="Arial" pitchFamily="34" charset="0"/>
                  <a:cs typeface="Arial" pitchFamily="34" charset="0"/>
                </a:rPr>
                <a:t>factors</a:t>
              </a:r>
              <a:r>
                <a:rPr lang="fr-FR" sz="2000" b="1" i="1" dirty="0" smtClean="0">
                  <a:solidFill>
                    <a:srgbClr val="FF0000"/>
                  </a:solidFill>
                  <a:latin typeface="Arial" pitchFamily="34" charset="0"/>
                  <a:cs typeface="Arial" pitchFamily="34" charset="0"/>
                </a:rPr>
                <a:t> </a:t>
              </a:r>
              <a:r>
                <a:rPr lang="fr-FR" sz="2000" b="1" i="1" dirty="0" err="1" smtClean="0">
                  <a:solidFill>
                    <a:srgbClr val="FF0000"/>
                  </a:solidFill>
                  <a:latin typeface="Arial" pitchFamily="34" charset="0"/>
                  <a:cs typeface="Arial" pitchFamily="34" charset="0"/>
                </a:rPr>
                <a:t>moduli</a:t>
              </a:r>
              <a:r>
                <a:rPr lang="fr-FR" sz="2000" b="1" i="1" dirty="0" smtClean="0">
                  <a:solidFill>
                    <a:srgbClr val="FF0000"/>
                  </a:solidFill>
                  <a:latin typeface="Arial" pitchFamily="34" charset="0"/>
                  <a:cs typeface="Arial" pitchFamily="34" charset="0"/>
                </a:rPr>
                <a:t> and phase </a:t>
              </a:r>
              <a:r>
                <a:rPr lang="fr-FR" sz="2000" b="1" i="1" dirty="0" err="1" smtClean="0">
                  <a:solidFill>
                    <a:srgbClr val="FF0000"/>
                  </a:solidFill>
                  <a:latin typeface="Arial" pitchFamily="34" charset="0"/>
                  <a:cs typeface="Arial" pitchFamily="34" charset="0"/>
                </a:rPr>
                <a:t>difference</a:t>
              </a:r>
              <a:r>
                <a:rPr lang="fr-FR" sz="2000" b="1" i="1" dirty="0" smtClean="0">
                  <a:solidFill>
                    <a:srgbClr val="FF0000"/>
                  </a:solidFill>
                  <a:latin typeface="Arial" pitchFamily="34" charset="0"/>
                  <a:cs typeface="Arial" pitchFamily="34" charset="0"/>
                </a:rPr>
                <a:t> </a:t>
              </a:r>
              <a:r>
                <a:rPr lang="fr-FR" sz="2000" b="1" i="1" dirty="0" err="1" smtClean="0">
                  <a:latin typeface="Arial" pitchFamily="34" charset="0"/>
                  <a:cs typeface="Arial" pitchFamily="34" charset="0"/>
                </a:rPr>
                <a:t>below</a:t>
              </a:r>
              <a:r>
                <a:rPr lang="fr-FR" sz="2000" b="1" i="1" dirty="0" smtClean="0">
                  <a:latin typeface="Arial" pitchFamily="34" charset="0"/>
                  <a:cs typeface="Arial" pitchFamily="34" charset="0"/>
                </a:rPr>
                <a:t>  4m</a:t>
              </a:r>
              <a:r>
                <a:rPr lang="fr-FR" sz="2000" b="1" i="1" baseline="-25000" dirty="0" smtClean="0">
                  <a:latin typeface="Arial" pitchFamily="34" charset="0"/>
                  <a:cs typeface="Arial" pitchFamily="34" charset="0"/>
                </a:rPr>
                <a:t>p</a:t>
              </a:r>
              <a:r>
                <a:rPr lang="fr-FR" sz="2000" b="1" i="1" baseline="30000" dirty="0" smtClean="0">
                  <a:latin typeface="Arial" pitchFamily="34" charset="0"/>
                  <a:cs typeface="Arial" pitchFamily="34" charset="0"/>
                </a:rPr>
                <a:t>2</a:t>
              </a:r>
              <a:r>
                <a:rPr lang="fr-FR" sz="2000" b="1" i="1" dirty="0" smtClean="0">
                  <a:latin typeface="Arial" pitchFamily="34" charset="0"/>
                  <a:cs typeface="Arial" pitchFamily="34" charset="0"/>
                </a:rPr>
                <a:t> </a:t>
              </a:r>
              <a:r>
                <a:rPr lang="fr-FR" sz="2000" b="1" i="1" dirty="0" err="1" smtClean="0">
                  <a:latin typeface="Arial" pitchFamily="34" charset="0"/>
                  <a:cs typeface="Arial" pitchFamily="34" charset="0"/>
                </a:rPr>
                <a:t>threshold</a:t>
              </a:r>
              <a:r>
                <a:rPr lang="fr-FR" sz="2000" b="1" i="1" dirty="0" smtClean="0">
                  <a:latin typeface="Arial" pitchFamily="34" charset="0"/>
                  <a:cs typeface="Arial" pitchFamily="34" charset="0"/>
                </a:rPr>
                <a:t>  in  pp </a:t>
              </a:r>
              <a:r>
                <a:rPr lang="fr-FR" sz="2000" b="1" i="1" dirty="0" smtClean="0">
                  <a:latin typeface="Arial" pitchFamily="34" charset="0"/>
                  <a:cs typeface="Arial" pitchFamily="34" charset="0"/>
                  <a:sym typeface="Symbol"/>
                </a:rPr>
                <a:t></a:t>
              </a:r>
              <a:r>
                <a:rPr lang="el-GR" sz="2000" b="1" i="1" dirty="0" smtClean="0">
                  <a:latin typeface="Arial" pitchFamily="34" charset="0"/>
                  <a:cs typeface="Arial" pitchFamily="34" charset="0"/>
                  <a:sym typeface="Wingdings" pitchFamily="2" charset="2"/>
                </a:rPr>
                <a:t>π</a:t>
              </a:r>
              <a:r>
                <a:rPr lang="fr-FR" sz="2000" b="1" i="1" baseline="30000" dirty="0" smtClean="0">
                  <a:latin typeface="Arial" pitchFamily="34" charset="0"/>
                  <a:cs typeface="Arial" pitchFamily="34" charset="0"/>
                  <a:sym typeface="Wingdings" pitchFamily="2" charset="2"/>
                </a:rPr>
                <a:t>0</a:t>
              </a:r>
              <a:r>
                <a:rPr lang="fr-FR" sz="2000" b="1" i="1" dirty="0" smtClean="0">
                  <a:latin typeface="Arial" pitchFamily="34" charset="0"/>
                  <a:cs typeface="Arial" pitchFamily="34" charset="0"/>
                  <a:sym typeface="Wingdings" pitchFamily="2" charset="2"/>
                </a:rPr>
                <a:t>e</a:t>
              </a:r>
              <a:r>
                <a:rPr lang="fr-FR" sz="2000" b="1" i="1" baseline="30000" dirty="0" smtClean="0">
                  <a:latin typeface="Arial" pitchFamily="34" charset="0"/>
                  <a:cs typeface="Arial" pitchFamily="34" charset="0"/>
                  <a:sym typeface="Wingdings" pitchFamily="2" charset="2"/>
                </a:rPr>
                <a:t>+</a:t>
              </a:r>
              <a:r>
                <a:rPr lang="fr-FR" sz="2000" b="1" i="1" dirty="0" smtClean="0">
                  <a:latin typeface="Arial" pitchFamily="34" charset="0"/>
                  <a:cs typeface="Arial" pitchFamily="34" charset="0"/>
                  <a:sym typeface="Wingdings" pitchFamily="2" charset="2"/>
                </a:rPr>
                <a:t>e</a:t>
              </a:r>
              <a:r>
                <a:rPr lang="fr-FR" sz="2000" b="1" i="1" baseline="30000" dirty="0" smtClean="0">
                  <a:latin typeface="Arial" pitchFamily="34" charset="0"/>
                  <a:cs typeface="Arial" pitchFamily="34" charset="0"/>
                  <a:sym typeface="Wingdings" pitchFamily="2" charset="2"/>
                </a:rPr>
                <a:t>-  </a:t>
              </a:r>
              <a:r>
                <a:rPr lang="fr-FR" sz="2000" b="1" i="1" dirty="0" smtClean="0">
                  <a:latin typeface="Arial" pitchFamily="34" charset="0"/>
                  <a:cs typeface="Arial" pitchFamily="34" charset="0"/>
                  <a:sym typeface="Wingdings" pitchFamily="2" charset="2"/>
                </a:rPr>
                <a:t> , </a:t>
              </a:r>
              <a:r>
                <a:rPr lang="fr-FR" sz="2000" b="1" i="1" dirty="0" err="1" smtClean="0">
                  <a:latin typeface="Arial" pitchFamily="34" charset="0"/>
                  <a:cs typeface="Arial" pitchFamily="34" charset="0"/>
                </a:rPr>
                <a:t>following</a:t>
              </a:r>
              <a:r>
                <a:rPr lang="fr-FR" sz="2000" b="1" i="1" dirty="0" smtClean="0">
                  <a:latin typeface="Arial" pitchFamily="34" charset="0"/>
                  <a:cs typeface="Arial" pitchFamily="34" charset="0"/>
                </a:rPr>
                <a:t> </a:t>
              </a:r>
              <a:r>
                <a:rPr lang="fr-FR" sz="2000" b="1" i="1" dirty="0" smtClean="0">
                  <a:solidFill>
                    <a:srgbClr val="FF0000"/>
                  </a:solidFill>
                  <a:latin typeface="Arial" pitchFamily="34" charset="0"/>
                  <a:cs typeface="Arial" pitchFamily="34" charset="0"/>
                </a:rPr>
                <a:t>the one </a:t>
              </a:r>
              <a:r>
                <a:rPr lang="fr-FR" sz="2000" b="1" i="1" dirty="0" err="1" smtClean="0">
                  <a:solidFill>
                    <a:srgbClr val="FF0000"/>
                  </a:solidFill>
                  <a:latin typeface="Arial" pitchFamily="34" charset="0"/>
                  <a:cs typeface="Arial" pitchFamily="34" charset="0"/>
                </a:rPr>
                <a:t>nucleon</a:t>
              </a:r>
              <a:r>
                <a:rPr lang="fr-FR" sz="2000" b="1" i="1" dirty="0" smtClean="0">
                  <a:solidFill>
                    <a:srgbClr val="FF0000"/>
                  </a:solidFill>
                  <a:latin typeface="Arial" pitchFamily="34" charset="0"/>
                  <a:cs typeface="Arial" pitchFamily="34" charset="0"/>
                </a:rPr>
                <a:t> exchange </a:t>
              </a:r>
              <a:r>
                <a:rPr lang="fr-FR" sz="2000" b="1" i="1" dirty="0" smtClean="0">
                  <a:latin typeface="Arial" pitchFamily="34" charset="0"/>
                  <a:cs typeface="Arial" pitchFamily="34" charset="0"/>
                </a:rPr>
                <a:t>model  </a:t>
              </a:r>
              <a:r>
                <a:rPr lang="fr-FR" sz="2000" b="1" i="1" dirty="0" err="1" smtClean="0">
                  <a:latin typeface="Arial" pitchFamily="34" charset="0"/>
                  <a:cs typeface="Arial" pitchFamily="34" charset="0"/>
                </a:rPr>
                <a:t>is</a:t>
              </a:r>
              <a:r>
                <a:rPr lang="fr-FR" sz="2000" b="1" i="1" dirty="0" smtClean="0">
                  <a:latin typeface="Arial" pitchFamily="34" charset="0"/>
                  <a:cs typeface="Arial" pitchFamily="34" charset="0"/>
                </a:rPr>
                <a:t>  </a:t>
              </a:r>
              <a:r>
                <a:rPr lang="fr-FR" sz="2000" b="1" i="1" dirty="0" err="1" smtClean="0">
                  <a:latin typeface="Arial" pitchFamily="34" charset="0"/>
                  <a:cs typeface="Arial" pitchFamily="34" charset="0"/>
                </a:rPr>
                <a:t>feasible</a:t>
              </a:r>
              <a:endParaRPr lang="fr-FR" sz="2000" b="1" dirty="0" smtClean="0">
                <a:latin typeface="Arial" pitchFamily="34" charset="0"/>
                <a:cs typeface="Arial" pitchFamily="34" charset="0"/>
              </a:endParaRPr>
            </a:p>
            <a:p>
              <a:pPr>
                <a:buFont typeface="Wingdings" pitchFamily="2" charset="2"/>
                <a:buChar char="q"/>
              </a:pPr>
              <a:endParaRPr lang="fr-FR" sz="2000" b="1" baseline="30000" dirty="0" smtClean="0">
                <a:latin typeface="Arial" pitchFamily="34" charset="0"/>
                <a:cs typeface="Arial" pitchFamily="34" charset="0"/>
                <a:sym typeface="Wingdings" pitchFamily="2" charset="2"/>
              </a:endParaRPr>
            </a:p>
            <a:p>
              <a:pPr>
                <a:buFont typeface="Wingdings" pitchFamily="2" charset="2"/>
                <a:buChar char="q"/>
              </a:pPr>
              <a:r>
                <a:rPr lang="en-US" sz="2000" b="1" dirty="0" smtClean="0">
                  <a:latin typeface="Arial" pitchFamily="34" charset="0"/>
                  <a:cs typeface="Arial" pitchFamily="34" charset="0"/>
                  <a:sym typeface="Wingdings" pitchFamily="2" charset="2"/>
                </a:rPr>
                <a:t> However: there are  open questions:</a:t>
              </a:r>
            </a:p>
            <a:p>
              <a:pPr lvl="1">
                <a:buFont typeface="Wingdings" pitchFamily="2" charset="2"/>
                <a:buChar char="ü"/>
              </a:pPr>
              <a:r>
                <a:rPr lang="en-US" sz="2000" b="1" dirty="0" smtClean="0">
                  <a:latin typeface="Arial" pitchFamily="34" charset="0"/>
                  <a:cs typeface="Arial" pitchFamily="34" charset="0"/>
                  <a:sym typeface="Wingdings" pitchFamily="2" charset="2"/>
                </a:rPr>
                <a:t>  off-shell effects on form factor  </a:t>
              </a:r>
              <a:endParaRPr lang="fr-FR" sz="2000" b="1" dirty="0" smtClean="0">
                <a:latin typeface="Arial" pitchFamily="34" charset="0"/>
                <a:cs typeface="Arial" pitchFamily="34" charset="0"/>
              </a:endParaRPr>
            </a:p>
            <a:p>
              <a:pPr lvl="1"/>
              <a:r>
                <a:rPr lang="en-US" sz="2000" b="1" dirty="0" smtClean="0">
                  <a:latin typeface="Arial" pitchFamily="34" charset="0"/>
                  <a:cs typeface="Arial" pitchFamily="34" charset="0"/>
                  <a:sym typeface="Wingdings" pitchFamily="2" charset="2"/>
                </a:rPr>
                <a:t> </a:t>
              </a:r>
            </a:p>
            <a:p>
              <a:pPr lvl="1">
                <a:buFont typeface="Wingdings" pitchFamily="2" charset="2"/>
                <a:buChar char="ü"/>
              </a:pPr>
              <a:r>
                <a:rPr lang="en-US" sz="2000" b="1" dirty="0" smtClean="0">
                  <a:latin typeface="Arial" pitchFamily="34" charset="0"/>
                  <a:cs typeface="Arial" pitchFamily="34" charset="0"/>
                  <a:sym typeface="Wingdings" pitchFamily="2" charset="2"/>
                </a:rPr>
                <a:t> Validity of the nucleon exchange model , </a:t>
              </a:r>
            </a:p>
            <a:p>
              <a:pPr lvl="2">
                <a:buFont typeface="Wingdings" pitchFamily="2" charset="2"/>
                <a:buChar char="§"/>
              </a:pPr>
              <a:r>
                <a:rPr lang="en-US" sz="2000" b="1" dirty="0" smtClean="0">
                  <a:latin typeface="Arial" pitchFamily="34" charset="0"/>
                  <a:cs typeface="Arial" pitchFamily="34" charset="0"/>
                  <a:sym typeface="Wingdings" pitchFamily="2" charset="2"/>
                </a:rPr>
                <a:t>  role of </a:t>
              </a:r>
              <a:r>
                <a:rPr lang="en-US" sz="2000" b="1" dirty="0" smtClean="0">
                  <a:latin typeface="Arial" pitchFamily="34" charset="0"/>
                  <a:cs typeface="Arial" pitchFamily="34" charset="0"/>
                  <a:sym typeface="Symbol"/>
                </a:rPr>
                <a:t> exchange </a:t>
              </a:r>
              <a:endParaRPr lang="en-US" sz="2000" b="1" dirty="0" smtClean="0">
                <a:latin typeface="Arial" pitchFamily="34" charset="0"/>
                <a:cs typeface="Arial" pitchFamily="34" charset="0"/>
                <a:sym typeface="Wingdings" pitchFamily="2" charset="2"/>
              </a:endParaRPr>
            </a:p>
            <a:p>
              <a:pPr lvl="2">
                <a:buFont typeface="Wingdings" pitchFamily="2" charset="2"/>
                <a:buChar char="§"/>
              </a:pPr>
              <a:r>
                <a:rPr lang="en-US" sz="2000" b="1" dirty="0" smtClean="0">
                  <a:latin typeface="Arial" pitchFamily="34" charset="0"/>
                  <a:cs typeface="Arial" pitchFamily="34" charset="0"/>
                  <a:sym typeface="Wingdings" pitchFamily="2" charset="2"/>
                </a:rPr>
                <a:t>  importance of s-channel terms </a:t>
              </a:r>
              <a:r>
                <a:rPr lang="en-US" sz="2000" b="1" smtClean="0">
                  <a:latin typeface="Arial" pitchFamily="34" charset="0"/>
                  <a:cs typeface="Arial" pitchFamily="34" charset="0"/>
                  <a:sym typeface="Wingdings" pitchFamily="2" charset="2"/>
                </a:rPr>
                <a:t>	</a:t>
              </a:r>
            </a:p>
            <a:p>
              <a:pPr lvl="2"/>
              <a:r>
                <a:rPr lang="en-US" b="1" i="1" smtClean="0">
                  <a:latin typeface="Arial" pitchFamily="34" charset="0"/>
                  <a:cs typeface="Arial" pitchFamily="34" charset="0"/>
                  <a:sym typeface="Wingdings" pitchFamily="2" charset="2"/>
                </a:rPr>
                <a:t>E.A</a:t>
              </a:r>
              <a:r>
                <a:rPr lang="en-US" b="1" i="1" dirty="0" smtClean="0">
                  <a:latin typeface="Arial" pitchFamily="34" charset="0"/>
                  <a:cs typeface="Arial" pitchFamily="34" charset="0"/>
                  <a:sym typeface="Wingdings" pitchFamily="2" charset="2"/>
                </a:rPr>
                <a:t>. </a:t>
              </a:r>
              <a:r>
                <a:rPr lang="en-US" b="1" i="1" dirty="0" err="1" smtClean="0">
                  <a:latin typeface="Arial" pitchFamily="34" charset="0"/>
                  <a:cs typeface="Arial" pitchFamily="34" charset="0"/>
                  <a:sym typeface="Wingdings" pitchFamily="2" charset="2"/>
                </a:rPr>
                <a:t>Kuraev</a:t>
              </a:r>
              <a:r>
                <a:rPr lang="en-US" b="1" i="1" dirty="0" smtClean="0">
                  <a:latin typeface="Arial" pitchFamily="34" charset="0"/>
                  <a:cs typeface="Arial" pitchFamily="34" charset="0"/>
                  <a:sym typeface="Wingdings" pitchFamily="2" charset="2"/>
                </a:rPr>
                <a:t> et al. arXiv:1012.5720v2 [</a:t>
              </a:r>
              <a:r>
                <a:rPr lang="en-US" b="1" i="1" dirty="0" err="1" smtClean="0">
                  <a:latin typeface="Arial" pitchFamily="34" charset="0"/>
                  <a:cs typeface="Arial" pitchFamily="34" charset="0"/>
                  <a:sym typeface="Wingdings" pitchFamily="2" charset="2"/>
                </a:rPr>
                <a:t>hep</a:t>
              </a:r>
              <a:r>
                <a:rPr lang="en-US" b="1" i="1" dirty="0" smtClean="0">
                  <a:latin typeface="Arial" pitchFamily="34" charset="0"/>
                  <a:cs typeface="Arial" pitchFamily="34" charset="0"/>
                  <a:sym typeface="Wingdings" pitchFamily="2" charset="2"/>
                </a:rPr>
                <a:t>-ph]</a:t>
              </a:r>
              <a:endParaRPr lang="en-US" sz="2000" b="1" i="1" dirty="0" smtClean="0">
                <a:latin typeface="Arial" pitchFamily="34" charset="0"/>
                <a:cs typeface="Arial" pitchFamily="34" charset="0"/>
                <a:sym typeface="Wingdings" pitchFamily="2" charset="2"/>
              </a:endParaRPr>
            </a:p>
            <a:p>
              <a:pPr lvl="1"/>
              <a:r>
                <a:rPr lang="fr-FR" sz="2000" b="1" dirty="0" smtClean="0">
                  <a:latin typeface="Arial" pitchFamily="34" charset="0"/>
                  <a:cs typeface="Arial" pitchFamily="34" charset="0"/>
                  <a:sym typeface="Symbol"/>
                </a:rPr>
                <a:t>       </a:t>
              </a:r>
              <a:r>
                <a:rPr lang="en-US" sz="2000" b="1" dirty="0" smtClean="0">
                  <a:solidFill>
                    <a:srgbClr val="FF0000"/>
                  </a:solidFill>
                  <a:latin typeface="Arial" pitchFamily="34" charset="0"/>
                  <a:cs typeface="Arial" pitchFamily="34" charset="0"/>
                  <a:sym typeface="Wingdings" pitchFamily="2" charset="2"/>
                </a:rPr>
                <a:t>can be checked </a:t>
              </a:r>
              <a:r>
                <a:rPr lang="fr-FR" sz="2000" b="1" dirty="0" err="1" smtClean="0">
                  <a:solidFill>
                    <a:srgbClr val="FF0000"/>
                  </a:solidFill>
                  <a:latin typeface="Arial" pitchFamily="34" charset="0"/>
                  <a:cs typeface="Arial" pitchFamily="34" charset="0"/>
                  <a:sym typeface="Wingdings" pitchFamily="2" charset="2"/>
                </a:rPr>
                <a:t>with</a:t>
              </a:r>
              <a:r>
                <a:rPr lang="fr-FR" sz="2000" b="1" dirty="0" smtClean="0">
                  <a:solidFill>
                    <a:srgbClr val="FF0000"/>
                  </a:solidFill>
                  <a:latin typeface="Arial" pitchFamily="34" charset="0"/>
                  <a:cs typeface="Arial" pitchFamily="34" charset="0"/>
                  <a:sym typeface="Wingdings" pitchFamily="2" charset="2"/>
                </a:rPr>
                <a:t> </a:t>
              </a:r>
              <a:r>
                <a:rPr lang="fr-FR" sz="2000" b="1" dirty="0" smtClean="0">
                  <a:solidFill>
                    <a:srgbClr val="FF0000"/>
                  </a:solidFill>
                  <a:latin typeface="Arial" pitchFamily="34" charset="0"/>
                  <a:cs typeface="Arial" pitchFamily="34" charset="0"/>
                </a:rPr>
                <a:t>pp </a:t>
              </a:r>
              <a:r>
                <a:rPr lang="fr-FR" sz="2000" b="1" dirty="0" smtClean="0">
                  <a:solidFill>
                    <a:srgbClr val="FF0000"/>
                  </a:solidFill>
                  <a:latin typeface="Arial" pitchFamily="34" charset="0"/>
                  <a:cs typeface="Arial" pitchFamily="34" charset="0"/>
                  <a:sym typeface="Symbol"/>
                </a:rPr>
                <a:t></a:t>
              </a:r>
              <a:r>
                <a:rPr lang="el-GR" sz="2000" b="1" dirty="0" smtClean="0">
                  <a:solidFill>
                    <a:srgbClr val="FF0000"/>
                  </a:solidFill>
                  <a:latin typeface="Arial" pitchFamily="34" charset="0"/>
                  <a:cs typeface="Arial" pitchFamily="34" charset="0"/>
                  <a:sym typeface="Wingdings" pitchFamily="2" charset="2"/>
                </a:rPr>
                <a:t>π</a:t>
              </a:r>
              <a:r>
                <a:rPr lang="fr-FR" sz="2000" b="1" baseline="30000" dirty="0" smtClean="0">
                  <a:solidFill>
                    <a:srgbClr val="FF0000"/>
                  </a:solidFill>
                  <a:latin typeface="Arial" pitchFamily="34" charset="0"/>
                  <a:cs typeface="Arial" pitchFamily="34" charset="0"/>
                  <a:sym typeface="Wingdings" pitchFamily="2" charset="2"/>
                </a:rPr>
                <a:t>0</a:t>
              </a:r>
              <a:r>
                <a:rPr lang="fr-FR" sz="2000" b="1" dirty="0" smtClean="0">
                  <a:solidFill>
                    <a:srgbClr val="FF0000"/>
                  </a:solidFill>
                  <a:latin typeface="Arial" pitchFamily="34" charset="0"/>
                  <a:cs typeface="Arial" pitchFamily="34" charset="0"/>
                  <a:sym typeface="Wingdings" pitchFamily="2" charset="2"/>
                </a:rPr>
                <a:t>γ</a:t>
              </a:r>
              <a:r>
                <a:rPr lang="en-US" sz="2000" b="1" dirty="0" smtClean="0">
                  <a:solidFill>
                    <a:srgbClr val="FF0000"/>
                  </a:solidFill>
                  <a:latin typeface="Arial" pitchFamily="34" charset="0"/>
                  <a:cs typeface="Arial" pitchFamily="34" charset="0"/>
                  <a:sym typeface="Wingdings" pitchFamily="2" charset="2"/>
                </a:rPr>
                <a:t>   measurement at PANDA</a:t>
              </a:r>
            </a:p>
            <a:p>
              <a:pPr lvl="1"/>
              <a:endParaRPr lang="en-US" sz="2000" b="1" dirty="0" smtClean="0">
                <a:latin typeface="Arial" pitchFamily="34" charset="0"/>
                <a:cs typeface="Arial" pitchFamily="34" charset="0"/>
                <a:sym typeface="Wingdings" pitchFamily="2" charset="2"/>
              </a:endParaRPr>
            </a:p>
          </p:txBody>
        </p:sp>
        <p:sp>
          <p:nvSpPr>
            <p:cNvPr id="8" name="ZoneTexte 7"/>
            <p:cNvSpPr txBox="1"/>
            <p:nvPr/>
          </p:nvSpPr>
          <p:spPr>
            <a:xfrm>
              <a:off x="5652120" y="1732746"/>
              <a:ext cx="269626" cy="400110"/>
            </a:xfrm>
            <a:prstGeom prst="rect">
              <a:avLst/>
            </a:prstGeom>
            <a:noFill/>
          </p:spPr>
          <p:txBody>
            <a:bodyPr wrap="none" rtlCol="0">
              <a:spAutoFit/>
            </a:bodyPr>
            <a:lstStyle/>
            <a:p>
              <a:r>
                <a:rPr lang="en-US" sz="2000" dirty="0" smtClean="0"/>
                <a:t>-</a:t>
              </a:r>
              <a:endParaRPr lang="fr-FR" sz="2000" dirty="0"/>
            </a:p>
          </p:txBody>
        </p:sp>
      </p:grpSp>
      <p:sp>
        <p:nvSpPr>
          <p:cNvPr id="10" name="ZoneTexte 9"/>
          <p:cNvSpPr txBox="1"/>
          <p:nvPr/>
        </p:nvSpPr>
        <p:spPr>
          <a:xfrm>
            <a:off x="4158358" y="4581128"/>
            <a:ext cx="304892" cy="523220"/>
          </a:xfrm>
          <a:prstGeom prst="rect">
            <a:avLst/>
          </a:prstGeom>
          <a:noFill/>
        </p:spPr>
        <p:txBody>
          <a:bodyPr wrap="none" rtlCol="0">
            <a:spAutoFit/>
          </a:bodyPr>
          <a:lstStyle/>
          <a:p>
            <a:r>
              <a:rPr lang="en-US" sz="2800" dirty="0" smtClean="0">
                <a:solidFill>
                  <a:srgbClr val="FF0000"/>
                </a:solidFill>
              </a:rPr>
              <a:t>-</a:t>
            </a:r>
            <a:endParaRPr lang="fr-FR" sz="2800" dirty="0">
              <a:solidFill>
                <a:srgbClr val="FF0000"/>
              </a:solidFill>
            </a:endParaRPr>
          </a:p>
        </p:txBody>
      </p:sp>
      <p:grpSp>
        <p:nvGrpSpPr>
          <p:cNvPr id="11" name="Group 108"/>
          <p:cNvGrpSpPr>
            <a:grpSpLocks/>
          </p:cNvGrpSpPr>
          <p:nvPr/>
        </p:nvGrpSpPr>
        <p:grpSpPr bwMode="auto">
          <a:xfrm>
            <a:off x="6123280" y="2348880"/>
            <a:ext cx="2841208" cy="1368152"/>
            <a:chOff x="240" y="480"/>
            <a:chExt cx="2256" cy="1104"/>
          </a:xfrm>
        </p:grpSpPr>
        <p:grpSp>
          <p:nvGrpSpPr>
            <p:cNvPr id="12" name="Group 109"/>
            <p:cNvGrpSpPr>
              <a:grpSpLocks/>
            </p:cNvGrpSpPr>
            <p:nvPr/>
          </p:nvGrpSpPr>
          <p:grpSpPr bwMode="auto">
            <a:xfrm>
              <a:off x="240" y="480"/>
              <a:ext cx="2256" cy="1104"/>
              <a:chOff x="472" y="3120"/>
              <a:chExt cx="2256" cy="1104"/>
            </a:xfrm>
          </p:grpSpPr>
          <p:sp>
            <p:nvSpPr>
              <p:cNvPr id="14" name="Text Box 110"/>
              <p:cNvSpPr txBox="1">
                <a:spLocks noChangeArrowheads="1"/>
              </p:cNvSpPr>
              <p:nvPr/>
            </p:nvSpPr>
            <p:spPr bwMode="auto">
              <a:xfrm>
                <a:off x="1392" y="3264"/>
                <a:ext cx="336" cy="2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spcBef>
                    <a:spcPct val="50000"/>
                  </a:spcBef>
                </a:pPr>
                <a:r>
                  <a:rPr lang="fr-FR" baseline="0"/>
                  <a:t>q</a:t>
                </a:r>
                <a:r>
                  <a:rPr lang="fr-FR"/>
                  <a:t>2</a:t>
                </a:r>
              </a:p>
            </p:txBody>
          </p:sp>
          <p:grpSp>
            <p:nvGrpSpPr>
              <p:cNvPr id="15" name="Group 111"/>
              <p:cNvGrpSpPr>
                <a:grpSpLocks/>
              </p:cNvGrpSpPr>
              <p:nvPr/>
            </p:nvGrpSpPr>
            <p:grpSpPr bwMode="auto">
              <a:xfrm>
                <a:off x="472" y="3120"/>
                <a:ext cx="2256" cy="1104"/>
                <a:chOff x="144" y="2976"/>
                <a:chExt cx="2256" cy="1104"/>
              </a:xfrm>
            </p:grpSpPr>
            <p:grpSp>
              <p:nvGrpSpPr>
                <p:cNvPr id="16" name="Group 112"/>
                <p:cNvGrpSpPr>
                  <a:grpSpLocks/>
                </p:cNvGrpSpPr>
                <p:nvPr/>
              </p:nvGrpSpPr>
              <p:grpSpPr bwMode="auto">
                <a:xfrm>
                  <a:off x="192" y="3024"/>
                  <a:ext cx="1707" cy="1034"/>
                  <a:chOff x="192" y="3024"/>
                  <a:chExt cx="1707" cy="1034"/>
                </a:xfrm>
              </p:grpSpPr>
              <p:sp>
                <p:nvSpPr>
                  <p:cNvPr id="18" name="Text Box 113"/>
                  <p:cNvSpPr txBox="1">
                    <a:spLocks noChangeArrowheads="1"/>
                  </p:cNvSpPr>
                  <p:nvPr/>
                </p:nvSpPr>
                <p:spPr bwMode="auto">
                  <a:xfrm>
                    <a:off x="1632" y="3148"/>
                    <a:ext cx="267" cy="2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1600" b="1" baseline="0"/>
                      <a:t>e</a:t>
                    </a:r>
                    <a:r>
                      <a:rPr lang="fr-FR" sz="1600" b="1"/>
                      <a:t>+</a:t>
                    </a:r>
                  </a:p>
                </p:txBody>
              </p:sp>
              <p:sp>
                <p:nvSpPr>
                  <p:cNvPr id="19" name="Line 114"/>
                  <p:cNvSpPr>
                    <a:spLocks noChangeShapeType="1"/>
                  </p:cNvSpPr>
                  <p:nvPr/>
                </p:nvSpPr>
                <p:spPr bwMode="auto">
                  <a:xfrm>
                    <a:off x="432" y="3408"/>
                    <a:ext cx="57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0" name="Line 115"/>
                  <p:cNvSpPr>
                    <a:spLocks noChangeShapeType="1"/>
                  </p:cNvSpPr>
                  <p:nvPr/>
                </p:nvSpPr>
                <p:spPr bwMode="auto">
                  <a:xfrm>
                    <a:off x="432" y="3888"/>
                    <a:ext cx="57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1" name="Text Box 116"/>
                  <p:cNvSpPr txBox="1">
                    <a:spLocks noChangeArrowheads="1"/>
                  </p:cNvSpPr>
                  <p:nvPr/>
                </p:nvSpPr>
                <p:spPr bwMode="auto">
                  <a:xfrm>
                    <a:off x="192" y="3119"/>
                    <a:ext cx="195" cy="2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a:t>p</a:t>
                    </a:r>
                  </a:p>
                </p:txBody>
              </p:sp>
              <p:sp>
                <p:nvSpPr>
                  <p:cNvPr id="22" name="Text Box 117"/>
                  <p:cNvSpPr txBox="1">
                    <a:spLocks noChangeArrowheads="1"/>
                  </p:cNvSpPr>
                  <p:nvPr/>
                </p:nvSpPr>
                <p:spPr bwMode="auto">
                  <a:xfrm>
                    <a:off x="192" y="3608"/>
                    <a:ext cx="220" cy="2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prstDash val="dash"/>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a:t>p</a:t>
                    </a:r>
                  </a:p>
                </p:txBody>
              </p:sp>
              <p:sp>
                <p:nvSpPr>
                  <p:cNvPr id="23" name="Line 118"/>
                  <p:cNvSpPr>
                    <a:spLocks noChangeShapeType="1"/>
                  </p:cNvSpPr>
                  <p:nvPr/>
                </p:nvSpPr>
                <p:spPr bwMode="auto">
                  <a:xfrm flipH="1">
                    <a:off x="1008" y="3425"/>
                    <a:ext cx="3" cy="4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4" name="Line 119"/>
                  <p:cNvSpPr>
                    <a:spLocks noChangeShapeType="1"/>
                  </p:cNvSpPr>
                  <p:nvPr/>
                </p:nvSpPr>
                <p:spPr bwMode="auto">
                  <a:xfrm>
                    <a:off x="1011" y="3888"/>
                    <a:ext cx="51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5" name="Text Box 120"/>
                  <p:cNvSpPr txBox="1">
                    <a:spLocks noChangeArrowheads="1"/>
                  </p:cNvSpPr>
                  <p:nvPr/>
                </p:nvSpPr>
                <p:spPr bwMode="auto">
                  <a:xfrm>
                    <a:off x="1584" y="3793"/>
                    <a:ext cx="284" cy="2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a:sym typeface="Symbol" pitchFamily="18" charset="2"/>
                      </a:rPr>
                      <a:t>°</a:t>
                    </a:r>
                  </a:p>
                </p:txBody>
              </p:sp>
              <p:sp>
                <p:nvSpPr>
                  <p:cNvPr id="26" name="Freeform 121"/>
                  <p:cNvSpPr>
                    <a:spLocks/>
                  </p:cNvSpPr>
                  <p:nvPr/>
                </p:nvSpPr>
                <p:spPr bwMode="auto">
                  <a:xfrm rot="-2317481">
                    <a:off x="1072" y="3306"/>
                    <a:ext cx="335" cy="277"/>
                  </a:xfrm>
                  <a:custGeom>
                    <a:avLst/>
                    <a:gdLst>
                      <a:gd name="T0" fmla="*/ 0 w 360"/>
                      <a:gd name="T1" fmla="*/ 18 h 360"/>
                      <a:gd name="T2" fmla="*/ 89 w 360"/>
                      <a:gd name="T3" fmla="*/ 18 h 360"/>
                      <a:gd name="T4" fmla="*/ 45 w 360"/>
                      <a:gd name="T5" fmla="*/ 129 h 360"/>
                      <a:gd name="T6" fmla="*/ 179 w 360"/>
                      <a:gd name="T7" fmla="*/ 92 h 360"/>
                      <a:gd name="T8" fmla="*/ 179 w 360"/>
                      <a:gd name="T9" fmla="*/ 203 h 360"/>
                      <a:gd name="T10" fmla="*/ 313 w 360"/>
                      <a:gd name="T11" fmla="*/ 166 h 360"/>
                      <a:gd name="T12" fmla="*/ 313 w 360"/>
                      <a:gd name="T13" fmla="*/ 277 h 3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0" h="360">
                        <a:moveTo>
                          <a:pt x="0" y="24"/>
                        </a:moveTo>
                        <a:cubicBezTo>
                          <a:pt x="44" y="12"/>
                          <a:pt x="88" y="0"/>
                          <a:pt x="96" y="24"/>
                        </a:cubicBezTo>
                        <a:cubicBezTo>
                          <a:pt x="104" y="48"/>
                          <a:pt x="32" y="152"/>
                          <a:pt x="48" y="168"/>
                        </a:cubicBezTo>
                        <a:cubicBezTo>
                          <a:pt x="64" y="184"/>
                          <a:pt x="168" y="104"/>
                          <a:pt x="192" y="120"/>
                        </a:cubicBezTo>
                        <a:cubicBezTo>
                          <a:pt x="216" y="136"/>
                          <a:pt x="168" y="248"/>
                          <a:pt x="192" y="264"/>
                        </a:cubicBezTo>
                        <a:cubicBezTo>
                          <a:pt x="216" y="280"/>
                          <a:pt x="312" y="200"/>
                          <a:pt x="336" y="216"/>
                        </a:cubicBezTo>
                        <a:cubicBezTo>
                          <a:pt x="360" y="232"/>
                          <a:pt x="336" y="336"/>
                          <a:pt x="336" y="360"/>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7" name="Line 122"/>
                  <p:cNvSpPr>
                    <a:spLocks noChangeShapeType="1"/>
                  </p:cNvSpPr>
                  <p:nvPr/>
                </p:nvSpPr>
                <p:spPr bwMode="auto">
                  <a:xfrm flipV="1">
                    <a:off x="1468" y="3392"/>
                    <a:ext cx="160" cy="8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8" name="Line 123"/>
                  <p:cNvSpPr>
                    <a:spLocks noChangeShapeType="1"/>
                  </p:cNvSpPr>
                  <p:nvPr/>
                </p:nvSpPr>
                <p:spPr bwMode="auto">
                  <a:xfrm>
                    <a:off x="1468" y="3471"/>
                    <a:ext cx="160" cy="8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9" name="Text Box 124"/>
                  <p:cNvSpPr txBox="1">
                    <a:spLocks noChangeArrowheads="1"/>
                  </p:cNvSpPr>
                  <p:nvPr/>
                </p:nvSpPr>
                <p:spPr bwMode="auto">
                  <a:xfrm>
                    <a:off x="1632" y="3455"/>
                    <a:ext cx="243" cy="2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sz="1600" b="1" baseline="0"/>
                      <a:t>e</a:t>
                    </a:r>
                    <a:r>
                      <a:rPr lang="fr-FR" sz="1600" b="1"/>
                      <a:t>-</a:t>
                    </a:r>
                  </a:p>
                </p:txBody>
              </p:sp>
              <p:sp>
                <p:nvSpPr>
                  <p:cNvPr id="31" name="Text Box 126"/>
                  <p:cNvSpPr txBox="1">
                    <a:spLocks noChangeArrowheads="1"/>
                  </p:cNvSpPr>
                  <p:nvPr/>
                </p:nvSpPr>
                <p:spPr bwMode="auto">
                  <a:xfrm>
                    <a:off x="220" y="3024"/>
                    <a:ext cx="184" cy="2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charset="0"/>
                      </a:defRPr>
                    </a:lvl1pPr>
                    <a:lvl2pPr marL="742950" indent="-285750" eaLnBrk="0" hangingPunct="0">
                      <a:defRPr baseline="30000">
                        <a:solidFill>
                          <a:schemeClr val="tx1"/>
                        </a:solidFill>
                        <a:latin typeface="Arial" charset="0"/>
                      </a:defRPr>
                    </a:lvl2pPr>
                    <a:lvl3pPr marL="1143000" indent="-228600" eaLnBrk="0" hangingPunct="0">
                      <a:defRPr baseline="30000">
                        <a:solidFill>
                          <a:schemeClr val="tx1"/>
                        </a:solidFill>
                        <a:latin typeface="Arial" charset="0"/>
                      </a:defRPr>
                    </a:lvl3pPr>
                    <a:lvl4pPr marL="1600200" indent="-228600" eaLnBrk="0" hangingPunct="0">
                      <a:defRPr baseline="30000">
                        <a:solidFill>
                          <a:schemeClr val="tx1"/>
                        </a:solidFill>
                        <a:latin typeface="Arial" charset="0"/>
                      </a:defRPr>
                    </a:lvl4pPr>
                    <a:lvl5pPr marL="2057400" indent="-228600" eaLnBrk="0" hangingPunct="0">
                      <a:defRPr baseline="30000">
                        <a:solidFill>
                          <a:schemeClr val="tx1"/>
                        </a:solidFill>
                        <a:latin typeface="Arial" charset="0"/>
                      </a:defRPr>
                    </a:lvl5pPr>
                    <a:lvl6pPr marL="2514600" indent="-228600" eaLnBrk="0" fontAlgn="base" hangingPunct="0">
                      <a:spcBef>
                        <a:spcPct val="0"/>
                      </a:spcBef>
                      <a:spcAft>
                        <a:spcPct val="0"/>
                      </a:spcAft>
                      <a:defRPr baseline="30000">
                        <a:solidFill>
                          <a:schemeClr val="tx1"/>
                        </a:solidFill>
                        <a:latin typeface="Arial" charset="0"/>
                      </a:defRPr>
                    </a:lvl6pPr>
                    <a:lvl7pPr marL="2971800" indent="-228600" eaLnBrk="0" fontAlgn="base" hangingPunct="0">
                      <a:spcBef>
                        <a:spcPct val="0"/>
                      </a:spcBef>
                      <a:spcAft>
                        <a:spcPct val="0"/>
                      </a:spcAft>
                      <a:defRPr baseline="30000">
                        <a:solidFill>
                          <a:schemeClr val="tx1"/>
                        </a:solidFill>
                        <a:latin typeface="Arial" charset="0"/>
                      </a:defRPr>
                    </a:lvl7pPr>
                    <a:lvl8pPr marL="3429000" indent="-228600" eaLnBrk="0" fontAlgn="base" hangingPunct="0">
                      <a:spcBef>
                        <a:spcPct val="0"/>
                      </a:spcBef>
                      <a:spcAft>
                        <a:spcPct val="0"/>
                      </a:spcAft>
                      <a:defRPr baseline="30000">
                        <a:solidFill>
                          <a:schemeClr val="tx1"/>
                        </a:solidFill>
                        <a:latin typeface="Arial" charset="0"/>
                      </a:defRPr>
                    </a:lvl8pPr>
                    <a:lvl9pPr marL="3886200" indent="-228600" eaLnBrk="0" fontAlgn="base" hangingPunct="0">
                      <a:spcBef>
                        <a:spcPct val="0"/>
                      </a:spcBef>
                      <a:spcAft>
                        <a:spcPct val="0"/>
                      </a:spcAft>
                      <a:defRPr baseline="30000">
                        <a:solidFill>
                          <a:schemeClr val="tx1"/>
                        </a:solidFill>
                        <a:latin typeface="Arial" charset="0"/>
                      </a:defRPr>
                    </a:lvl9pPr>
                  </a:lstStyle>
                  <a:p>
                    <a:pPr eaLnBrk="1" hangingPunct="1"/>
                    <a:r>
                      <a:rPr lang="fr-FR" baseline="0"/>
                      <a:t>-</a:t>
                    </a:r>
                  </a:p>
                </p:txBody>
              </p:sp>
            </p:grpSp>
            <p:sp>
              <p:nvSpPr>
                <p:cNvPr id="17" name="Rectangle 127"/>
                <p:cNvSpPr>
                  <a:spLocks noChangeArrowheads="1"/>
                </p:cNvSpPr>
                <p:nvPr/>
              </p:nvSpPr>
              <p:spPr bwMode="auto">
                <a:xfrm>
                  <a:off x="144" y="2976"/>
                  <a:ext cx="2256" cy="1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grpSp>
        </p:grpSp>
        <p:sp>
          <p:nvSpPr>
            <p:cNvPr id="13" name="Oval 128"/>
            <p:cNvSpPr>
              <a:spLocks noChangeArrowheads="1"/>
            </p:cNvSpPr>
            <p:nvPr/>
          </p:nvSpPr>
          <p:spPr bwMode="auto">
            <a:xfrm>
              <a:off x="1056" y="816"/>
              <a:ext cx="96" cy="192"/>
            </a:xfrm>
            <a:prstGeom prst="ellipse">
              <a:avLst/>
            </a:prstGeom>
            <a:noFill/>
            <a:ln w="38100">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a:xfrm>
            <a:off x="-36513" y="-26988"/>
            <a:ext cx="9180513" cy="1143001"/>
          </a:xfrm>
          <a:solidFill>
            <a:srgbClr val="4F81BD"/>
          </a:solidFill>
        </p:spPr>
        <p:txBody>
          <a:bodyPr/>
          <a:lstStyle/>
          <a:p>
            <a:pPr algn="l" eaLnBrk="1" hangingPunct="1"/>
            <a:r>
              <a:rPr lang="en-US" dirty="0" smtClean="0">
                <a:solidFill>
                  <a:schemeClr val="bg1"/>
                </a:solidFill>
              </a:rPr>
              <a:t> The FAIR facility (1)</a:t>
            </a:r>
            <a:endParaRPr lang="fr-FR" dirty="0" smtClean="0">
              <a:solidFill>
                <a:schemeClr val="bg1"/>
              </a:solidFill>
            </a:endParaRPr>
          </a:p>
        </p:txBody>
      </p:sp>
      <p:sp>
        <p:nvSpPr>
          <p:cNvPr id="19" name="Text Box 22"/>
          <p:cNvSpPr txBox="1">
            <a:spLocks noGrp="1" noChangeArrowheads="1"/>
          </p:cNvSpPr>
          <p:nvPr>
            <p:ph idx="1"/>
          </p:nvPr>
        </p:nvSpPr>
        <p:spPr>
          <a:xfrm>
            <a:off x="5076825" y="1196975"/>
            <a:ext cx="3816350" cy="2762295"/>
          </a:xfrm>
          <a:solidFill>
            <a:schemeClr val="accent5">
              <a:lumMod val="60000"/>
              <a:lumOff val="40000"/>
              <a:alpha val="31000"/>
            </a:schemeClr>
          </a:solidFill>
          <a:ln w="57150">
            <a:solidFill>
              <a:srgbClr val="7030A0"/>
            </a:solidFill>
          </a:ln>
        </p:spPr>
        <p:txBody>
          <a:bodyPr>
            <a:spAutoFit/>
          </a:bodyPr>
          <a:lstStyle/>
          <a:p>
            <a:pPr marL="0" indent="0" fontAlgn="auto">
              <a:spcAft>
                <a:spcPct val="15000"/>
              </a:spcAft>
              <a:buSzPct val="120000"/>
              <a:buFont typeface="Wingdings 2"/>
              <a:buNone/>
              <a:defRPr/>
            </a:pPr>
            <a:r>
              <a:rPr lang="en-US" sz="2000" b="1" dirty="0">
                <a:latin typeface="Verdana" pitchFamily="34" charset="0"/>
                <a:ea typeface="ＭＳ Ｐゴシック"/>
                <a:cs typeface="Arial" charset="0"/>
              </a:rPr>
              <a:t>Facility for Antiproton and Ion Research </a:t>
            </a:r>
            <a:endParaRPr lang="en-US" sz="2000" b="1" dirty="0" smtClean="0">
              <a:latin typeface="Verdana" pitchFamily="34" charset="0"/>
              <a:ea typeface="ＭＳ Ｐゴシック"/>
              <a:cs typeface="Arial" charset="0"/>
            </a:endParaRPr>
          </a:p>
          <a:p>
            <a:pPr fontAlgn="auto">
              <a:spcAft>
                <a:spcPct val="15000"/>
              </a:spcAft>
              <a:buSzPct val="120000"/>
              <a:defRPr/>
            </a:pPr>
            <a:endParaRPr lang="en-US" sz="1400" b="1" dirty="0" smtClean="0">
              <a:solidFill>
                <a:schemeClr val="bg2"/>
              </a:solidFill>
              <a:latin typeface="Verdana" pitchFamily="34" charset="0"/>
              <a:ea typeface="ＭＳ Ｐゴシック"/>
              <a:cs typeface="Arial" charset="0"/>
            </a:endParaRPr>
          </a:p>
          <a:p>
            <a:pPr marL="274320" indent="-274320" fontAlgn="auto">
              <a:spcAft>
                <a:spcPct val="15000"/>
              </a:spcAft>
              <a:buClr>
                <a:srgbClr val="000066"/>
              </a:buClr>
              <a:buSzPct val="120000"/>
              <a:buFontTx/>
              <a:buChar char="•"/>
              <a:defRPr/>
            </a:pPr>
            <a:r>
              <a:rPr lang="en-US" sz="1200" b="1" dirty="0" err="1" smtClean="0">
                <a:solidFill>
                  <a:srgbClr val="0000FF"/>
                </a:solidFill>
                <a:latin typeface="Verdana" pitchFamily="34" charset="0"/>
                <a:ea typeface="ＭＳ Ｐゴシック"/>
                <a:cs typeface="Arial" charset="0"/>
              </a:rPr>
              <a:t>Hadron</a:t>
            </a:r>
            <a:r>
              <a:rPr lang="en-US" sz="1200" b="1" dirty="0" smtClean="0">
                <a:solidFill>
                  <a:srgbClr val="0000FF"/>
                </a:solidFill>
                <a:latin typeface="Verdana" pitchFamily="34" charset="0"/>
                <a:ea typeface="ＭＳ Ｐゴシック"/>
                <a:cs typeface="Arial" charset="0"/>
              </a:rPr>
              <a:t> Structure and Dynamics</a:t>
            </a:r>
            <a:endParaRPr lang="en-US" sz="1200" b="1" dirty="0" smtClean="0">
              <a:latin typeface="Verdana" pitchFamily="34" charset="0"/>
              <a:ea typeface="ＭＳ Ｐゴシック"/>
              <a:cs typeface="Arial" charset="0"/>
            </a:endParaRPr>
          </a:p>
          <a:p>
            <a:pPr marL="274320" indent="-274320" fontAlgn="auto">
              <a:spcAft>
                <a:spcPct val="15000"/>
              </a:spcAft>
              <a:buClr>
                <a:srgbClr val="000066"/>
              </a:buClr>
              <a:buSzPct val="120000"/>
              <a:buFontTx/>
              <a:buChar char="•"/>
              <a:defRPr/>
            </a:pPr>
            <a:r>
              <a:rPr lang="en-US" sz="1200" b="1" dirty="0" smtClean="0">
                <a:latin typeface="Verdana" pitchFamily="34" charset="0"/>
                <a:ea typeface="ＭＳ Ｐゴシック"/>
                <a:cs typeface="Arial" charset="0"/>
              </a:rPr>
              <a:t>Nuclear and quark matter</a:t>
            </a:r>
            <a:endParaRPr lang="en-US" sz="1200" b="1" dirty="0">
              <a:latin typeface="Verdana" pitchFamily="34" charset="0"/>
              <a:ea typeface="ＭＳ Ｐゴシック"/>
              <a:cs typeface="Arial" charset="0"/>
            </a:endParaRPr>
          </a:p>
          <a:p>
            <a:pPr marL="274320" indent="-274320" fontAlgn="auto">
              <a:spcAft>
                <a:spcPct val="15000"/>
              </a:spcAft>
              <a:buSzPct val="120000"/>
              <a:buFontTx/>
              <a:buChar char="•"/>
              <a:defRPr/>
            </a:pPr>
            <a:r>
              <a:rPr lang="en-US" sz="1200" b="1" dirty="0">
                <a:latin typeface="Verdana" pitchFamily="34" charset="0"/>
                <a:ea typeface="ＭＳ Ｐゴシック"/>
                <a:cs typeface="Arial" charset="0"/>
              </a:rPr>
              <a:t> S</a:t>
            </a:r>
            <a:r>
              <a:rPr lang="en-US" sz="1200" b="1" dirty="0" smtClean="0">
                <a:latin typeface="Verdana" pitchFamily="34" charset="0"/>
                <a:ea typeface="ＭＳ Ｐゴシック"/>
                <a:cs typeface="Arial" charset="0"/>
              </a:rPr>
              <a:t>uper-heavy elements</a:t>
            </a:r>
            <a:endParaRPr lang="en-US" sz="1200" b="1" dirty="0">
              <a:latin typeface="Verdana" pitchFamily="34" charset="0"/>
              <a:ea typeface="ＭＳ Ｐゴシック"/>
              <a:cs typeface="Arial" charset="0"/>
            </a:endParaRPr>
          </a:p>
          <a:p>
            <a:pPr marL="274320" indent="-274320" fontAlgn="auto">
              <a:spcAft>
                <a:spcPct val="15000"/>
              </a:spcAft>
              <a:buSzPct val="120000"/>
              <a:buFontTx/>
              <a:buChar char="•"/>
              <a:defRPr/>
            </a:pPr>
            <a:r>
              <a:rPr lang="en-US" sz="1200" b="1" dirty="0">
                <a:latin typeface="Verdana" pitchFamily="34" charset="0"/>
                <a:ea typeface="ＭＳ Ｐゴシック"/>
                <a:cs typeface="Arial" charset="0"/>
              </a:rPr>
              <a:t> </a:t>
            </a:r>
            <a:r>
              <a:rPr lang="en-US" sz="1200" b="1" dirty="0" smtClean="0">
                <a:latin typeface="Verdana" pitchFamily="34" charset="0"/>
                <a:ea typeface="ＭＳ Ｐゴシック"/>
                <a:cs typeface="Arial" charset="0"/>
              </a:rPr>
              <a:t>Nuclear </a:t>
            </a:r>
            <a:r>
              <a:rPr lang="en-US" sz="1200" b="1" dirty="0">
                <a:latin typeface="Verdana" pitchFamily="34" charset="0"/>
                <a:ea typeface="ＭＳ Ｐゴシック"/>
                <a:cs typeface="Arial" charset="0"/>
              </a:rPr>
              <a:t>S</a:t>
            </a:r>
            <a:r>
              <a:rPr lang="en-US" sz="1200" b="1" dirty="0" smtClean="0">
                <a:latin typeface="Verdana" pitchFamily="34" charset="0"/>
                <a:ea typeface="ＭＳ Ｐゴシック"/>
                <a:cs typeface="Arial" charset="0"/>
              </a:rPr>
              <a:t>tructure and Astrophysics</a:t>
            </a:r>
            <a:endParaRPr lang="en-US" sz="1200" b="1" dirty="0">
              <a:latin typeface="Verdana" pitchFamily="34" charset="0"/>
              <a:ea typeface="ＭＳ Ｐゴシック"/>
              <a:cs typeface="Arial" charset="0"/>
            </a:endParaRPr>
          </a:p>
          <a:p>
            <a:pPr marL="274320" indent="-274320" fontAlgn="auto">
              <a:spcAft>
                <a:spcPct val="15000"/>
              </a:spcAft>
              <a:buSzPct val="120000"/>
              <a:buFontTx/>
              <a:buChar char="•"/>
              <a:defRPr/>
            </a:pPr>
            <a:r>
              <a:rPr lang="en-US" sz="1200" b="1" dirty="0">
                <a:latin typeface="Verdana" pitchFamily="34" charset="0"/>
                <a:ea typeface="ＭＳ Ｐゴシック"/>
                <a:cs typeface="Arial" charset="0"/>
              </a:rPr>
              <a:t> </a:t>
            </a:r>
            <a:r>
              <a:rPr lang="en-US" sz="1200" b="1" dirty="0" smtClean="0">
                <a:latin typeface="Verdana" pitchFamily="34" charset="0"/>
                <a:ea typeface="ＭＳ Ｐゴシック"/>
                <a:cs typeface="Arial" charset="0"/>
              </a:rPr>
              <a:t>Atomic, Plasma and Material </a:t>
            </a:r>
            <a:r>
              <a:rPr lang="en-US" sz="1200" b="1" dirty="0">
                <a:latin typeface="Verdana" pitchFamily="34" charset="0"/>
                <a:ea typeface="ＭＳ Ｐゴシック"/>
                <a:cs typeface="Arial" charset="0"/>
              </a:rPr>
              <a:t>P</a:t>
            </a:r>
            <a:r>
              <a:rPr lang="en-US" sz="1200" b="1" dirty="0" smtClean="0">
                <a:latin typeface="Verdana" pitchFamily="34" charset="0"/>
                <a:ea typeface="ＭＳ Ｐゴシック"/>
                <a:cs typeface="Arial" charset="0"/>
              </a:rPr>
              <a:t>hysics </a:t>
            </a:r>
          </a:p>
          <a:p>
            <a:pPr marL="274320" indent="-274320" fontAlgn="auto">
              <a:spcAft>
                <a:spcPct val="15000"/>
              </a:spcAft>
              <a:buSzPct val="120000"/>
              <a:buFontTx/>
              <a:buChar char="•"/>
              <a:defRPr/>
            </a:pPr>
            <a:r>
              <a:rPr lang="en-US" sz="1200" b="1" dirty="0">
                <a:latin typeface="Verdana" pitchFamily="34" charset="0"/>
                <a:ea typeface="ＭＳ Ｐゴシック"/>
                <a:cs typeface="Arial" charset="0"/>
              </a:rPr>
              <a:t> </a:t>
            </a:r>
            <a:r>
              <a:rPr lang="en-US" sz="1200" b="1" dirty="0" smtClean="0">
                <a:latin typeface="Verdana" pitchFamily="34" charset="0"/>
                <a:ea typeface="ＭＳ Ｐゴシック"/>
                <a:cs typeface="Arial" charset="0"/>
              </a:rPr>
              <a:t>Radiobiology</a:t>
            </a:r>
          </a:p>
          <a:p>
            <a:pPr marL="0" indent="0" fontAlgn="auto">
              <a:spcAft>
                <a:spcPct val="15000"/>
              </a:spcAft>
              <a:buSzPct val="120000"/>
              <a:buFont typeface="Arial" charset="0"/>
              <a:buNone/>
              <a:defRPr/>
            </a:pPr>
            <a:endParaRPr lang="en-US" sz="1200" b="1" dirty="0">
              <a:latin typeface="Verdana" pitchFamily="34" charset="0"/>
              <a:ea typeface="ＭＳ Ｐゴシック"/>
              <a:cs typeface="Arial" charset="0"/>
            </a:endParaRPr>
          </a:p>
        </p:txBody>
      </p:sp>
      <p:sp>
        <p:nvSpPr>
          <p:cNvPr id="31746" name="Espace réservé de la date 3"/>
          <p:cNvSpPr>
            <a:spLocks noGrp="1"/>
          </p:cNvSpPr>
          <p:nvPr>
            <p:ph type="dt" sz="quarter" idx="10"/>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fr-FR" smtClean="0"/>
              <a:t>Gatchina, 9 July 2012</a:t>
            </a:r>
            <a:endParaRPr lang="fr-FR"/>
          </a:p>
        </p:txBody>
      </p:sp>
      <p:sp>
        <p:nvSpPr>
          <p:cNvPr id="31747" name="Espace réservé du pied de page 5"/>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fr-FR"/>
              <a:t>B. Ramstein   (IPN Orsay)</a:t>
            </a:r>
          </a:p>
        </p:txBody>
      </p:sp>
      <p:pic>
        <p:nvPicPr>
          <p:cNvPr id="19462" name="Picture 2" descr="FAIR_e.jpg"/>
          <p:cNvPicPr>
            <a:picLocks noChangeAspect="1"/>
          </p:cNvPicPr>
          <p:nvPr/>
        </p:nvPicPr>
        <p:blipFill>
          <a:blip r:embed="rId3" cstate="print"/>
          <a:srcRect r="5682"/>
          <a:stretch>
            <a:fillRect/>
          </a:stretch>
        </p:blipFill>
        <p:spPr bwMode="auto">
          <a:xfrm>
            <a:off x="160338" y="3006725"/>
            <a:ext cx="3744912" cy="3144838"/>
          </a:xfrm>
          <a:prstGeom prst="rect">
            <a:avLst/>
          </a:prstGeom>
          <a:solidFill>
            <a:srgbClr val="FFFF00"/>
          </a:solidFill>
          <a:ln w="9525">
            <a:noFill/>
            <a:miter lim="800000"/>
            <a:headEnd/>
            <a:tailEnd/>
          </a:ln>
        </p:spPr>
      </p:pic>
      <p:sp>
        <p:nvSpPr>
          <p:cNvPr id="19463" name="Oval 6"/>
          <p:cNvSpPr>
            <a:spLocks noChangeArrowheads="1"/>
          </p:cNvSpPr>
          <p:nvPr/>
        </p:nvSpPr>
        <p:spPr bwMode="auto">
          <a:xfrm>
            <a:off x="2282825" y="4110038"/>
            <a:ext cx="76200" cy="76200"/>
          </a:xfrm>
          <a:prstGeom prst="ellipse">
            <a:avLst/>
          </a:prstGeom>
          <a:solidFill>
            <a:schemeClr val="accent1"/>
          </a:solidFill>
          <a:ln w="9525">
            <a:solidFill>
              <a:schemeClr val="tx1"/>
            </a:solidFill>
            <a:round/>
            <a:headEnd/>
            <a:tailEnd/>
          </a:ln>
        </p:spPr>
        <p:txBody>
          <a:bodyPr wrap="none" anchor="ctr"/>
          <a:lstStyle/>
          <a:p>
            <a:endParaRPr lang="fr-FR">
              <a:latin typeface="Georgia" pitchFamily="18" charset="0"/>
            </a:endParaRPr>
          </a:p>
        </p:txBody>
      </p:sp>
      <p:sp>
        <p:nvSpPr>
          <p:cNvPr id="15" name="Rectangle à coins arrondis 14"/>
          <p:cNvSpPr/>
          <p:nvPr/>
        </p:nvSpPr>
        <p:spPr>
          <a:xfrm>
            <a:off x="52388" y="1471613"/>
            <a:ext cx="4356100" cy="4824412"/>
          </a:xfrm>
          <a:prstGeom prst="roundRect">
            <a:avLst/>
          </a:prstGeom>
          <a:noFill/>
          <a:ln w="38100">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Rectangle à coins arrondis 15"/>
          <p:cNvSpPr/>
          <p:nvPr/>
        </p:nvSpPr>
        <p:spPr>
          <a:xfrm>
            <a:off x="304800" y="1641475"/>
            <a:ext cx="3762375" cy="477838"/>
          </a:xfrm>
          <a:prstGeom prst="roundRect">
            <a:avLst/>
          </a:prstGeom>
          <a:noFill/>
          <a:ln w="38100">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50000"/>
              </a:spcBef>
              <a:spcAft>
                <a:spcPts val="0"/>
              </a:spcAft>
              <a:defRPr/>
            </a:pPr>
            <a:r>
              <a:rPr lang="fr-FR" b="1" dirty="0">
                <a:solidFill>
                  <a:schemeClr val="tx1"/>
                </a:solidFill>
              </a:rPr>
              <a:t>FAIR </a:t>
            </a:r>
            <a:r>
              <a:rPr lang="fr-FR" b="1" dirty="0" err="1">
                <a:solidFill>
                  <a:schemeClr val="tx1"/>
                </a:solidFill>
              </a:rPr>
              <a:t>at</a:t>
            </a:r>
            <a:r>
              <a:rPr lang="fr-FR" b="1" dirty="0">
                <a:solidFill>
                  <a:schemeClr val="tx1"/>
                </a:solidFill>
              </a:rPr>
              <a:t> Darmstadt/Germany</a:t>
            </a:r>
          </a:p>
        </p:txBody>
      </p:sp>
      <p:sp>
        <p:nvSpPr>
          <p:cNvPr id="17" name="Ellipse 16"/>
          <p:cNvSpPr/>
          <p:nvPr/>
        </p:nvSpPr>
        <p:spPr>
          <a:xfrm rot="1820705">
            <a:off x="1644650" y="4229100"/>
            <a:ext cx="450850" cy="901700"/>
          </a:xfrm>
          <a:prstGeom prst="ellipse">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469" name="AutoShape 10"/>
          <p:cNvSpPr>
            <a:spLocks noChangeArrowheads="1"/>
          </p:cNvSpPr>
          <p:nvPr/>
        </p:nvSpPr>
        <p:spPr bwMode="auto">
          <a:xfrm>
            <a:off x="4572000" y="4291013"/>
            <a:ext cx="2363788" cy="2005012"/>
          </a:xfrm>
          <a:prstGeom prst="roundRect">
            <a:avLst>
              <a:gd name="adj" fmla="val 97"/>
            </a:avLst>
          </a:prstGeom>
          <a:solidFill>
            <a:srgbClr val="FFFF00">
              <a:alpha val="27843"/>
            </a:srgbClr>
          </a:solidFill>
          <a:ln w="38100">
            <a:solidFill>
              <a:schemeClr val="hlink"/>
            </a:solidFill>
            <a:round/>
            <a:headEnd/>
            <a:tailEnd/>
          </a:ln>
        </p:spPr>
        <p:txBody>
          <a:bodyPr wrap="none" anchor="ctr"/>
          <a:lstStyle/>
          <a:p>
            <a:pPr algn="ctr"/>
            <a:r>
              <a:rPr lang="en-GB" sz="1500" b="1">
                <a:latin typeface="Georgia" pitchFamily="18" charset="0"/>
              </a:rPr>
              <a:t>Antiproton ring </a:t>
            </a:r>
          </a:p>
          <a:p>
            <a:pPr algn="ctr"/>
            <a:r>
              <a:rPr lang="en-GB" sz="1500" b="1">
                <a:solidFill>
                  <a:srgbClr val="FF0000"/>
                </a:solidFill>
                <a:latin typeface="Georgia" pitchFamily="18" charset="0"/>
              </a:rPr>
              <a:t>H</a:t>
            </a:r>
            <a:r>
              <a:rPr lang="en-GB" sz="1500" b="1">
                <a:latin typeface="Georgia" pitchFamily="18" charset="0"/>
              </a:rPr>
              <a:t>igh </a:t>
            </a:r>
            <a:r>
              <a:rPr lang="en-GB" sz="1500" b="1">
                <a:solidFill>
                  <a:srgbClr val="FF0000"/>
                </a:solidFill>
                <a:latin typeface="Georgia" pitchFamily="18" charset="0"/>
              </a:rPr>
              <a:t>E</a:t>
            </a:r>
            <a:r>
              <a:rPr lang="en-GB" sz="1500" b="1">
                <a:latin typeface="Georgia" pitchFamily="18" charset="0"/>
              </a:rPr>
              <a:t>nergy </a:t>
            </a:r>
            <a:r>
              <a:rPr lang="en-GB" sz="1500" b="1">
                <a:solidFill>
                  <a:srgbClr val="FF0000"/>
                </a:solidFill>
                <a:latin typeface="Georgia" pitchFamily="18" charset="0"/>
              </a:rPr>
              <a:t>S</a:t>
            </a:r>
            <a:r>
              <a:rPr lang="en-GB" sz="1500" b="1">
                <a:latin typeface="Georgia" pitchFamily="18" charset="0"/>
              </a:rPr>
              <a:t>torage </a:t>
            </a:r>
          </a:p>
          <a:p>
            <a:pPr algn="ctr"/>
            <a:r>
              <a:rPr lang="en-GB" sz="1500" b="1">
                <a:solidFill>
                  <a:srgbClr val="FF0000"/>
                </a:solidFill>
                <a:latin typeface="Georgia" pitchFamily="18" charset="0"/>
              </a:rPr>
              <a:t>R</a:t>
            </a:r>
            <a:r>
              <a:rPr lang="en-GB" sz="1500" b="1">
                <a:latin typeface="Georgia" pitchFamily="18" charset="0"/>
              </a:rPr>
              <a:t>ing 1.5 – 15 GeV/c</a:t>
            </a:r>
          </a:p>
          <a:p>
            <a:pPr algn="ctr"/>
            <a:r>
              <a:rPr lang="en-GB" sz="1500" b="1">
                <a:latin typeface="Georgia" pitchFamily="18" charset="0"/>
              </a:rPr>
              <a:t>L = 2 x 10</a:t>
            </a:r>
            <a:r>
              <a:rPr lang="en-GB" sz="1500" b="1" baseline="30000">
                <a:latin typeface="Georgia" pitchFamily="18" charset="0"/>
              </a:rPr>
              <a:t>32</a:t>
            </a:r>
            <a:r>
              <a:rPr lang="en-GB" sz="1500" b="1">
                <a:latin typeface="Georgia" pitchFamily="18" charset="0"/>
              </a:rPr>
              <a:t> cm</a:t>
            </a:r>
            <a:r>
              <a:rPr lang="en-GB" sz="1500" b="1" baseline="30000">
                <a:latin typeface="Georgia" pitchFamily="18" charset="0"/>
              </a:rPr>
              <a:t>-2</a:t>
            </a:r>
            <a:r>
              <a:rPr lang="en-GB" sz="1500" b="1">
                <a:latin typeface="Georgia" pitchFamily="18" charset="0"/>
              </a:rPr>
              <a:t> s</a:t>
            </a:r>
            <a:r>
              <a:rPr lang="en-GB" sz="1500" b="1" baseline="30000">
                <a:latin typeface="Georgia" pitchFamily="18" charset="0"/>
              </a:rPr>
              <a:t>-1</a:t>
            </a:r>
            <a:endParaRPr lang="en-GB" sz="1500" b="1">
              <a:latin typeface="Georgia" pitchFamily="18" charset="0"/>
            </a:endParaRPr>
          </a:p>
          <a:p>
            <a:pPr algn="ctr"/>
            <a:r>
              <a:rPr lang="en-GB" sz="1500" b="1">
                <a:latin typeface="Georgia" pitchFamily="18" charset="0"/>
              </a:rPr>
              <a:t>σ</a:t>
            </a:r>
            <a:r>
              <a:rPr lang="en-GB" sz="1500" b="1" baseline="-25000">
                <a:latin typeface="Georgia" pitchFamily="18" charset="0"/>
              </a:rPr>
              <a:t>p</a:t>
            </a:r>
            <a:r>
              <a:rPr lang="en-GB" sz="1500" b="1">
                <a:latin typeface="Georgia" pitchFamily="18" charset="0"/>
              </a:rPr>
              <a:t>/p = 10</a:t>
            </a:r>
            <a:r>
              <a:rPr lang="en-GB" sz="1500" b="1" baseline="30000">
                <a:latin typeface="Georgia" pitchFamily="18" charset="0"/>
              </a:rPr>
              <a:t>-4</a:t>
            </a:r>
          </a:p>
          <a:p>
            <a:pPr algn="ctr"/>
            <a:r>
              <a:rPr lang="en-GB" sz="1500" b="1">
                <a:latin typeface="Georgia" pitchFamily="18" charset="0"/>
              </a:rPr>
              <a:t>2x10</a:t>
            </a:r>
            <a:r>
              <a:rPr lang="en-GB" sz="1500" b="1" baseline="30000">
                <a:latin typeface="Georgia" pitchFamily="18" charset="0"/>
              </a:rPr>
              <a:t>7</a:t>
            </a:r>
            <a:r>
              <a:rPr lang="en-GB" sz="1500" b="1">
                <a:latin typeface="Georgia" pitchFamily="18" charset="0"/>
              </a:rPr>
              <a:t> int.s</a:t>
            </a:r>
            <a:r>
              <a:rPr lang="en-GB" sz="1500" b="1" baseline="30000">
                <a:latin typeface="Georgia" pitchFamily="18" charset="0"/>
              </a:rPr>
              <a:t>-1</a:t>
            </a:r>
            <a:endParaRPr lang="fr-FR" sz="1500" b="1" baseline="30000">
              <a:latin typeface="Georgia" pitchFamily="18" charset="0"/>
            </a:endParaRPr>
          </a:p>
        </p:txBody>
      </p:sp>
      <p:sp>
        <p:nvSpPr>
          <p:cNvPr id="19470" name="Line 11"/>
          <p:cNvSpPr>
            <a:spLocks noChangeShapeType="1"/>
          </p:cNvSpPr>
          <p:nvPr/>
        </p:nvSpPr>
        <p:spPr bwMode="auto">
          <a:xfrm flipH="1" flipV="1">
            <a:off x="1870075" y="5013325"/>
            <a:ext cx="2701925" cy="279400"/>
          </a:xfrm>
          <a:prstGeom prst="line">
            <a:avLst/>
          </a:prstGeom>
          <a:noFill/>
          <a:ln w="38100">
            <a:solidFill>
              <a:schemeClr val="hlink"/>
            </a:solidFill>
            <a:round/>
            <a:headEnd/>
            <a:tailEnd type="triangle" w="med" len="med"/>
          </a:ln>
        </p:spPr>
        <p:txBody>
          <a:bodyPr/>
          <a:lstStyle/>
          <a:p>
            <a:endParaRPr lang="fr-FR"/>
          </a:p>
        </p:txBody>
      </p:sp>
      <p:sp>
        <p:nvSpPr>
          <p:cNvPr id="19471" name="Line 11"/>
          <p:cNvSpPr>
            <a:spLocks noChangeShapeType="1"/>
          </p:cNvSpPr>
          <p:nvPr/>
        </p:nvSpPr>
        <p:spPr bwMode="auto">
          <a:xfrm flipH="1">
            <a:off x="3549650" y="2212975"/>
            <a:ext cx="1527175" cy="1144588"/>
          </a:xfrm>
          <a:prstGeom prst="line">
            <a:avLst/>
          </a:prstGeom>
          <a:noFill/>
          <a:ln w="38100">
            <a:solidFill>
              <a:srgbClr val="7030A0"/>
            </a:solidFill>
            <a:round/>
            <a:headEnd/>
            <a:tailEnd type="triangle" w="med" len="med"/>
          </a:ln>
        </p:spPr>
        <p:txBody>
          <a:bodyPr/>
          <a:lstStyle/>
          <a:p>
            <a:endParaRPr lang="fr-FR"/>
          </a:p>
        </p:txBody>
      </p:sp>
      <p:pic>
        <p:nvPicPr>
          <p:cNvPr id="19472" name="Picture 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380288" y="4070350"/>
            <a:ext cx="1295400" cy="1203325"/>
          </a:xfrm>
          <a:prstGeom prst="rect">
            <a:avLst/>
          </a:prstGeom>
          <a:noFill/>
          <a:ln w="9525">
            <a:noFill/>
            <a:miter lim="800000"/>
            <a:headEnd/>
            <a:tailEnd/>
          </a:ln>
        </p:spPr>
      </p:pic>
      <p:pic>
        <p:nvPicPr>
          <p:cNvPr id="19473" name="Picture 8"/>
          <p:cNvPicPr>
            <a:picLocks noChangeAspect="1" noChangeArrowheads="1"/>
          </p:cNvPicPr>
          <p:nvPr/>
        </p:nvPicPr>
        <p:blipFill>
          <a:blip r:embed="rId5" cstate="print"/>
          <a:srcRect/>
          <a:stretch>
            <a:fillRect/>
          </a:stretch>
        </p:blipFill>
        <p:spPr bwMode="auto">
          <a:xfrm>
            <a:off x="7454900" y="5283200"/>
            <a:ext cx="1146175" cy="1087438"/>
          </a:xfrm>
          <a:prstGeom prst="rect">
            <a:avLst/>
          </a:prstGeom>
          <a:noFill/>
          <a:ln w="9525">
            <a:noFill/>
            <a:miter lim="800000"/>
            <a:headEnd/>
            <a:tailEnd/>
          </a:ln>
        </p:spPr>
      </p:pic>
      <p:sp>
        <p:nvSpPr>
          <p:cNvPr id="2" name="Espace réservé du numéro de diapositive 1"/>
          <p:cNvSpPr>
            <a:spLocks noGrp="1"/>
          </p:cNvSpPr>
          <p:nvPr>
            <p:ph type="sldNum" sz="quarter" idx="12"/>
          </p:nvPr>
        </p:nvSpPr>
        <p:spPr/>
        <p:txBody>
          <a:bodyPr/>
          <a:lstStyle/>
          <a:p>
            <a:pPr>
              <a:defRPr/>
            </a:pPr>
            <a:fld id="{B6BA4EAF-79CD-4E56-8648-F889C9AFBCD1}"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re 1"/>
          <p:cNvSpPr>
            <a:spLocks noGrp="1"/>
          </p:cNvSpPr>
          <p:nvPr>
            <p:ph type="title"/>
          </p:nvPr>
        </p:nvSpPr>
        <p:spPr>
          <a:xfrm>
            <a:off x="-36512" y="-27384"/>
            <a:ext cx="9361040" cy="1143000"/>
          </a:xfrm>
          <a:solidFill>
            <a:schemeClr val="accent1"/>
          </a:solidFill>
        </p:spPr>
        <p:txBody>
          <a:bodyPr/>
          <a:lstStyle/>
          <a:p>
            <a:pPr algn="l" eaLnBrk="1" hangingPunct="1"/>
            <a:r>
              <a:rPr lang="fr-FR" sz="4000" dirty="0" err="1" smtClean="0">
                <a:solidFill>
                  <a:schemeClr val="bg1"/>
                </a:solidFill>
              </a:rPr>
              <a:t>Another</a:t>
            </a:r>
            <a:r>
              <a:rPr lang="fr-FR" sz="4000" dirty="0" smtClean="0">
                <a:solidFill>
                  <a:schemeClr val="bg1"/>
                </a:solidFill>
              </a:rPr>
              <a:t> </a:t>
            </a:r>
            <a:r>
              <a:rPr lang="fr-FR" sz="4000" dirty="0" err="1" smtClean="0">
                <a:solidFill>
                  <a:schemeClr val="bg1"/>
                </a:solidFill>
              </a:rPr>
              <a:t>approach</a:t>
            </a:r>
            <a:r>
              <a:rPr lang="fr-FR" sz="4000" dirty="0" smtClean="0">
                <a:solidFill>
                  <a:schemeClr val="bg1"/>
                </a:solidFill>
              </a:rPr>
              <a:t> for the </a:t>
            </a:r>
            <a:r>
              <a:rPr lang="en-US" sz="4000" dirty="0" smtClean="0">
                <a:solidFill>
                  <a:schemeClr val="bg1"/>
                </a:solidFill>
              </a:rPr>
              <a:t>pp</a:t>
            </a:r>
            <a:r>
              <a:rPr lang="en-US" sz="4000" dirty="0" smtClean="0">
                <a:solidFill>
                  <a:schemeClr val="bg1"/>
                </a:solidFill>
                <a:sym typeface="Symbol"/>
              </a:rPr>
              <a:t></a:t>
            </a:r>
            <a:r>
              <a:rPr lang="en-US" sz="4000" dirty="0" smtClean="0">
                <a:solidFill>
                  <a:schemeClr val="bg1"/>
                </a:solidFill>
              </a:rPr>
              <a:t>e</a:t>
            </a:r>
            <a:r>
              <a:rPr lang="en-US" sz="4000" baseline="30000" dirty="0" smtClean="0">
                <a:solidFill>
                  <a:schemeClr val="bg1"/>
                </a:solidFill>
              </a:rPr>
              <a:t>+</a:t>
            </a:r>
            <a:r>
              <a:rPr lang="en-US" sz="4000" dirty="0" smtClean="0">
                <a:solidFill>
                  <a:schemeClr val="bg1"/>
                </a:solidFill>
              </a:rPr>
              <a:t>e</a:t>
            </a:r>
            <a:r>
              <a:rPr lang="en-US" sz="4000" baseline="30000" dirty="0" smtClean="0">
                <a:solidFill>
                  <a:schemeClr val="bg1"/>
                </a:solidFill>
              </a:rPr>
              <a:t>-</a:t>
            </a:r>
            <a:r>
              <a:rPr lang="en-US" sz="4000" dirty="0" smtClean="0">
                <a:solidFill>
                  <a:schemeClr val="bg1"/>
                </a:solidFill>
              </a:rPr>
              <a:t>π</a:t>
            </a:r>
            <a:r>
              <a:rPr lang="en-US" sz="4000" baseline="30000" dirty="0" smtClean="0">
                <a:solidFill>
                  <a:schemeClr val="bg1"/>
                </a:solidFill>
              </a:rPr>
              <a:t>0</a:t>
            </a:r>
            <a:r>
              <a:rPr lang="fr-FR" sz="4000" baseline="30000" dirty="0" smtClean="0">
                <a:solidFill>
                  <a:schemeClr val="bg1"/>
                </a:solidFill>
              </a:rPr>
              <a:t> </a:t>
            </a:r>
            <a:r>
              <a:rPr lang="fr-FR" sz="4000" dirty="0" err="1" smtClean="0">
                <a:solidFill>
                  <a:schemeClr val="bg1"/>
                </a:solidFill>
              </a:rPr>
              <a:t>reaction</a:t>
            </a:r>
            <a:r>
              <a:rPr lang="fr-FR" sz="4000" baseline="30000" dirty="0" smtClean="0">
                <a:solidFill>
                  <a:schemeClr val="bg1"/>
                </a:solidFill>
              </a:rPr>
              <a:t> </a:t>
            </a:r>
            <a:r>
              <a:rPr lang="fr-FR" sz="4000" dirty="0" smtClean="0">
                <a:solidFill>
                  <a:schemeClr val="bg1"/>
                </a:solidFill>
              </a:rPr>
              <a:t>: Transition Distribution Amplitudes </a:t>
            </a:r>
          </a:p>
        </p:txBody>
      </p:sp>
      <p:sp>
        <p:nvSpPr>
          <p:cNvPr id="125954" name="Espace réservé du contenu 5"/>
          <p:cNvSpPr>
            <a:spLocks noGrp="1"/>
          </p:cNvSpPr>
          <p:nvPr>
            <p:ph idx="1"/>
          </p:nvPr>
        </p:nvSpPr>
        <p:spPr>
          <a:xfrm>
            <a:off x="34727" y="836712"/>
            <a:ext cx="8626475" cy="4572000"/>
          </a:xfrm>
        </p:spPr>
        <p:txBody>
          <a:bodyPr/>
          <a:lstStyle/>
          <a:p>
            <a:pPr eaLnBrk="1" hangingPunct="1">
              <a:buNone/>
            </a:pPr>
            <a:endParaRPr lang="fr-FR" dirty="0" smtClean="0"/>
          </a:p>
        </p:txBody>
      </p:sp>
      <p:sp>
        <p:nvSpPr>
          <p:cNvPr id="124930" name="Espace réservé de la date 2"/>
          <p:cNvSpPr>
            <a:spLocks noGrp="1"/>
          </p:cNvSpPr>
          <p:nvPr>
            <p:ph type="dt" sz="quarter" idx="10"/>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fr-FR" smtClean="0"/>
              <a:t>Gatchina, 9 July 2012</a:t>
            </a:r>
            <a:endParaRPr lang="fr-FR"/>
          </a:p>
        </p:txBody>
      </p:sp>
      <p:sp>
        <p:nvSpPr>
          <p:cNvPr id="124931" name="Espace réservé du pied de page 3"/>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fr-FR"/>
              <a:t>B. Ramstein   (IPN Orsay)</a:t>
            </a:r>
          </a:p>
        </p:txBody>
      </p:sp>
      <p:sp>
        <p:nvSpPr>
          <p:cNvPr id="125958" name="ZoneTexte 7"/>
          <p:cNvSpPr txBox="1">
            <a:spLocks noChangeArrowheads="1"/>
          </p:cNvSpPr>
          <p:nvPr/>
        </p:nvSpPr>
        <p:spPr bwMode="auto">
          <a:xfrm>
            <a:off x="1763092" y="5517232"/>
            <a:ext cx="7057380" cy="646331"/>
          </a:xfrm>
          <a:prstGeom prst="rect">
            <a:avLst/>
          </a:prstGeom>
          <a:noFill/>
          <a:ln w="9525">
            <a:solidFill>
              <a:schemeClr val="tx1"/>
            </a:solidFill>
            <a:miter lim="800000"/>
            <a:headEnd/>
            <a:tailEnd/>
          </a:ln>
        </p:spPr>
        <p:txBody>
          <a:bodyPr wrap="square">
            <a:spAutoFit/>
          </a:bodyPr>
          <a:lstStyle/>
          <a:p>
            <a:r>
              <a:rPr lang="fr-FR" dirty="0" smtClean="0">
                <a:latin typeface="Arial" pitchFamily="34" charset="0"/>
                <a:cs typeface="Arial" pitchFamily="34" charset="0"/>
              </a:rPr>
              <a:t>New </a:t>
            </a:r>
            <a:r>
              <a:rPr lang="fr-FR" dirty="0" err="1" smtClean="0">
                <a:latin typeface="Arial" pitchFamily="34" charset="0"/>
                <a:cs typeface="Arial" pitchFamily="34" charset="0"/>
              </a:rPr>
              <a:t>window</a:t>
            </a:r>
            <a:r>
              <a:rPr lang="fr-FR" dirty="0" smtClean="0">
                <a:latin typeface="Arial" pitchFamily="34" charset="0"/>
                <a:cs typeface="Arial" pitchFamily="34" charset="0"/>
              </a:rPr>
              <a:t> on the </a:t>
            </a:r>
            <a:r>
              <a:rPr lang="fr-FR" dirty="0" err="1" smtClean="0">
                <a:latin typeface="Arial" pitchFamily="34" charset="0"/>
                <a:cs typeface="Arial" pitchFamily="34" charset="0"/>
              </a:rPr>
              <a:t>sea</a:t>
            </a:r>
            <a:r>
              <a:rPr lang="fr-FR" dirty="0" smtClean="0">
                <a:latin typeface="Arial" pitchFamily="34" charset="0"/>
                <a:cs typeface="Arial" pitchFamily="34" charset="0"/>
              </a:rPr>
              <a:t> quarks in proton </a:t>
            </a:r>
            <a:r>
              <a:rPr lang="fr-FR" dirty="0" err="1" smtClean="0">
                <a:latin typeface="Arial" pitchFamily="34" charset="0"/>
                <a:cs typeface="Arial" pitchFamily="34" charset="0"/>
              </a:rPr>
              <a:t>wave</a:t>
            </a:r>
            <a:r>
              <a:rPr lang="fr-FR" dirty="0" smtClean="0">
                <a:latin typeface="Arial" pitchFamily="34" charset="0"/>
                <a:cs typeface="Arial" pitchFamily="34" charset="0"/>
              </a:rPr>
              <a:t> </a:t>
            </a:r>
            <a:r>
              <a:rPr lang="fr-FR" dirty="0" err="1" smtClean="0">
                <a:latin typeface="Arial" pitchFamily="34" charset="0"/>
                <a:cs typeface="Arial" pitchFamily="34" charset="0"/>
              </a:rPr>
              <a:t>function</a:t>
            </a:r>
            <a:endParaRPr lang="fr-FR" dirty="0" smtClean="0">
              <a:latin typeface="Arial" pitchFamily="34" charset="0"/>
              <a:cs typeface="Arial" pitchFamily="34" charset="0"/>
            </a:endParaRPr>
          </a:p>
          <a:p>
            <a:r>
              <a:rPr lang="fr-FR" dirty="0" err="1">
                <a:latin typeface="Arial" pitchFamily="34" charset="0"/>
                <a:cs typeface="Arial" pitchFamily="34" charset="0"/>
                <a:sym typeface="Wingdings" pitchFamily="2" charset="2"/>
              </a:rPr>
              <a:t>complementary</a:t>
            </a:r>
            <a:r>
              <a:rPr lang="fr-FR" dirty="0">
                <a:latin typeface="Arial" pitchFamily="34" charset="0"/>
                <a:cs typeface="Arial" pitchFamily="34" charset="0"/>
                <a:sym typeface="Wingdings" pitchFamily="2" charset="2"/>
              </a:rPr>
              <a:t> to </a:t>
            </a:r>
            <a:r>
              <a:rPr lang="fr-FR" dirty="0" err="1">
                <a:latin typeface="Arial" pitchFamily="34" charset="0"/>
                <a:cs typeface="Arial" pitchFamily="34" charset="0"/>
                <a:sym typeface="Wingdings" pitchFamily="2" charset="2"/>
              </a:rPr>
              <a:t>corresponding</a:t>
            </a:r>
            <a:r>
              <a:rPr lang="fr-FR" dirty="0">
                <a:latin typeface="Arial" pitchFamily="34" charset="0"/>
                <a:cs typeface="Arial" pitchFamily="34" charset="0"/>
                <a:sym typeface="Wingdings" pitchFamily="2" charset="2"/>
              </a:rPr>
              <a:t> </a:t>
            </a:r>
            <a:r>
              <a:rPr lang="fr-FR" dirty="0" err="1">
                <a:latin typeface="Arial" pitchFamily="34" charset="0"/>
                <a:cs typeface="Arial" pitchFamily="34" charset="0"/>
                <a:sym typeface="Wingdings" pitchFamily="2" charset="2"/>
              </a:rPr>
              <a:t>quantities</a:t>
            </a:r>
            <a:r>
              <a:rPr lang="fr-FR" dirty="0">
                <a:latin typeface="Arial" pitchFamily="34" charset="0"/>
                <a:cs typeface="Arial" pitchFamily="34" charset="0"/>
                <a:sym typeface="Wingdings" pitchFamily="2" charset="2"/>
              </a:rPr>
              <a:t> </a:t>
            </a:r>
            <a:r>
              <a:rPr lang="fr-FR" dirty="0" err="1">
                <a:latin typeface="Arial" pitchFamily="34" charset="0"/>
                <a:cs typeface="Arial" pitchFamily="34" charset="0"/>
                <a:sym typeface="Wingdings" pitchFamily="2" charset="2"/>
              </a:rPr>
              <a:t>from</a:t>
            </a:r>
            <a:r>
              <a:rPr lang="fr-FR" dirty="0">
                <a:latin typeface="Arial" pitchFamily="34" charset="0"/>
                <a:cs typeface="Arial" pitchFamily="34" charset="0"/>
                <a:sym typeface="Wingdings" pitchFamily="2" charset="2"/>
              </a:rPr>
              <a:t> </a:t>
            </a:r>
            <a:r>
              <a:rPr lang="fr-FR" dirty="0" smtClean="0">
                <a:latin typeface="Arial" pitchFamily="34" charset="0"/>
                <a:cs typeface="Arial" pitchFamily="34" charset="0"/>
                <a:sym typeface="Wingdings" pitchFamily="2" charset="2"/>
              </a:rPr>
              <a:t>CLAS/JLAB</a:t>
            </a:r>
            <a:endParaRPr lang="fr-FR" dirty="0">
              <a:latin typeface="Arial" pitchFamily="34" charset="0"/>
              <a:cs typeface="Arial" pitchFamily="34" charset="0"/>
            </a:endParaRPr>
          </a:p>
        </p:txBody>
      </p:sp>
      <p:pic>
        <p:nvPicPr>
          <p:cNvPr id="125959" name="Picture 2"/>
          <p:cNvPicPr>
            <a:picLocks noChangeAspect="1" noChangeArrowheads="1"/>
          </p:cNvPicPr>
          <p:nvPr/>
        </p:nvPicPr>
        <p:blipFill>
          <a:blip r:embed="rId3" cstate="print"/>
          <a:srcRect/>
          <a:stretch>
            <a:fillRect/>
          </a:stretch>
        </p:blipFill>
        <p:spPr bwMode="auto">
          <a:xfrm>
            <a:off x="2773164" y="2067595"/>
            <a:ext cx="2506663" cy="2290763"/>
          </a:xfrm>
          <a:prstGeom prst="rect">
            <a:avLst/>
          </a:prstGeom>
          <a:noFill/>
          <a:ln w="9525">
            <a:noFill/>
            <a:miter lim="800000"/>
            <a:headEnd/>
            <a:tailEnd/>
          </a:ln>
        </p:spPr>
      </p:pic>
      <p:sp>
        <p:nvSpPr>
          <p:cNvPr id="125960" name="ZoneTexte 9"/>
          <p:cNvSpPr txBox="1">
            <a:spLocks noChangeArrowheads="1"/>
          </p:cNvSpPr>
          <p:nvPr/>
        </p:nvSpPr>
        <p:spPr bwMode="auto">
          <a:xfrm>
            <a:off x="0" y="2060848"/>
            <a:ext cx="2663825" cy="1138773"/>
          </a:xfrm>
          <a:prstGeom prst="rect">
            <a:avLst/>
          </a:prstGeom>
          <a:noFill/>
          <a:ln w="38100">
            <a:solidFill>
              <a:srgbClr val="00B050"/>
            </a:solidFill>
            <a:miter lim="800000"/>
            <a:headEnd/>
            <a:tailEnd/>
          </a:ln>
        </p:spPr>
        <p:txBody>
          <a:bodyPr>
            <a:spAutoFit/>
          </a:bodyPr>
          <a:lstStyle/>
          <a:p>
            <a:pPr algn="ctr"/>
            <a:r>
              <a:rPr lang="fr-FR" sz="1600" b="1" dirty="0">
                <a:latin typeface="Georgia" pitchFamily="18" charset="0"/>
              </a:rPr>
              <a:t>Distribution Amplitude = 3-quark </a:t>
            </a:r>
            <a:r>
              <a:rPr lang="fr-FR" sz="1600" b="1" dirty="0" err="1">
                <a:latin typeface="Georgia" pitchFamily="18" charset="0"/>
              </a:rPr>
              <a:t>operator</a:t>
            </a:r>
            <a:r>
              <a:rPr lang="fr-FR" sz="1600" b="1" dirty="0">
                <a:latin typeface="Georgia" pitchFamily="18" charset="0"/>
              </a:rPr>
              <a:t> </a:t>
            </a:r>
            <a:r>
              <a:rPr lang="fr-FR" sz="1600" b="1" dirty="0" err="1">
                <a:latin typeface="Georgia" pitchFamily="18" charset="0"/>
              </a:rPr>
              <a:t>matrix</a:t>
            </a:r>
            <a:r>
              <a:rPr lang="fr-FR" sz="1600" b="1" dirty="0">
                <a:latin typeface="Georgia" pitchFamily="18" charset="0"/>
              </a:rPr>
              <a:t> </a:t>
            </a:r>
            <a:r>
              <a:rPr lang="fr-FR" sz="1600" b="1" dirty="0" err="1">
                <a:latin typeface="Georgia" pitchFamily="18" charset="0"/>
              </a:rPr>
              <a:t>element</a:t>
            </a:r>
            <a:r>
              <a:rPr lang="fr-FR" sz="1600" b="1" dirty="0">
                <a:latin typeface="Georgia" pitchFamily="18" charset="0"/>
              </a:rPr>
              <a:t>  </a:t>
            </a:r>
          </a:p>
          <a:p>
            <a:pPr algn="ctr"/>
            <a:r>
              <a:rPr lang="fr-FR" sz="2000" b="1" dirty="0">
                <a:latin typeface="Georgia" pitchFamily="18" charset="0"/>
              </a:rPr>
              <a:t>&lt;0|</a:t>
            </a:r>
            <a:r>
              <a:rPr lang="fr-FR" sz="2000" b="1" dirty="0" err="1">
                <a:latin typeface="Georgia" pitchFamily="18" charset="0"/>
              </a:rPr>
              <a:t>uud</a:t>
            </a:r>
            <a:r>
              <a:rPr lang="fr-FR" sz="2000" b="1" dirty="0">
                <a:latin typeface="Georgia" pitchFamily="18" charset="0"/>
              </a:rPr>
              <a:t>|p&gt;</a:t>
            </a:r>
          </a:p>
        </p:txBody>
      </p:sp>
      <p:sp>
        <p:nvSpPr>
          <p:cNvPr id="125961" name="ZoneTexte 13"/>
          <p:cNvSpPr txBox="1">
            <a:spLocks noChangeArrowheads="1"/>
          </p:cNvSpPr>
          <p:nvPr/>
        </p:nvSpPr>
        <p:spPr bwMode="auto">
          <a:xfrm>
            <a:off x="34727" y="3436020"/>
            <a:ext cx="2663825" cy="1384995"/>
          </a:xfrm>
          <a:prstGeom prst="rect">
            <a:avLst/>
          </a:prstGeom>
          <a:noFill/>
          <a:ln w="38100">
            <a:solidFill>
              <a:srgbClr val="FF33CC"/>
            </a:solidFill>
            <a:miter lim="800000"/>
            <a:headEnd/>
            <a:tailEnd/>
          </a:ln>
        </p:spPr>
        <p:txBody>
          <a:bodyPr>
            <a:spAutoFit/>
          </a:bodyPr>
          <a:lstStyle/>
          <a:p>
            <a:pPr algn="ctr"/>
            <a:r>
              <a:rPr lang="fr-FR" sz="1600" b="1" dirty="0">
                <a:solidFill>
                  <a:srgbClr val="FF33CC"/>
                </a:solidFill>
                <a:latin typeface="Georgia" pitchFamily="18" charset="0"/>
              </a:rPr>
              <a:t>Transition Distribution Amplitude </a:t>
            </a:r>
            <a:r>
              <a:rPr lang="fr-FR" sz="1600" b="1" dirty="0">
                <a:latin typeface="Georgia" pitchFamily="18" charset="0"/>
              </a:rPr>
              <a:t>= 3-quark  </a:t>
            </a:r>
            <a:r>
              <a:rPr lang="fr-FR" sz="1600" b="1" dirty="0" err="1">
                <a:latin typeface="Georgia" pitchFamily="18" charset="0"/>
              </a:rPr>
              <a:t>operator</a:t>
            </a:r>
            <a:r>
              <a:rPr lang="fr-FR" sz="1600" b="1" dirty="0">
                <a:latin typeface="Georgia" pitchFamily="18" charset="0"/>
              </a:rPr>
              <a:t> </a:t>
            </a:r>
            <a:r>
              <a:rPr lang="fr-FR" sz="1600" b="1" dirty="0" err="1">
                <a:latin typeface="Georgia" pitchFamily="18" charset="0"/>
              </a:rPr>
              <a:t>matrix</a:t>
            </a:r>
            <a:r>
              <a:rPr lang="fr-FR" sz="1600" b="1" dirty="0">
                <a:latin typeface="Georgia" pitchFamily="18" charset="0"/>
              </a:rPr>
              <a:t> </a:t>
            </a:r>
            <a:r>
              <a:rPr lang="fr-FR" sz="1600" b="1" dirty="0" err="1">
                <a:latin typeface="Georgia" pitchFamily="18" charset="0"/>
              </a:rPr>
              <a:t>element</a:t>
            </a:r>
            <a:r>
              <a:rPr lang="fr-FR" sz="1600" b="1" dirty="0">
                <a:latin typeface="Georgia" pitchFamily="18" charset="0"/>
              </a:rPr>
              <a:t> </a:t>
            </a:r>
          </a:p>
          <a:p>
            <a:pPr algn="ctr"/>
            <a:r>
              <a:rPr lang="fr-FR" sz="2000" b="1" dirty="0">
                <a:latin typeface="Georgia" pitchFamily="18" charset="0"/>
              </a:rPr>
              <a:t>&lt;</a:t>
            </a:r>
            <a:r>
              <a:rPr lang="fr-FR" sz="2000" b="1" dirty="0">
                <a:latin typeface="Symbol" pitchFamily="18" charset="2"/>
              </a:rPr>
              <a:t>p</a:t>
            </a:r>
            <a:r>
              <a:rPr lang="fr-FR" sz="2000" b="1" dirty="0">
                <a:latin typeface="Georgia" pitchFamily="18" charset="0"/>
              </a:rPr>
              <a:t>|</a:t>
            </a:r>
            <a:r>
              <a:rPr lang="fr-FR" sz="2000" b="1" dirty="0" err="1">
                <a:latin typeface="Georgia" pitchFamily="18" charset="0"/>
              </a:rPr>
              <a:t>uud</a:t>
            </a:r>
            <a:r>
              <a:rPr lang="fr-FR" sz="2000" b="1" dirty="0">
                <a:latin typeface="Georgia" pitchFamily="18" charset="0"/>
              </a:rPr>
              <a:t>|p&gt;</a:t>
            </a:r>
          </a:p>
        </p:txBody>
      </p:sp>
      <p:sp>
        <p:nvSpPr>
          <p:cNvPr id="11" name="Ellipse 10"/>
          <p:cNvSpPr/>
          <p:nvPr/>
        </p:nvSpPr>
        <p:spPr>
          <a:xfrm>
            <a:off x="3473252" y="3516983"/>
            <a:ext cx="792162" cy="287337"/>
          </a:xfrm>
          <a:prstGeom prst="ellipse">
            <a:avLst/>
          </a:prstGeom>
          <a:noFill/>
          <a:ln w="38100">
            <a:solidFill>
              <a:srgbClr val="FF33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5" name="Connecteur droit avec flèche 14"/>
          <p:cNvCxnSpPr>
            <a:stCxn id="125961" idx="3"/>
            <a:endCxn id="11" idx="2"/>
          </p:cNvCxnSpPr>
          <p:nvPr/>
        </p:nvCxnSpPr>
        <p:spPr>
          <a:xfrm flipV="1">
            <a:off x="2698552" y="3660652"/>
            <a:ext cx="774700" cy="467866"/>
          </a:xfrm>
          <a:prstGeom prst="straightConnector1">
            <a:avLst/>
          </a:prstGeom>
          <a:ln w="3810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125960" idx="3"/>
            <a:endCxn id="19" idx="1"/>
          </p:cNvCxnSpPr>
          <p:nvPr/>
        </p:nvCxnSpPr>
        <p:spPr>
          <a:xfrm>
            <a:off x="2663825" y="2630235"/>
            <a:ext cx="499475" cy="2938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rot="18814052">
            <a:off x="3116064" y="2500983"/>
            <a:ext cx="401637" cy="217488"/>
          </a:xfrm>
          <a:prstGeom prst="ellipse">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 name="Ellipse 20"/>
          <p:cNvSpPr/>
          <p:nvPr/>
        </p:nvSpPr>
        <p:spPr>
          <a:xfrm>
            <a:off x="3473252" y="2743870"/>
            <a:ext cx="792162" cy="288925"/>
          </a:xfrm>
          <a:prstGeom prst="ellipse">
            <a:avLst/>
          </a:prstGeom>
          <a:noFill/>
          <a:ln w="3810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22" name="Connecteur droit avec flèche 21"/>
          <p:cNvCxnSpPr/>
          <p:nvPr/>
        </p:nvCxnSpPr>
        <p:spPr>
          <a:xfrm flipH="1">
            <a:off x="4027289" y="2191420"/>
            <a:ext cx="238125" cy="55245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25968" name="ZoneTexte 25"/>
          <p:cNvSpPr txBox="1">
            <a:spLocks noChangeArrowheads="1"/>
          </p:cNvSpPr>
          <p:nvPr/>
        </p:nvSpPr>
        <p:spPr bwMode="auto">
          <a:xfrm>
            <a:off x="3534081" y="1753071"/>
            <a:ext cx="2000250" cy="307777"/>
          </a:xfrm>
          <a:prstGeom prst="rect">
            <a:avLst/>
          </a:prstGeom>
          <a:noFill/>
          <a:ln w="38100">
            <a:solidFill>
              <a:srgbClr val="0000FF"/>
            </a:solidFill>
            <a:miter lim="800000"/>
            <a:headEnd/>
            <a:tailEnd/>
          </a:ln>
        </p:spPr>
        <p:txBody>
          <a:bodyPr>
            <a:spAutoFit/>
          </a:bodyPr>
          <a:lstStyle/>
          <a:p>
            <a:pPr algn="ctr"/>
            <a:r>
              <a:rPr lang="fr-FR" sz="1400" b="1" dirty="0">
                <a:latin typeface="Georgia" pitchFamily="18" charset="0"/>
              </a:rPr>
              <a:t>Hard </a:t>
            </a:r>
            <a:r>
              <a:rPr lang="fr-FR" sz="1400" b="1" dirty="0" err="1">
                <a:latin typeface="Georgia" pitchFamily="18" charset="0"/>
              </a:rPr>
              <a:t>sub</a:t>
            </a:r>
            <a:r>
              <a:rPr lang="fr-FR" sz="1400" b="1" dirty="0">
                <a:latin typeface="Georgia" pitchFamily="18" charset="0"/>
              </a:rPr>
              <a:t>-</a:t>
            </a:r>
            <a:r>
              <a:rPr lang="fr-FR" sz="1400" b="1" dirty="0" err="1">
                <a:latin typeface="Georgia" pitchFamily="18" charset="0"/>
              </a:rPr>
              <a:t>process</a:t>
            </a:r>
            <a:r>
              <a:rPr lang="fr-FR" sz="1400" b="1" dirty="0">
                <a:latin typeface="Georgia" pitchFamily="18" charset="0"/>
              </a:rPr>
              <a:t> </a:t>
            </a:r>
            <a:r>
              <a:rPr lang="fr-FR" sz="1400" b="1" dirty="0" smtClean="0">
                <a:latin typeface="Georgia" pitchFamily="18" charset="0"/>
              </a:rPr>
              <a:t>:</a:t>
            </a:r>
            <a:endParaRPr lang="fr-FR" sz="1400" b="1" dirty="0">
              <a:latin typeface="Georgia" pitchFamily="18" charset="0"/>
            </a:endParaRPr>
          </a:p>
        </p:txBody>
      </p:sp>
      <p:sp>
        <p:nvSpPr>
          <p:cNvPr id="7" name="ZoneTexte 6"/>
          <p:cNvSpPr txBox="1">
            <a:spLocks noChangeArrowheads="1"/>
          </p:cNvSpPr>
          <p:nvPr/>
        </p:nvSpPr>
        <p:spPr bwMode="auto">
          <a:xfrm>
            <a:off x="4499992" y="4797152"/>
            <a:ext cx="3621182" cy="338554"/>
          </a:xfrm>
          <a:prstGeom prst="rect">
            <a:avLst/>
          </a:prstGeom>
          <a:noFill/>
          <a:ln w="9525">
            <a:solidFill>
              <a:schemeClr val="tx1"/>
            </a:solidFill>
            <a:miter lim="800000"/>
            <a:headEnd/>
            <a:tailEnd/>
          </a:ln>
        </p:spPr>
        <p:txBody>
          <a:bodyPr wrap="square">
            <a:spAutoFit/>
          </a:bodyPr>
          <a:lstStyle/>
          <a:p>
            <a:pPr fontAlgn="auto">
              <a:spcBef>
                <a:spcPts val="0"/>
              </a:spcBef>
              <a:spcAft>
                <a:spcPts val="0"/>
              </a:spcAft>
              <a:defRPr/>
            </a:pPr>
            <a:r>
              <a:rPr lang="fr-FR" sz="1600" i="1" dirty="0" smtClean="0">
                <a:latin typeface="+mn-lt"/>
              </a:rPr>
              <a:t>J.P</a:t>
            </a:r>
            <a:r>
              <a:rPr lang="fr-FR" sz="1600" i="1" dirty="0">
                <a:latin typeface="+mn-lt"/>
              </a:rPr>
              <a:t>. </a:t>
            </a:r>
            <a:r>
              <a:rPr lang="fr-FR" sz="1600" i="1" dirty="0" err="1">
                <a:latin typeface="+mn-lt"/>
              </a:rPr>
              <a:t>Lansberg</a:t>
            </a:r>
            <a:r>
              <a:rPr lang="fr-FR" sz="1600" i="1" dirty="0">
                <a:latin typeface="+mn-lt"/>
              </a:rPr>
              <a:t> et al, PRC76,111502(2007) </a:t>
            </a:r>
          </a:p>
        </p:txBody>
      </p:sp>
      <p:sp>
        <p:nvSpPr>
          <p:cNvPr id="44" name="Flèche droite 43"/>
          <p:cNvSpPr/>
          <p:nvPr/>
        </p:nvSpPr>
        <p:spPr>
          <a:xfrm>
            <a:off x="250627" y="5745063"/>
            <a:ext cx="1223962" cy="184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 name="Espace réservé du numéro de diapositive 1"/>
          <p:cNvSpPr>
            <a:spLocks noGrp="1"/>
          </p:cNvSpPr>
          <p:nvPr>
            <p:ph type="sldNum" sz="quarter" idx="12"/>
          </p:nvPr>
        </p:nvSpPr>
        <p:spPr/>
        <p:txBody>
          <a:bodyPr/>
          <a:lstStyle/>
          <a:p>
            <a:pPr>
              <a:defRPr/>
            </a:pPr>
            <a:fld id="{B6BA4EAF-79CD-4E56-8648-F889C9AFBCD1}" type="slidenum">
              <a:rPr lang="en-US" smtClean="0"/>
              <a:pPr>
                <a:defRPr/>
              </a:pPr>
              <a:t>30</a:t>
            </a:fld>
            <a:endParaRPr lang="en-US" dirty="0"/>
          </a:p>
        </p:txBody>
      </p:sp>
      <p:sp>
        <p:nvSpPr>
          <p:cNvPr id="3" name="ZoneTexte 2"/>
          <p:cNvSpPr txBox="1"/>
          <p:nvPr/>
        </p:nvSpPr>
        <p:spPr>
          <a:xfrm>
            <a:off x="5331198" y="-252119"/>
            <a:ext cx="320922" cy="584775"/>
          </a:xfrm>
          <a:prstGeom prst="rect">
            <a:avLst/>
          </a:prstGeom>
          <a:noFill/>
        </p:spPr>
        <p:txBody>
          <a:bodyPr wrap="none" rtlCol="0">
            <a:spAutoFit/>
          </a:bodyPr>
          <a:lstStyle/>
          <a:p>
            <a:r>
              <a:rPr lang="fr-FR" sz="3200" dirty="0" smtClean="0">
                <a:solidFill>
                  <a:schemeClr val="bg1"/>
                </a:solidFill>
              </a:rPr>
              <a:t>-</a:t>
            </a:r>
            <a:endParaRPr lang="fr-FR" sz="3200" dirty="0">
              <a:solidFill>
                <a:schemeClr val="bg1"/>
              </a:solidFill>
            </a:endParaRPr>
          </a:p>
        </p:txBody>
      </p:sp>
      <p:sp>
        <p:nvSpPr>
          <p:cNvPr id="24" name="ZoneTexte 19"/>
          <p:cNvSpPr txBox="1">
            <a:spLocks noChangeArrowheads="1"/>
          </p:cNvSpPr>
          <p:nvPr/>
        </p:nvSpPr>
        <p:spPr bwMode="auto">
          <a:xfrm>
            <a:off x="5256213" y="3513202"/>
            <a:ext cx="3887787" cy="1015663"/>
          </a:xfrm>
          <a:prstGeom prst="rect">
            <a:avLst/>
          </a:prstGeom>
          <a:noFill/>
          <a:ln w="9525">
            <a:noFill/>
            <a:miter lim="800000"/>
            <a:headEnd/>
            <a:tailEnd/>
          </a:ln>
        </p:spPr>
        <p:txBody>
          <a:bodyPr>
            <a:spAutoFit/>
          </a:bodyPr>
          <a:lstStyle/>
          <a:p>
            <a:r>
              <a:rPr lang="fr-FR" sz="2000" dirty="0" smtClean="0">
                <a:solidFill>
                  <a:srgbClr val="FF0000"/>
                </a:solidFill>
                <a:latin typeface="Georgia" pitchFamily="18" charset="0"/>
                <a:sym typeface="Symbol"/>
              </a:rPr>
              <a:t></a:t>
            </a:r>
            <a:r>
              <a:rPr lang="fr-FR" sz="2000" baseline="-25000" dirty="0" smtClean="0">
                <a:solidFill>
                  <a:srgbClr val="FF0000"/>
                </a:solidFill>
                <a:latin typeface="Georgia" pitchFamily="18" charset="0"/>
                <a:sym typeface="Symbol"/>
              </a:rPr>
              <a:t></a:t>
            </a:r>
            <a:r>
              <a:rPr lang="fr-FR" sz="2000" dirty="0" smtClean="0">
                <a:solidFill>
                  <a:srgbClr val="FF0000"/>
                </a:solidFill>
                <a:latin typeface="Georgia" pitchFamily="18" charset="0"/>
                <a:sym typeface="Symbol"/>
              </a:rPr>
              <a:t>=0</a:t>
            </a:r>
            <a:r>
              <a:rPr lang="fr-FR" sz="2000" baseline="30000" dirty="0" smtClean="0">
                <a:solidFill>
                  <a:srgbClr val="FF0000"/>
                </a:solidFill>
                <a:latin typeface="Georgia" pitchFamily="18" charset="0"/>
                <a:sym typeface="Symbol"/>
              </a:rPr>
              <a:t>0</a:t>
            </a:r>
            <a:r>
              <a:rPr lang="fr-FR" sz="2000" dirty="0" smtClean="0">
                <a:solidFill>
                  <a:srgbClr val="FF0000"/>
                </a:solidFill>
                <a:latin typeface="Georgia" pitchFamily="18" charset="0"/>
                <a:sym typeface="Symbol"/>
              </a:rPr>
              <a:t> or </a:t>
            </a:r>
            <a:r>
              <a:rPr lang="fr-FR" sz="2000" baseline="-25000" dirty="0" smtClean="0">
                <a:solidFill>
                  <a:srgbClr val="FF0000"/>
                </a:solidFill>
                <a:latin typeface="Georgia" pitchFamily="18" charset="0"/>
                <a:sym typeface="Symbol"/>
              </a:rPr>
              <a:t> </a:t>
            </a:r>
            <a:r>
              <a:rPr lang="fr-FR" sz="2000" dirty="0" smtClean="0">
                <a:solidFill>
                  <a:srgbClr val="FF0000"/>
                </a:solidFill>
                <a:latin typeface="Georgia" pitchFamily="18" charset="0"/>
                <a:sym typeface="Symbol"/>
              </a:rPr>
              <a:t>= 180</a:t>
            </a:r>
            <a:r>
              <a:rPr lang="fr-FR" sz="2000" baseline="30000" dirty="0" smtClean="0">
                <a:solidFill>
                  <a:srgbClr val="FF0000"/>
                </a:solidFill>
                <a:latin typeface="Georgia" pitchFamily="18" charset="0"/>
                <a:sym typeface="Symbol"/>
              </a:rPr>
              <a:t>0</a:t>
            </a:r>
          </a:p>
          <a:p>
            <a:r>
              <a:rPr lang="fr-FR" sz="2000" dirty="0" smtClean="0">
                <a:latin typeface="Georgia" pitchFamily="18" charset="0"/>
                <a:sym typeface="Symbol"/>
              </a:rPr>
              <a:t>‘’ </a:t>
            </a:r>
            <a:r>
              <a:rPr lang="fr-FR" sz="2000" dirty="0" err="1" smtClean="0">
                <a:latin typeface="Georgia" pitchFamily="18" charset="0"/>
                <a:sym typeface="Symbol"/>
              </a:rPr>
              <a:t>at</a:t>
            </a:r>
            <a:r>
              <a:rPr lang="fr-FR" sz="2000" dirty="0" smtClean="0">
                <a:latin typeface="Georgia" pitchFamily="18" charset="0"/>
                <a:sym typeface="Symbol"/>
              </a:rPr>
              <a:t> </a:t>
            </a:r>
            <a:r>
              <a:rPr lang="fr-FR" sz="2000" dirty="0" err="1" smtClean="0">
                <a:latin typeface="Georgia" pitchFamily="18" charset="0"/>
                <a:sym typeface="Symbol"/>
              </a:rPr>
              <a:t>rest</a:t>
            </a:r>
            <a:r>
              <a:rPr lang="fr-FR" sz="2000" dirty="0" smtClean="0">
                <a:latin typeface="Georgia" pitchFamily="18" charset="0"/>
                <a:sym typeface="Symbol"/>
              </a:rPr>
              <a:t> in p or </a:t>
            </a:r>
            <a:r>
              <a:rPr lang="fr-FR" sz="2000" dirty="0" err="1" smtClean="0">
                <a:latin typeface="Georgia" pitchFamily="18" charset="0"/>
                <a:sym typeface="Symbol"/>
              </a:rPr>
              <a:t>pbar</a:t>
            </a:r>
            <a:r>
              <a:rPr lang="fr-FR" sz="2000" dirty="0" smtClean="0">
                <a:latin typeface="Georgia" pitchFamily="18" charset="0"/>
                <a:sym typeface="Symbol"/>
              </a:rPr>
              <a:t> </a:t>
            </a:r>
            <a:r>
              <a:rPr lang="fr-FR" sz="2000" dirty="0" err="1" smtClean="0">
                <a:latin typeface="Georgia" pitchFamily="18" charset="0"/>
                <a:sym typeface="Symbol"/>
              </a:rPr>
              <a:t>rest</a:t>
            </a:r>
            <a:r>
              <a:rPr lang="fr-FR" sz="2000" dirty="0" smtClean="0">
                <a:latin typeface="Georgia" pitchFamily="18" charset="0"/>
                <a:sym typeface="Symbol"/>
              </a:rPr>
              <a:t> frame  </a:t>
            </a:r>
          </a:p>
          <a:p>
            <a:r>
              <a:rPr lang="fr-FR" sz="2000" dirty="0" smtClean="0">
                <a:latin typeface="Georgia" pitchFamily="18" charset="0"/>
                <a:sym typeface="Symbol"/>
              </a:rPr>
              <a:t></a:t>
            </a:r>
            <a:r>
              <a:rPr lang="fr-FR" sz="2000" baseline="-25000" dirty="0" smtClean="0">
                <a:latin typeface="Georgia" pitchFamily="18" charset="0"/>
                <a:sym typeface="Symbol"/>
              </a:rPr>
              <a:t>t</a:t>
            </a:r>
            <a:r>
              <a:rPr lang="fr-FR" sz="2000" dirty="0" smtClean="0">
                <a:latin typeface="Georgia" pitchFamily="18" charset="0"/>
                <a:sym typeface="Symbol"/>
              </a:rPr>
              <a:t>=(p</a:t>
            </a:r>
            <a:r>
              <a:rPr lang="fr-FR" sz="2000" baseline="-25000" dirty="0" smtClean="0">
                <a:latin typeface="Georgia" pitchFamily="18" charset="0"/>
                <a:sym typeface="Symbol"/>
              </a:rPr>
              <a:t>p/p</a:t>
            </a:r>
            <a:r>
              <a:rPr lang="fr-FR" sz="2000" dirty="0" smtClean="0">
                <a:latin typeface="Georgia" pitchFamily="18" charset="0"/>
                <a:sym typeface="Symbol"/>
              </a:rPr>
              <a:t>-p</a:t>
            </a:r>
            <a:r>
              <a:rPr lang="fr-FR" sz="2000" baseline="-25000" dirty="0" smtClean="0">
                <a:latin typeface="Georgia" pitchFamily="18" charset="0"/>
                <a:sym typeface="Symbol"/>
              </a:rPr>
              <a:t></a:t>
            </a:r>
            <a:r>
              <a:rPr lang="fr-FR" sz="2000" dirty="0" smtClean="0">
                <a:latin typeface="Georgia" pitchFamily="18" charset="0"/>
                <a:sym typeface="Symbol"/>
              </a:rPr>
              <a:t>)</a:t>
            </a:r>
            <a:r>
              <a:rPr lang="fr-FR" sz="2000" baseline="-25000" dirty="0" smtClean="0">
                <a:latin typeface="Georgia" pitchFamily="18" charset="0"/>
                <a:sym typeface="Symbol"/>
              </a:rPr>
              <a:t>t</a:t>
            </a:r>
            <a:r>
              <a:rPr lang="fr-FR" sz="2000" dirty="0" smtClean="0">
                <a:latin typeface="Georgia" pitchFamily="18" charset="0"/>
                <a:sym typeface="Symbol"/>
              </a:rPr>
              <a:t>=0   </a:t>
            </a:r>
            <a:r>
              <a:rPr lang="fr-FR" sz="2000" dirty="0" smtClean="0">
                <a:latin typeface="Georgia" pitchFamily="18" charset="0"/>
              </a:rPr>
              <a:t>3 TDA </a:t>
            </a:r>
            <a:endParaRPr lang="fr-FR" sz="2000" dirty="0">
              <a:latin typeface="Georgia" pitchFamily="18" charset="0"/>
            </a:endParaRPr>
          </a:p>
        </p:txBody>
      </p:sp>
      <p:sp>
        <p:nvSpPr>
          <p:cNvPr id="25" name="ZoneTexte 11"/>
          <p:cNvSpPr txBox="1">
            <a:spLocks noChangeArrowheads="1"/>
          </p:cNvSpPr>
          <p:nvPr/>
        </p:nvSpPr>
        <p:spPr bwMode="auto">
          <a:xfrm>
            <a:off x="5580112" y="1628800"/>
            <a:ext cx="3563888" cy="923330"/>
          </a:xfrm>
          <a:prstGeom prst="rect">
            <a:avLst/>
          </a:prstGeom>
          <a:noFill/>
          <a:ln w="9525">
            <a:solidFill>
              <a:srgbClr val="7030A0"/>
            </a:solidFill>
            <a:miter lim="800000"/>
            <a:headEnd/>
            <a:tailEnd/>
          </a:ln>
        </p:spPr>
        <p:txBody>
          <a:bodyPr wrap="square">
            <a:spAutoFit/>
          </a:bodyPr>
          <a:lstStyle/>
          <a:p>
            <a:r>
              <a:rPr lang="fr-FR" dirty="0">
                <a:latin typeface="Georgia" pitchFamily="18" charset="0"/>
              </a:rPr>
              <a:t>Signature: </a:t>
            </a:r>
            <a:r>
              <a:rPr lang="fr-FR" dirty="0" err="1">
                <a:latin typeface="Georgia" pitchFamily="18" charset="0"/>
              </a:rPr>
              <a:t>Angular</a:t>
            </a:r>
            <a:r>
              <a:rPr lang="fr-FR" dirty="0">
                <a:latin typeface="Georgia" pitchFamily="18" charset="0"/>
              </a:rPr>
              <a:t> distribution of </a:t>
            </a:r>
            <a:r>
              <a:rPr lang="fr-FR" dirty="0" smtClean="0">
                <a:latin typeface="Georgia" pitchFamily="18" charset="0"/>
              </a:rPr>
              <a:t>the e</a:t>
            </a:r>
            <a:r>
              <a:rPr lang="fr-FR" baseline="30000" dirty="0" smtClean="0">
                <a:latin typeface="Georgia" pitchFamily="18" charset="0"/>
              </a:rPr>
              <a:t>+</a:t>
            </a:r>
            <a:r>
              <a:rPr lang="fr-FR" dirty="0" smtClean="0">
                <a:latin typeface="Georgia" pitchFamily="18" charset="0"/>
              </a:rPr>
              <a:t>/e</a:t>
            </a:r>
            <a:r>
              <a:rPr lang="fr-FR" baseline="30000" dirty="0" smtClean="0">
                <a:latin typeface="Georgia" pitchFamily="18" charset="0"/>
              </a:rPr>
              <a:t>-</a:t>
            </a:r>
            <a:r>
              <a:rPr lang="fr-FR" dirty="0" smtClean="0">
                <a:latin typeface="Georgia" pitchFamily="18" charset="0"/>
              </a:rPr>
              <a:t>  in </a:t>
            </a:r>
            <a:r>
              <a:rPr lang="fr-FR" dirty="0">
                <a:latin typeface="Georgia" pitchFamily="18" charset="0"/>
              </a:rPr>
              <a:t>the </a:t>
            </a:r>
            <a:r>
              <a:rPr lang="fr-FR" dirty="0">
                <a:latin typeface="Symbol" pitchFamily="18" charset="2"/>
              </a:rPr>
              <a:t>g</a:t>
            </a:r>
            <a:r>
              <a:rPr lang="fr-FR" dirty="0">
                <a:latin typeface="Georgia" pitchFamily="18" charset="0"/>
              </a:rPr>
              <a:t>* frame  </a:t>
            </a:r>
            <a:endParaRPr lang="fr-FR" dirty="0" smtClean="0">
              <a:latin typeface="Georgia" pitchFamily="18" charset="0"/>
            </a:endParaRPr>
          </a:p>
          <a:p>
            <a:r>
              <a:rPr lang="fr-FR" dirty="0" smtClean="0">
                <a:solidFill>
                  <a:srgbClr val="FF0000"/>
                </a:solidFill>
                <a:latin typeface="Georgia" pitchFamily="18" charset="0"/>
              </a:rPr>
              <a:t>~ (</a:t>
            </a:r>
            <a:r>
              <a:rPr lang="fr-FR" dirty="0">
                <a:solidFill>
                  <a:srgbClr val="FF0000"/>
                </a:solidFill>
                <a:latin typeface="Georgia" pitchFamily="18" charset="0"/>
              </a:rPr>
              <a:t>1+ cos</a:t>
            </a:r>
            <a:r>
              <a:rPr lang="fr-FR" baseline="30000" dirty="0">
                <a:solidFill>
                  <a:srgbClr val="FF0000"/>
                </a:solidFill>
                <a:latin typeface="Georgia" pitchFamily="18" charset="0"/>
              </a:rPr>
              <a:t>2</a:t>
            </a:r>
            <a:r>
              <a:rPr lang="fr-FR" dirty="0">
                <a:solidFill>
                  <a:srgbClr val="FF0000"/>
                </a:solidFill>
                <a:latin typeface="Symbol" pitchFamily="18" charset="2"/>
              </a:rPr>
              <a:t>q</a:t>
            </a:r>
            <a:r>
              <a:rPr lang="fr-FR" dirty="0">
                <a:solidFill>
                  <a:srgbClr val="FF0000"/>
                </a:solidFill>
                <a:latin typeface="Georgia" pitchFamily="18" charset="0"/>
              </a:rPr>
              <a:t>)</a:t>
            </a:r>
          </a:p>
        </p:txBody>
      </p:sp>
      <p:sp>
        <p:nvSpPr>
          <p:cNvPr id="6" name="ZoneTexte 5"/>
          <p:cNvSpPr txBox="1"/>
          <p:nvPr/>
        </p:nvSpPr>
        <p:spPr>
          <a:xfrm>
            <a:off x="5292080" y="2852936"/>
            <a:ext cx="795411" cy="369332"/>
          </a:xfrm>
          <a:prstGeom prst="rect">
            <a:avLst/>
          </a:prstGeom>
          <a:noFill/>
          <a:ln>
            <a:solidFill>
              <a:srgbClr val="7030A0"/>
            </a:solidFill>
          </a:ln>
        </p:spPr>
        <p:txBody>
          <a:bodyPr wrap="none" rtlCol="0">
            <a:spAutoFit/>
          </a:bodyPr>
          <a:lstStyle/>
          <a:p>
            <a:r>
              <a:rPr lang="fr-FR" dirty="0" smtClean="0"/>
              <a:t>q</a:t>
            </a:r>
            <a:r>
              <a:rPr lang="fr-FR" baseline="30000" dirty="0" smtClean="0"/>
              <a:t>2</a:t>
            </a:r>
            <a:r>
              <a:rPr lang="fr-FR" dirty="0" smtClean="0"/>
              <a:t>&gt;&gt;1</a:t>
            </a:r>
            <a:endParaRPr lang="fr-FR" dirty="0"/>
          </a:p>
        </p:txBody>
      </p:sp>
      <p:sp>
        <p:nvSpPr>
          <p:cNvPr id="26" name="ZoneTexte 25"/>
          <p:cNvSpPr txBox="1"/>
          <p:nvPr/>
        </p:nvSpPr>
        <p:spPr>
          <a:xfrm>
            <a:off x="5894566" y="4005064"/>
            <a:ext cx="261610" cy="369332"/>
          </a:xfrm>
          <a:prstGeom prst="rect">
            <a:avLst/>
          </a:prstGeom>
          <a:noFill/>
        </p:spPr>
        <p:txBody>
          <a:bodyPr wrap="none" rtlCol="0">
            <a:spAutoFit/>
          </a:bodyPr>
          <a:lstStyle/>
          <a:p>
            <a:r>
              <a:rPr lang="en-US" dirty="0" smtClean="0"/>
              <a:t>-</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e 29"/>
          <p:cNvGrpSpPr/>
          <p:nvPr/>
        </p:nvGrpSpPr>
        <p:grpSpPr>
          <a:xfrm>
            <a:off x="230832" y="1955080"/>
            <a:ext cx="3621088" cy="2986088"/>
            <a:chOff x="193675" y="2171700"/>
            <a:chExt cx="3621088" cy="2986088"/>
          </a:xfrm>
        </p:grpSpPr>
        <p:pic>
          <p:nvPicPr>
            <p:cNvPr id="26" name="Picture 3"/>
            <p:cNvPicPr>
              <a:picLocks noChangeAspect="1" noChangeArrowheads="1"/>
            </p:cNvPicPr>
            <p:nvPr/>
          </p:nvPicPr>
          <p:blipFill>
            <a:blip r:embed="rId3" cstate="print"/>
            <a:srcRect/>
            <a:stretch>
              <a:fillRect/>
            </a:stretch>
          </p:blipFill>
          <p:spPr bwMode="auto">
            <a:xfrm>
              <a:off x="193675" y="2171700"/>
              <a:ext cx="3621088" cy="2986088"/>
            </a:xfrm>
            <a:prstGeom prst="rect">
              <a:avLst/>
            </a:prstGeom>
            <a:noFill/>
            <a:ln w="9525">
              <a:noFill/>
              <a:miter lim="800000"/>
              <a:headEnd/>
              <a:tailEnd/>
            </a:ln>
          </p:spPr>
        </p:pic>
        <p:sp>
          <p:nvSpPr>
            <p:cNvPr id="27" name="Rectangle 12"/>
            <p:cNvSpPr>
              <a:spLocks noChangeArrowheads="1"/>
            </p:cNvSpPr>
            <p:nvPr/>
          </p:nvSpPr>
          <p:spPr bwMode="auto">
            <a:xfrm>
              <a:off x="1581150" y="3573463"/>
              <a:ext cx="144463" cy="1079500"/>
            </a:xfrm>
            <a:prstGeom prst="rect">
              <a:avLst/>
            </a:prstGeom>
            <a:solidFill>
              <a:srgbClr val="FFFF00"/>
            </a:solidFill>
            <a:ln w="9525">
              <a:noFill/>
              <a:miter lim="800000"/>
              <a:headEnd/>
              <a:tailEnd/>
            </a:ln>
            <a:effectLst/>
          </p:spPr>
          <p:txBody>
            <a:bodyPr wrap="none" anchor="ctr"/>
            <a:lstStyle/>
            <a:p>
              <a:endParaRPr lang="fr-FR"/>
            </a:p>
          </p:txBody>
        </p:sp>
        <p:sp>
          <p:nvSpPr>
            <p:cNvPr id="28" name="Rectangle 13"/>
            <p:cNvSpPr>
              <a:spLocks noChangeArrowheads="1"/>
            </p:cNvSpPr>
            <p:nvPr/>
          </p:nvSpPr>
          <p:spPr bwMode="auto">
            <a:xfrm>
              <a:off x="2627313" y="4305300"/>
              <a:ext cx="144462" cy="360363"/>
            </a:xfrm>
            <a:prstGeom prst="rect">
              <a:avLst/>
            </a:prstGeom>
            <a:solidFill>
              <a:srgbClr val="FFFF00"/>
            </a:solidFill>
            <a:ln w="9525">
              <a:noFill/>
              <a:miter lim="800000"/>
              <a:headEnd/>
              <a:tailEnd/>
            </a:ln>
            <a:effectLst/>
          </p:spPr>
          <p:txBody>
            <a:bodyPr wrap="none" anchor="ctr"/>
            <a:lstStyle/>
            <a:p>
              <a:endParaRPr lang="fr-FR"/>
            </a:p>
          </p:txBody>
        </p:sp>
        <p:sp>
          <p:nvSpPr>
            <p:cNvPr id="29" name="Rectangle 14"/>
            <p:cNvSpPr>
              <a:spLocks noChangeArrowheads="1"/>
            </p:cNvSpPr>
            <p:nvPr/>
          </p:nvSpPr>
          <p:spPr bwMode="auto">
            <a:xfrm>
              <a:off x="1042988" y="2578100"/>
              <a:ext cx="144462" cy="2087563"/>
            </a:xfrm>
            <a:prstGeom prst="rect">
              <a:avLst/>
            </a:prstGeom>
            <a:solidFill>
              <a:srgbClr val="FFFF00"/>
            </a:solidFill>
            <a:ln w="9525">
              <a:noFill/>
              <a:miter lim="800000"/>
              <a:headEnd/>
              <a:tailEnd/>
            </a:ln>
            <a:effectLst/>
          </p:spPr>
          <p:txBody>
            <a:bodyPr wrap="none" anchor="ctr"/>
            <a:lstStyle/>
            <a:p>
              <a:endParaRPr lang="fr-FR"/>
            </a:p>
          </p:txBody>
        </p:sp>
      </p:grpSp>
      <p:sp>
        <p:nvSpPr>
          <p:cNvPr id="126978" name="Espace réservé de la date 2"/>
          <p:cNvSpPr>
            <a:spLocks noGrp="1"/>
          </p:cNvSpPr>
          <p:nvPr>
            <p:ph type="dt" sz="quarter" idx="10"/>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fr-FR" smtClean="0"/>
              <a:t>Gatchina, 9 July 2012</a:t>
            </a:r>
            <a:endParaRPr lang="fr-FR"/>
          </a:p>
        </p:txBody>
      </p:sp>
      <p:sp>
        <p:nvSpPr>
          <p:cNvPr id="126979" name="Espace réservé du pied de page 3"/>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fr-FR"/>
              <a:t>B. Ramstein   (IPN Orsay)</a:t>
            </a:r>
          </a:p>
        </p:txBody>
      </p:sp>
      <p:sp>
        <p:nvSpPr>
          <p:cNvPr id="8" name="ZoneTexte 7"/>
          <p:cNvSpPr txBox="1">
            <a:spLocks noChangeArrowheads="1"/>
          </p:cNvSpPr>
          <p:nvPr/>
        </p:nvSpPr>
        <p:spPr bwMode="auto">
          <a:xfrm>
            <a:off x="3117800" y="5157192"/>
            <a:ext cx="5054600" cy="830997"/>
          </a:xfrm>
          <a:prstGeom prst="rect">
            <a:avLst/>
          </a:prstGeom>
          <a:solidFill>
            <a:srgbClr val="FFC000"/>
          </a:solidFill>
          <a:ln w="38100">
            <a:solidFill>
              <a:srgbClr val="0070C0"/>
            </a:solidFill>
            <a:miter lim="800000"/>
            <a:headEnd/>
            <a:tailEnd/>
          </a:ln>
        </p:spPr>
        <p:txBody>
          <a:bodyPr>
            <a:spAutoFit/>
          </a:bodyPr>
          <a:lstStyle/>
          <a:p>
            <a:pPr fontAlgn="auto">
              <a:spcBef>
                <a:spcPts val="0"/>
              </a:spcBef>
              <a:spcAft>
                <a:spcPts val="0"/>
              </a:spcAft>
              <a:defRPr/>
            </a:pPr>
            <a:r>
              <a:rPr lang="en-US" sz="1600" b="1" dirty="0"/>
              <a:t> </a:t>
            </a:r>
            <a:r>
              <a:rPr lang="en-US" sz="1600" b="1" dirty="0" smtClean="0"/>
              <a:t>also to be studied</a:t>
            </a:r>
          </a:p>
          <a:p>
            <a:pPr marL="285750" indent="-285750" fontAlgn="auto">
              <a:spcBef>
                <a:spcPts val="0"/>
              </a:spcBef>
              <a:spcAft>
                <a:spcPts val="0"/>
              </a:spcAft>
              <a:buFont typeface="Arial" pitchFamily="34" charset="0"/>
              <a:buChar char="•"/>
              <a:defRPr/>
            </a:pPr>
            <a:r>
              <a:rPr lang="en-US" sz="1600" b="1" dirty="0" err="1" smtClean="0"/>
              <a:t>pp</a:t>
            </a:r>
            <a:r>
              <a:rPr lang="en-US" sz="1600" b="1" dirty="0" err="1" smtClean="0">
                <a:sym typeface="Symbol"/>
              </a:rPr>
              <a:t></a:t>
            </a:r>
            <a:r>
              <a:rPr lang="en-US" sz="1600" b="1" dirty="0" err="1" smtClean="0"/>
              <a:t>J</a:t>
            </a:r>
            <a:r>
              <a:rPr lang="en-US" sz="1600" b="1" dirty="0" smtClean="0"/>
              <a:t>/</a:t>
            </a:r>
            <a:r>
              <a:rPr lang="en-US" sz="1600" b="1" dirty="0" smtClean="0">
                <a:sym typeface="Symbol"/>
              </a:rPr>
              <a:t> </a:t>
            </a:r>
            <a:r>
              <a:rPr lang="en-US" sz="1600" b="1" baseline="30000" dirty="0" smtClean="0">
                <a:sym typeface="Symbol"/>
              </a:rPr>
              <a:t>0  </a:t>
            </a:r>
            <a:r>
              <a:rPr lang="en-US" sz="1600" b="1" dirty="0" smtClean="0">
                <a:sym typeface="Symbol"/>
              </a:rPr>
              <a:t>(same TDA’s)</a:t>
            </a:r>
          </a:p>
          <a:p>
            <a:pPr marL="285750" indent="-285750" fontAlgn="auto">
              <a:spcBef>
                <a:spcPts val="0"/>
              </a:spcBef>
              <a:spcAft>
                <a:spcPts val="0"/>
              </a:spcAft>
              <a:buFont typeface="Arial" pitchFamily="34" charset="0"/>
              <a:buChar char="•"/>
              <a:defRPr/>
            </a:pPr>
            <a:r>
              <a:rPr lang="fr-FR" sz="1600" b="1" dirty="0"/>
              <a:t>Possible </a:t>
            </a:r>
            <a:r>
              <a:rPr lang="fr-FR" sz="1600" b="1" dirty="0" err="1"/>
              <a:t>generalization</a:t>
            </a:r>
            <a:r>
              <a:rPr lang="fr-FR" sz="1600" b="1" dirty="0"/>
              <a:t> to </a:t>
            </a:r>
            <a:r>
              <a:rPr lang="fr-FR" sz="1600" b="1" dirty="0">
                <a:latin typeface="Symbol" pitchFamily="18" charset="2"/>
              </a:rPr>
              <a:t>h</a:t>
            </a:r>
            <a:r>
              <a:rPr lang="fr-FR" sz="1600" b="1" dirty="0"/>
              <a:t> and </a:t>
            </a:r>
            <a:r>
              <a:rPr lang="fr-FR" sz="1600" b="1" dirty="0">
                <a:latin typeface="Symbol" pitchFamily="18" charset="2"/>
              </a:rPr>
              <a:t>r (</a:t>
            </a:r>
            <a:r>
              <a:rPr lang="fr-FR" sz="1600" b="1" dirty="0"/>
              <a:t>more </a:t>
            </a:r>
            <a:r>
              <a:rPr lang="fr-FR" sz="1600" b="1" dirty="0" err="1"/>
              <a:t>TDAs</a:t>
            </a:r>
            <a:r>
              <a:rPr lang="fr-FR" sz="1600" b="1" dirty="0" smtClean="0">
                <a:latin typeface="Symbol" pitchFamily="18" charset="2"/>
              </a:rPr>
              <a:t>)</a:t>
            </a:r>
            <a:endParaRPr lang="fr-FR" sz="1600" b="1" dirty="0">
              <a:latin typeface="Symbol" pitchFamily="18" charset="2"/>
            </a:endParaRPr>
          </a:p>
        </p:txBody>
      </p:sp>
      <p:sp>
        <p:nvSpPr>
          <p:cNvPr id="128008" name="ZoneTexte 8"/>
          <p:cNvSpPr txBox="1">
            <a:spLocks noChangeArrowheads="1"/>
          </p:cNvSpPr>
          <p:nvPr/>
        </p:nvSpPr>
        <p:spPr bwMode="auto">
          <a:xfrm>
            <a:off x="3779912" y="2564904"/>
            <a:ext cx="5220072" cy="1569660"/>
          </a:xfrm>
          <a:prstGeom prst="rect">
            <a:avLst/>
          </a:prstGeom>
          <a:noFill/>
          <a:ln w="9525">
            <a:solidFill>
              <a:srgbClr val="FF0000"/>
            </a:solidFill>
            <a:miter lim="800000"/>
            <a:headEnd/>
            <a:tailEnd/>
          </a:ln>
        </p:spPr>
        <p:txBody>
          <a:bodyPr wrap="square">
            <a:spAutoFit/>
          </a:bodyPr>
          <a:lstStyle/>
          <a:p>
            <a:r>
              <a:rPr lang="fr-FR" sz="1600" b="1" dirty="0" err="1">
                <a:latin typeface="Georgia" pitchFamily="18" charset="0"/>
              </a:rPr>
              <a:t>Estimates</a:t>
            </a:r>
            <a:r>
              <a:rPr lang="fr-FR" sz="1600" b="1" dirty="0">
                <a:latin typeface="Georgia" pitchFamily="18" charset="0"/>
              </a:rPr>
              <a:t> for PANDA</a:t>
            </a:r>
            <a:r>
              <a:rPr lang="fr-FR" sz="1600" dirty="0">
                <a:latin typeface="Georgia" pitchFamily="18" charset="0"/>
              </a:rPr>
              <a:t>: </a:t>
            </a:r>
            <a:r>
              <a:rPr lang="fr-FR" sz="1600" i="1" dirty="0"/>
              <a:t>( Mainz/Orsay </a:t>
            </a:r>
            <a:r>
              <a:rPr lang="fr-FR" sz="1600" i="1" dirty="0" smtClean="0"/>
              <a:t>collaboration</a:t>
            </a:r>
          </a:p>
          <a:p>
            <a:r>
              <a:rPr lang="fr-FR" sz="1600" i="1" dirty="0" smtClean="0"/>
              <a:t>M.C. Mora </a:t>
            </a:r>
            <a:r>
              <a:rPr lang="fr-FR" sz="1600" i="1" dirty="0" err="1" smtClean="0"/>
              <a:t>Espi</a:t>
            </a:r>
            <a:r>
              <a:rPr lang="fr-FR" sz="1600" i="1" dirty="0" smtClean="0"/>
              <a:t>, B. Ma)</a:t>
            </a:r>
            <a:r>
              <a:rPr lang="fr-FR" sz="1600" b="1" i="1" dirty="0" smtClean="0">
                <a:latin typeface="Georgia" pitchFamily="18" charset="0"/>
                <a:sym typeface="Symbol"/>
              </a:rPr>
              <a:t>  </a:t>
            </a:r>
            <a:r>
              <a:rPr lang="fr-FR" sz="1600" b="1" i="1" dirty="0" err="1" smtClean="0">
                <a:latin typeface="Georgia" pitchFamily="18" charset="0"/>
                <a:sym typeface="Symbol"/>
              </a:rPr>
              <a:t>i</a:t>
            </a:r>
            <a:r>
              <a:rPr lang="fr-FR" sz="1600" b="1" dirty="0" err="1" smtClean="0">
                <a:latin typeface="Georgia" pitchFamily="18" charset="0"/>
                <a:sym typeface="Symbol"/>
              </a:rPr>
              <a:t>ncluding</a:t>
            </a:r>
            <a:r>
              <a:rPr lang="fr-FR" sz="1600" b="1" dirty="0" smtClean="0">
                <a:latin typeface="Georgia" pitchFamily="18" charset="0"/>
                <a:sym typeface="Symbol"/>
              </a:rPr>
              <a:t> </a:t>
            </a:r>
            <a:r>
              <a:rPr lang="fr-FR" sz="1600" b="1" dirty="0" err="1" smtClean="0">
                <a:latin typeface="Georgia" pitchFamily="18" charset="0"/>
                <a:sym typeface="Symbol"/>
              </a:rPr>
              <a:t>acceptance</a:t>
            </a:r>
            <a:r>
              <a:rPr lang="fr-FR" sz="1600" b="1" dirty="0" smtClean="0">
                <a:latin typeface="Georgia" pitchFamily="18" charset="0"/>
                <a:sym typeface="Symbol"/>
              </a:rPr>
              <a:t> and </a:t>
            </a:r>
            <a:r>
              <a:rPr lang="fr-FR" sz="1600" b="1" dirty="0" err="1" smtClean="0">
                <a:latin typeface="Georgia" pitchFamily="18" charset="0"/>
                <a:sym typeface="Symbol"/>
              </a:rPr>
              <a:t>efficiency</a:t>
            </a:r>
            <a:endParaRPr lang="fr-FR" sz="1600" b="1" dirty="0" smtClean="0">
              <a:latin typeface="Georgia" pitchFamily="18" charset="0"/>
              <a:sym typeface="Symbol"/>
            </a:endParaRPr>
          </a:p>
          <a:p>
            <a:r>
              <a:rPr lang="fr-FR" sz="1600" b="1" dirty="0">
                <a:latin typeface="Georgia" pitchFamily="18" charset="0"/>
              </a:rPr>
              <a:t>L= 2 fb</a:t>
            </a:r>
            <a:r>
              <a:rPr lang="fr-FR" sz="1600" b="1" baseline="30000" dirty="0">
                <a:latin typeface="Georgia" pitchFamily="18" charset="0"/>
              </a:rPr>
              <a:t>-1</a:t>
            </a:r>
            <a:r>
              <a:rPr lang="fr-FR" sz="1600" b="1" dirty="0">
                <a:latin typeface="Georgia" pitchFamily="18" charset="0"/>
              </a:rPr>
              <a:t> </a:t>
            </a:r>
            <a:r>
              <a:rPr lang="fr-FR" sz="1600" b="1" dirty="0" smtClean="0">
                <a:latin typeface="Georgia" pitchFamily="18" charset="0"/>
              </a:rPr>
              <a:t>,  </a:t>
            </a:r>
            <a:r>
              <a:rPr lang="fr-FR" sz="1600" b="1" dirty="0" smtClean="0">
                <a:latin typeface="Symbol" pitchFamily="18" charset="2"/>
              </a:rPr>
              <a:t>D</a:t>
            </a:r>
            <a:r>
              <a:rPr lang="fr-FR" sz="1600" b="1" dirty="0" smtClean="0">
                <a:latin typeface="Georgia" pitchFamily="18" charset="0"/>
              </a:rPr>
              <a:t>Q</a:t>
            </a:r>
            <a:r>
              <a:rPr lang="fr-FR" sz="1600" b="1" baseline="30000" dirty="0" smtClean="0">
                <a:latin typeface="Georgia" pitchFamily="18" charset="0"/>
              </a:rPr>
              <a:t>2 </a:t>
            </a:r>
            <a:r>
              <a:rPr lang="fr-FR" sz="1600" b="1" dirty="0" smtClean="0">
                <a:latin typeface="Georgia" pitchFamily="18" charset="0"/>
              </a:rPr>
              <a:t>&lt; </a:t>
            </a:r>
            <a:r>
              <a:rPr lang="fr-FR" sz="1600" b="1" dirty="0">
                <a:latin typeface="Georgia" pitchFamily="18" charset="0"/>
              </a:rPr>
              <a:t>1 GeV</a:t>
            </a:r>
            <a:r>
              <a:rPr lang="fr-FR" sz="1600" b="1" baseline="30000" dirty="0">
                <a:latin typeface="Georgia" pitchFamily="18" charset="0"/>
              </a:rPr>
              <a:t>2</a:t>
            </a:r>
            <a:r>
              <a:rPr lang="fr-FR" sz="1600" b="1" dirty="0">
                <a:latin typeface="Georgia" pitchFamily="18" charset="0"/>
              </a:rPr>
              <a:t> </a:t>
            </a:r>
          </a:p>
          <a:p>
            <a:r>
              <a:rPr lang="fr-FR" sz="1600" b="1" dirty="0" smtClean="0">
                <a:latin typeface="Georgia" pitchFamily="18" charset="0"/>
                <a:sym typeface="Symbol"/>
              </a:rPr>
              <a:t> </a:t>
            </a:r>
            <a:r>
              <a:rPr lang="fr-FR" sz="1600" b="1" dirty="0" err="1" smtClean="0">
                <a:latin typeface="Georgia" pitchFamily="18" charset="0"/>
              </a:rPr>
              <a:t>Feasible</a:t>
            </a:r>
            <a:r>
              <a:rPr lang="fr-FR" sz="1600" b="1" dirty="0" smtClean="0">
                <a:latin typeface="Georgia" pitchFamily="18" charset="0"/>
              </a:rPr>
              <a:t> </a:t>
            </a:r>
            <a:r>
              <a:rPr lang="fr-FR" sz="1600" b="1" dirty="0" err="1" smtClean="0">
                <a:latin typeface="Georgia" pitchFamily="18" charset="0"/>
              </a:rPr>
              <a:t>at</a:t>
            </a:r>
            <a:r>
              <a:rPr lang="fr-FR" sz="1600" b="1" dirty="0" smtClean="0">
                <a:latin typeface="Georgia" pitchFamily="18" charset="0"/>
              </a:rPr>
              <a:t> s=W</a:t>
            </a:r>
            <a:r>
              <a:rPr lang="fr-FR" sz="1600" b="1" baseline="30000" dirty="0" smtClean="0">
                <a:latin typeface="Georgia" pitchFamily="18" charset="0"/>
              </a:rPr>
              <a:t>2</a:t>
            </a:r>
            <a:r>
              <a:rPr lang="fr-FR" sz="1600" b="1" dirty="0" smtClean="0">
                <a:latin typeface="Georgia" pitchFamily="18" charset="0"/>
              </a:rPr>
              <a:t>=5 (</a:t>
            </a:r>
            <a:r>
              <a:rPr lang="fr-FR" sz="1600" b="1" dirty="0" err="1" smtClean="0">
                <a:latin typeface="Georgia" pitchFamily="18" charset="0"/>
              </a:rPr>
              <a:t>GeV</a:t>
            </a:r>
            <a:r>
              <a:rPr lang="fr-FR" sz="1600" b="1" dirty="0" smtClean="0">
                <a:latin typeface="Georgia" pitchFamily="18" charset="0"/>
              </a:rPr>
              <a:t>/c)</a:t>
            </a:r>
            <a:r>
              <a:rPr lang="fr-FR" sz="1600" b="1" baseline="30000" dirty="0" smtClean="0">
                <a:latin typeface="Georgia" pitchFamily="18" charset="0"/>
              </a:rPr>
              <a:t>2,</a:t>
            </a:r>
            <a:r>
              <a:rPr lang="fr-FR" sz="1600" b="1" dirty="0" smtClean="0">
                <a:latin typeface="Georgia" pitchFamily="18" charset="0"/>
              </a:rPr>
              <a:t> but </a:t>
            </a:r>
            <a:r>
              <a:rPr lang="fr-FR" sz="1600" b="1" dirty="0" err="1" smtClean="0">
                <a:latin typeface="Georgia" pitchFamily="18" charset="0"/>
              </a:rPr>
              <a:t>probably</a:t>
            </a:r>
            <a:r>
              <a:rPr lang="fr-FR" sz="1600" b="1" dirty="0" smtClean="0">
                <a:latin typeface="Georgia" pitchFamily="18" charset="0"/>
              </a:rPr>
              <a:t> not </a:t>
            </a:r>
            <a:r>
              <a:rPr lang="fr-FR" sz="1600" b="1" dirty="0" err="1" smtClean="0">
                <a:latin typeface="Georgia" pitchFamily="18" charset="0"/>
              </a:rPr>
              <a:t>at</a:t>
            </a:r>
            <a:r>
              <a:rPr lang="fr-FR" sz="1600" b="1" dirty="0">
                <a:latin typeface="Georgia" pitchFamily="18" charset="0"/>
              </a:rPr>
              <a:t> </a:t>
            </a:r>
            <a:r>
              <a:rPr lang="fr-FR" sz="1600" b="1" dirty="0" smtClean="0">
                <a:latin typeface="Georgia" pitchFamily="18" charset="0"/>
              </a:rPr>
              <a:t>W</a:t>
            </a:r>
            <a:r>
              <a:rPr lang="fr-FR" sz="1600" b="1" baseline="30000" dirty="0" smtClean="0">
                <a:latin typeface="Georgia" pitchFamily="18" charset="0"/>
              </a:rPr>
              <a:t>2</a:t>
            </a:r>
            <a:r>
              <a:rPr lang="fr-FR" sz="1600" b="1" dirty="0" smtClean="0">
                <a:latin typeface="Georgia" pitchFamily="18" charset="0"/>
              </a:rPr>
              <a:t>=10 </a:t>
            </a:r>
            <a:r>
              <a:rPr lang="fr-FR" sz="1600" b="1" dirty="0">
                <a:latin typeface="Georgia" pitchFamily="18" charset="0"/>
              </a:rPr>
              <a:t>(</a:t>
            </a:r>
            <a:r>
              <a:rPr lang="fr-FR" sz="1600" b="1" dirty="0" err="1" smtClean="0">
                <a:latin typeface="Georgia" pitchFamily="18" charset="0"/>
              </a:rPr>
              <a:t>GeV</a:t>
            </a:r>
            <a:r>
              <a:rPr lang="fr-FR" sz="1600" b="1" dirty="0" smtClean="0">
                <a:latin typeface="Georgia" pitchFamily="18" charset="0"/>
              </a:rPr>
              <a:t>/c)</a:t>
            </a:r>
            <a:r>
              <a:rPr lang="fr-FR" sz="1600" b="1" baseline="30000" dirty="0" smtClean="0">
                <a:latin typeface="Georgia" pitchFamily="18" charset="0"/>
              </a:rPr>
              <a:t>2</a:t>
            </a:r>
            <a:endParaRPr lang="fr-FR" sz="1600" b="1" baseline="30000" dirty="0">
              <a:latin typeface="Georgia" pitchFamily="18" charset="0"/>
            </a:endParaRPr>
          </a:p>
        </p:txBody>
      </p:sp>
      <p:sp>
        <p:nvSpPr>
          <p:cNvPr id="2" name="Espace réservé du numéro de diapositive 1"/>
          <p:cNvSpPr>
            <a:spLocks noGrp="1"/>
          </p:cNvSpPr>
          <p:nvPr>
            <p:ph type="sldNum" sz="quarter" idx="12"/>
          </p:nvPr>
        </p:nvSpPr>
        <p:spPr/>
        <p:txBody>
          <a:bodyPr/>
          <a:lstStyle/>
          <a:p>
            <a:pPr>
              <a:defRPr/>
            </a:pPr>
            <a:fld id="{B6BA4EAF-79CD-4E56-8648-F889C9AFBCD1}" type="slidenum">
              <a:rPr lang="en-US" smtClean="0"/>
              <a:pPr>
                <a:defRPr/>
              </a:pPr>
              <a:t>31</a:t>
            </a:fld>
            <a:endParaRPr lang="en-US"/>
          </a:p>
        </p:txBody>
      </p:sp>
      <p:sp>
        <p:nvSpPr>
          <p:cNvPr id="3" name="Titre 2"/>
          <p:cNvSpPr>
            <a:spLocks noGrp="1"/>
          </p:cNvSpPr>
          <p:nvPr>
            <p:ph type="title"/>
          </p:nvPr>
        </p:nvSpPr>
        <p:spPr/>
        <p:txBody>
          <a:bodyPr/>
          <a:lstStyle/>
          <a:p>
            <a:endParaRPr lang="fr-FR" dirty="0"/>
          </a:p>
        </p:txBody>
      </p:sp>
      <p:sp>
        <p:nvSpPr>
          <p:cNvPr id="17" name="Titre 1"/>
          <p:cNvSpPr txBox="1">
            <a:spLocks/>
          </p:cNvSpPr>
          <p:nvPr/>
        </p:nvSpPr>
        <p:spPr bwMode="auto">
          <a:xfrm>
            <a:off x="-36512" y="-27384"/>
            <a:ext cx="9180512" cy="1143000"/>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ts val="4600"/>
              </a:lnSpc>
            </a:pPr>
            <a:r>
              <a:rPr lang="fr-FR" sz="4000" dirty="0" smtClean="0">
                <a:solidFill>
                  <a:schemeClr val="bg1"/>
                </a:solidFill>
              </a:rPr>
              <a:t>Transition Distribution Amplitudes in </a:t>
            </a:r>
            <a:r>
              <a:rPr lang="en-US" sz="4000" dirty="0" smtClean="0">
                <a:solidFill>
                  <a:schemeClr val="bg1"/>
                </a:solidFill>
              </a:rPr>
              <a:t>pp</a:t>
            </a:r>
            <a:r>
              <a:rPr lang="en-US" sz="4000" dirty="0" smtClean="0">
                <a:solidFill>
                  <a:schemeClr val="bg1"/>
                </a:solidFill>
                <a:sym typeface="Symbol"/>
              </a:rPr>
              <a:t></a:t>
            </a:r>
            <a:r>
              <a:rPr lang="en-US" sz="4000" dirty="0" smtClean="0">
                <a:solidFill>
                  <a:schemeClr val="bg1"/>
                </a:solidFill>
              </a:rPr>
              <a:t>e</a:t>
            </a:r>
            <a:r>
              <a:rPr lang="en-US" sz="4000" baseline="30000" dirty="0" smtClean="0">
                <a:solidFill>
                  <a:schemeClr val="bg1"/>
                </a:solidFill>
              </a:rPr>
              <a:t>+</a:t>
            </a:r>
            <a:r>
              <a:rPr lang="en-US" sz="4000" dirty="0" smtClean="0">
                <a:solidFill>
                  <a:schemeClr val="bg1"/>
                </a:solidFill>
              </a:rPr>
              <a:t>e</a:t>
            </a:r>
            <a:r>
              <a:rPr lang="en-US" sz="4000" baseline="30000" dirty="0" smtClean="0">
                <a:solidFill>
                  <a:schemeClr val="bg1"/>
                </a:solidFill>
              </a:rPr>
              <a:t>-</a:t>
            </a:r>
            <a:r>
              <a:rPr lang="en-US" sz="4000" dirty="0" smtClean="0">
                <a:solidFill>
                  <a:schemeClr val="bg1"/>
                </a:solidFill>
              </a:rPr>
              <a:t>π</a:t>
            </a:r>
            <a:r>
              <a:rPr lang="en-US" sz="4000" baseline="30000" dirty="0" smtClean="0">
                <a:solidFill>
                  <a:schemeClr val="bg1"/>
                </a:solidFill>
              </a:rPr>
              <a:t>0</a:t>
            </a:r>
            <a:r>
              <a:rPr lang="fr-FR" sz="4000" baseline="30000" dirty="0" smtClean="0">
                <a:solidFill>
                  <a:schemeClr val="bg1"/>
                </a:solidFill>
              </a:rPr>
              <a:t> </a:t>
            </a:r>
            <a:r>
              <a:rPr lang="fr-FR" sz="4000" dirty="0" err="1" smtClean="0">
                <a:solidFill>
                  <a:schemeClr val="bg1"/>
                </a:solidFill>
              </a:rPr>
              <a:t>reaction</a:t>
            </a:r>
            <a:r>
              <a:rPr lang="fr-FR" sz="4000" dirty="0" smtClean="0">
                <a:solidFill>
                  <a:schemeClr val="bg1"/>
                </a:solidFill>
              </a:rPr>
              <a:t> : </a:t>
            </a:r>
            <a:r>
              <a:rPr lang="fr-FR" sz="4000" dirty="0" err="1" smtClean="0">
                <a:solidFill>
                  <a:schemeClr val="bg1"/>
                </a:solidFill>
              </a:rPr>
              <a:t>estimates</a:t>
            </a:r>
            <a:r>
              <a:rPr lang="fr-FR" sz="4000" dirty="0" smtClean="0">
                <a:solidFill>
                  <a:schemeClr val="bg1"/>
                </a:solidFill>
              </a:rPr>
              <a:t> for PANDA</a:t>
            </a:r>
          </a:p>
        </p:txBody>
      </p:sp>
      <p:sp>
        <p:nvSpPr>
          <p:cNvPr id="19" name="ZoneTexte 18"/>
          <p:cNvSpPr txBox="1">
            <a:spLocks noChangeArrowheads="1"/>
          </p:cNvSpPr>
          <p:nvPr/>
        </p:nvSpPr>
        <p:spPr bwMode="auto">
          <a:xfrm>
            <a:off x="467544" y="1556792"/>
            <a:ext cx="3744416" cy="338554"/>
          </a:xfrm>
          <a:prstGeom prst="rect">
            <a:avLst/>
          </a:prstGeom>
          <a:noFill/>
          <a:ln w="9525">
            <a:solidFill>
              <a:schemeClr val="tx1"/>
            </a:solidFill>
            <a:miter lim="800000"/>
            <a:headEnd/>
            <a:tailEnd/>
          </a:ln>
        </p:spPr>
        <p:txBody>
          <a:bodyPr wrap="square">
            <a:spAutoFit/>
          </a:bodyPr>
          <a:lstStyle/>
          <a:p>
            <a:pPr fontAlgn="auto">
              <a:spcBef>
                <a:spcPts val="0"/>
              </a:spcBef>
              <a:spcAft>
                <a:spcPts val="0"/>
              </a:spcAft>
              <a:defRPr/>
            </a:pPr>
            <a:r>
              <a:rPr lang="fr-FR" sz="1600" i="1" dirty="0" smtClean="0">
                <a:latin typeface="+mn-lt"/>
              </a:rPr>
              <a:t>J.P</a:t>
            </a:r>
            <a:r>
              <a:rPr lang="fr-FR" sz="1600" i="1" dirty="0">
                <a:latin typeface="+mn-lt"/>
              </a:rPr>
              <a:t>. </a:t>
            </a:r>
            <a:r>
              <a:rPr lang="fr-FR" sz="1600" i="1" dirty="0" err="1">
                <a:latin typeface="+mn-lt"/>
              </a:rPr>
              <a:t>Lansberg</a:t>
            </a:r>
            <a:r>
              <a:rPr lang="fr-FR" sz="1600" i="1" dirty="0">
                <a:latin typeface="+mn-lt"/>
              </a:rPr>
              <a:t> et al, PRC76,111502(2007) </a:t>
            </a:r>
          </a:p>
        </p:txBody>
      </p:sp>
      <p:sp>
        <p:nvSpPr>
          <p:cNvPr id="4" name="ZoneTexte 3"/>
          <p:cNvSpPr txBox="1"/>
          <p:nvPr/>
        </p:nvSpPr>
        <p:spPr>
          <a:xfrm>
            <a:off x="3923928" y="2936557"/>
            <a:ext cx="184731" cy="338554"/>
          </a:xfrm>
          <a:prstGeom prst="rect">
            <a:avLst/>
          </a:prstGeom>
          <a:noFill/>
        </p:spPr>
        <p:txBody>
          <a:bodyPr wrap="none" rtlCol="0">
            <a:spAutoFit/>
          </a:bodyPr>
          <a:lstStyle/>
          <a:p>
            <a:endParaRPr lang="fr-FR" sz="1600" dirty="0"/>
          </a:p>
        </p:txBody>
      </p:sp>
      <p:sp>
        <p:nvSpPr>
          <p:cNvPr id="9" name="ZoneTexte 8"/>
          <p:cNvSpPr txBox="1"/>
          <p:nvPr/>
        </p:nvSpPr>
        <p:spPr>
          <a:xfrm>
            <a:off x="3446294" y="5229200"/>
            <a:ext cx="261610" cy="369332"/>
          </a:xfrm>
          <a:prstGeom prst="rect">
            <a:avLst/>
          </a:prstGeom>
          <a:noFill/>
        </p:spPr>
        <p:txBody>
          <a:bodyPr wrap="none" rtlCol="0">
            <a:spAutoFit/>
          </a:bodyPr>
          <a:lstStyle/>
          <a:p>
            <a:r>
              <a:rPr lang="fr-FR" dirty="0" smtClean="0"/>
              <a:t>-</a:t>
            </a:r>
            <a:endParaRPr lang="fr-FR" dirty="0"/>
          </a:p>
        </p:txBody>
      </p:sp>
      <p:sp>
        <p:nvSpPr>
          <p:cNvPr id="21" name="ZoneTexte 20"/>
          <p:cNvSpPr txBox="1"/>
          <p:nvPr/>
        </p:nvSpPr>
        <p:spPr>
          <a:xfrm>
            <a:off x="35496" y="404664"/>
            <a:ext cx="304892" cy="523220"/>
          </a:xfrm>
          <a:prstGeom prst="rect">
            <a:avLst/>
          </a:prstGeom>
          <a:noFill/>
        </p:spPr>
        <p:txBody>
          <a:bodyPr wrap="none" rtlCol="0">
            <a:spAutoFit/>
          </a:bodyPr>
          <a:lstStyle/>
          <a:p>
            <a:r>
              <a:rPr lang="en-US" sz="2800" dirty="0" smtClean="0">
                <a:solidFill>
                  <a:schemeClr val="bg1"/>
                </a:solidFill>
              </a:rPr>
              <a:t>-</a:t>
            </a:r>
            <a:endParaRPr lang="fr-FR" sz="2800" dirty="0">
              <a:solidFill>
                <a:schemeClr val="bg1"/>
              </a:solidFill>
            </a:endParaRPr>
          </a:p>
        </p:txBody>
      </p:sp>
      <p:grpSp>
        <p:nvGrpSpPr>
          <p:cNvPr id="31" name="Groupe 30"/>
          <p:cNvGrpSpPr/>
          <p:nvPr/>
        </p:nvGrpSpPr>
        <p:grpSpPr>
          <a:xfrm>
            <a:off x="1966715" y="2132856"/>
            <a:ext cx="1542416" cy="1305436"/>
            <a:chOff x="1966715" y="2132856"/>
            <a:chExt cx="1542416" cy="1305436"/>
          </a:xfrm>
        </p:grpSpPr>
        <p:sp>
          <p:nvSpPr>
            <p:cNvPr id="6" name="ZoneTexte 5"/>
            <p:cNvSpPr txBox="1"/>
            <p:nvPr/>
          </p:nvSpPr>
          <p:spPr>
            <a:xfrm>
              <a:off x="1966715" y="2204864"/>
              <a:ext cx="1321196" cy="307777"/>
            </a:xfrm>
            <a:prstGeom prst="rect">
              <a:avLst/>
            </a:prstGeom>
            <a:noFill/>
          </p:spPr>
          <p:txBody>
            <a:bodyPr wrap="none" rtlCol="0">
              <a:spAutoFit/>
            </a:bodyPr>
            <a:lstStyle/>
            <a:p>
              <a:r>
                <a:rPr lang="fr-FR" sz="1400" dirty="0" err="1" smtClean="0"/>
                <a:t>T</a:t>
              </a:r>
              <a:r>
                <a:rPr lang="fr-FR" sz="1400" baseline="-25000" dirty="0" err="1" smtClean="0"/>
                <a:t>p</a:t>
              </a:r>
              <a:r>
                <a:rPr lang="fr-FR" sz="1400" dirty="0" smtClean="0"/>
                <a:t>=0.788 </a:t>
              </a:r>
              <a:r>
                <a:rPr lang="fr-FR" sz="1400" dirty="0" err="1" smtClean="0"/>
                <a:t>GeV</a:t>
              </a:r>
              <a:endParaRPr lang="fr-FR" sz="1400" dirty="0"/>
            </a:p>
          </p:txBody>
        </p:sp>
        <p:sp>
          <p:nvSpPr>
            <p:cNvPr id="22" name="ZoneTexte 21"/>
            <p:cNvSpPr txBox="1"/>
            <p:nvPr/>
          </p:nvSpPr>
          <p:spPr>
            <a:xfrm>
              <a:off x="2386708" y="3121223"/>
              <a:ext cx="1122423" cy="307777"/>
            </a:xfrm>
            <a:prstGeom prst="rect">
              <a:avLst/>
            </a:prstGeom>
            <a:noFill/>
          </p:spPr>
          <p:txBody>
            <a:bodyPr wrap="none" rtlCol="0">
              <a:spAutoFit/>
            </a:bodyPr>
            <a:lstStyle/>
            <a:p>
              <a:r>
                <a:rPr lang="fr-FR" sz="1400" dirty="0" err="1" smtClean="0"/>
                <a:t>T</a:t>
              </a:r>
              <a:r>
                <a:rPr lang="fr-FR" sz="1400" baseline="-25000" dirty="0" err="1" smtClean="0"/>
                <a:t>p</a:t>
              </a:r>
              <a:r>
                <a:rPr lang="fr-FR" sz="1400" dirty="0" smtClean="0"/>
                <a:t>=3.5 </a:t>
              </a:r>
              <a:r>
                <a:rPr lang="fr-FR" sz="1400" dirty="0" err="1" smtClean="0"/>
                <a:t>GeV</a:t>
              </a:r>
              <a:endParaRPr lang="fr-FR" sz="1400" dirty="0"/>
            </a:p>
          </p:txBody>
        </p:sp>
        <p:sp>
          <p:nvSpPr>
            <p:cNvPr id="23" name="ZoneTexte 22"/>
            <p:cNvSpPr txBox="1"/>
            <p:nvPr/>
          </p:nvSpPr>
          <p:spPr>
            <a:xfrm>
              <a:off x="2078142" y="2132856"/>
              <a:ext cx="261610" cy="369332"/>
            </a:xfrm>
            <a:prstGeom prst="rect">
              <a:avLst/>
            </a:prstGeom>
            <a:noFill/>
          </p:spPr>
          <p:txBody>
            <a:bodyPr wrap="none" rtlCol="0">
              <a:spAutoFit/>
            </a:bodyPr>
            <a:lstStyle/>
            <a:p>
              <a:r>
                <a:rPr lang="en-US" dirty="0" smtClean="0"/>
                <a:t>-</a:t>
              </a:r>
              <a:endParaRPr lang="fr-FR" dirty="0"/>
            </a:p>
          </p:txBody>
        </p:sp>
        <p:sp>
          <p:nvSpPr>
            <p:cNvPr id="24" name="ZoneTexte 23"/>
            <p:cNvSpPr txBox="1"/>
            <p:nvPr/>
          </p:nvSpPr>
          <p:spPr>
            <a:xfrm>
              <a:off x="2510190" y="3068960"/>
              <a:ext cx="261610" cy="369332"/>
            </a:xfrm>
            <a:prstGeom prst="rect">
              <a:avLst/>
            </a:prstGeom>
            <a:noFill/>
          </p:spPr>
          <p:txBody>
            <a:bodyPr wrap="none" rtlCol="0">
              <a:spAutoFit/>
            </a:bodyPr>
            <a:lstStyle/>
            <a:p>
              <a:r>
                <a:rPr lang="en-US" dirty="0" smtClean="0"/>
                <a:t>-</a:t>
              </a:r>
              <a:endParaRPr lang="fr-FR" dirty="0"/>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e la date 3"/>
          <p:cNvSpPr>
            <a:spLocks noGrp="1"/>
          </p:cNvSpPr>
          <p:nvPr>
            <p:ph type="dt" sz="quarter" idx="10"/>
          </p:nvPr>
        </p:nvSpPr>
        <p:spPr>
          <a:xfrm>
            <a:off x="457200" y="6304235"/>
            <a:ext cx="2133600" cy="365125"/>
          </a:xfrm>
        </p:spPr>
        <p:txBody>
          <a:bodyPr/>
          <a:lstStyle/>
          <a:p>
            <a:pPr>
              <a:defRPr/>
            </a:pPr>
            <a:r>
              <a:rPr lang="fr-FR"/>
              <a:t>3/02/2011</a:t>
            </a:r>
          </a:p>
        </p:txBody>
      </p:sp>
      <p:sp>
        <p:nvSpPr>
          <p:cNvPr id="19" name="Espace réservé du pied de page 4"/>
          <p:cNvSpPr>
            <a:spLocks noGrp="1"/>
          </p:cNvSpPr>
          <p:nvPr>
            <p:ph type="ftr" sz="quarter" idx="11"/>
          </p:nvPr>
        </p:nvSpPr>
        <p:spPr>
          <a:xfrm>
            <a:off x="3124200" y="6304235"/>
            <a:ext cx="2895600" cy="365125"/>
          </a:xfrm>
        </p:spPr>
        <p:txBody>
          <a:bodyPr/>
          <a:lstStyle/>
          <a:p>
            <a:pPr>
              <a:defRPr/>
            </a:pPr>
            <a:r>
              <a:rPr lang="fr-FR"/>
              <a:t>Orsay, PANDA meeting</a:t>
            </a:r>
          </a:p>
        </p:txBody>
      </p:sp>
      <p:sp>
        <p:nvSpPr>
          <p:cNvPr id="20" name="Espace réservé du numéro de diapositive 5"/>
          <p:cNvSpPr>
            <a:spLocks noGrp="1"/>
          </p:cNvSpPr>
          <p:nvPr>
            <p:ph type="sldNum" sz="quarter" idx="12"/>
          </p:nvPr>
        </p:nvSpPr>
        <p:spPr>
          <a:xfrm>
            <a:off x="6553200" y="6304235"/>
            <a:ext cx="2133600" cy="365125"/>
          </a:xfrm>
        </p:spPr>
        <p:txBody>
          <a:bodyPr/>
          <a:lstStyle/>
          <a:p>
            <a:pPr>
              <a:defRPr/>
            </a:pPr>
            <a:fld id="{C9CF56A7-789A-4751-BFA9-8521D54BF9FC}" type="slidenum">
              <a:rPr lang="fr-FR"/>
              <a:pPr>
                <a:defRPr/>
              </a:pPr>
              <a:t>32</a:t>
            </a:fld>
            <a:endParaRPr lang="fr-FR" dirty="0"/>
          </a:p>
        </p:txBody>
      </p:sp>
      <p:sp>
        <p:nvSpPr>
          <p:cNvPr id="88066" name="Rectangle 2"/>
          <p:cNvSpPr>
            <a:spLocks noGrp="1" noChangeArrowheads="1"/>
          </p:cNvSpPr>
          <p:nvPr>
            <p:ph type="title"/>
          </p:nvPr>
        </p:nvSpPr>
        <p:spPr>
          <a:xfrm>
            <a:off x="0" y="-99392"/>
            <a:ext cx="9144000" cy="709464"/>
          </a:xfrm>
          <a:solidFill>
            <a:schemeClr val="accent1"/>
          </a:solidFill>
        </p:spPr>
        <p:txBody>
          <a:bodyPr/>
          <a:lstStyle/>
          <a:p>
            <a:pPr eaLnBrk="1" hangingPunct="1">
              <a:defRPr/>
            </a:pPr>
            <a:r>
              <a:rPr lang="fr-FR" sz="3600" dirty="0" err="1" smtClean="0">
                <a:solidFill>
                  <a:schemeClr val="bg1"/>
                </a:solidFill>
              </a:rPr>
              <a:t>Nucleon</a:t>
            </a:r>
            <a:r>
              <a:rPr lang="fr-FR" sz="3600" dirty="0" smtClean="0">
                <a:solidFill>
                  <a:schemeClr val="bg1"/>
                </a:solidFill>
              </a:rPr>
              <a:t> structure and </a:t>
            </a:r>
            <a:r>
              <a:rPr lang="fr-FR" sz="3600" dirty="0" err="1" smtClean="0">
                <a:solidFill>
                  <a:schemeClr val="bg1"/>
                </a:solidFill>
              </a:rPr>
              <a:t>pQCD</a:t>
            </a:r>
            <a:r>
              <a:rPr lang="fr-FR" sz="3600" dirty="0" smtClean="0">
                <a:solidFill>
                  <a:schemeClr val="bg1"/>
                </a:solidFill>
              </a:rPr>
              <a:t> </a:t>
            </a:r>
            <a:r>
              <a:rPr lang="fr-FR" sz="3600" dirty="0" err="1" smtClean="0">
                <a:solidFill>
                  <a:schemeClr val="bg1"/>
                </a:solidFill>
              </a:rPr>
              <a:t>with</a:t>
            </a:r>
            <a:r>
              <a:rPr lang="fr-FR" sz="3600" dirty="0" smtClean="0">
                <a:solidFill>
                  <a:schemeClr val="bg1"/>
                </a:solidFill>
              </a:rPr>
              <a:t> PANDA</a:t>
            </a:r>
          </a:p>
        </p:txBody>
      </p:sp>
      <p:sp>
        <p:nvSpPr>
          <p:cNvPr id="88067" name="Rectangle 3"/>
          <p:cNvSpPr>
            <a:spLocks noGrp="1" noChangeArrowheads="1"/>
          </p:cNvSpPr>
          <p:nvPr>
            <p:ph type="body" idx="1"/>
          </p:nvPr>
        </p:nvSpPr>
        <p:spPr>
          <a:xfrm>
            <a:off x="76200" y="522312"/>
            <a:ext cx="8915400" cy="5715000"/>
          </a:xfrm>
        </p:spPr>
        <p:txBody>
          <a:bodyPr/>
          <a:lstStyle/>
          <a:p>
            <a:pPr eaLnBrk="1" hangingPunct="1">
              <a:lnSpc>
                <a:spcPct val="80000"/>
              </a:lnSpc>
              <a:spcBef>
                <a:spcPct val="0"/>
              </a:spcBef>
              <a:buFont typeface="Wingdings" pitchFamily="2" charset="2"/>
              <a:buNone/>
              <a:defRPr/>
            </a:pPr>
            <a:endParaRPr lang="fr-FR" sz="1400" dirty="0" smtClean="0"/>
          </a:p>
          <a:p>
            <a:pPr eaLnBrk="1" hangingPunct="1">
              <a:lnSpc>
                <a:spcPct val="80000"/>
              </a:lnSpc>
              <a:spcBef>
                <a:spcPct val="0"/>
              </a:spcBef>
              <a:defRPr/>
            </a:pPr>
            <a:endParaRPr lang="fr-FR" sz="1800" dirty="0" smtClean="0">
              <a:solidFill>
                <a:srgbClr val="FFFF00"/>
              </a:solidFill>
              <a:sym typeface="Symbol" pitchFamily="18" charset="2"/>
            </a:endParaRPr>
          </a:p>
          <a:p>
            <a:pPr eaLnBrk="1" hangingPunct="1">
              <a:lnSpc>
                <a:spcPct val="80000"/>
              </a:lnSpc>
              <a:spcBef>
                <a:spcPct val="0"/>
              </a:spcBef>
              <a:defRPr/>
            </a:pPr>
            <a:r>
              <a:rPr lang="fr-FR" sz="2400" b="1" dirty="0" smtClean="0">
                <a:solidFill>
                  <a:schemeClr val="accent1"/>
                </a:solidFill>
                <a:sym typeface="Symbol" pitchFamily="18" charset="2"/>
              </a:rPr>
              <a:t>More about </a:t>
            </a:r>
            <a:r>
              <a:rPr lang="fr-FR" sz="2400" b="1" dirty="0" err="1" smtClean="0">
                <a:solidFill>
                  <a:schemeClr val="accent1"/>
                </a:solidFill>
                <a:sym typeface="Symbol" pitchFamily="18" charset="2"/>
              </a:rPr>
              <a:t>electromagnetic</a:t>
            </a:r>
            <a:r>
              <a:rPr lang="fr-FR" sz="2400" b="1" dirty="0" smtClean="0">
                <a:solidFill>
                  <a:schemeClr val="accent1"/>
                </a:solidFill>
                <a:sym typeface="Symbol" pitchFamily="18" charset="2"/>
              </a:rPr>
              <a:t> Time-</a:t>
            </a:r>
            <a:r>
              <a:rPr lang="fr-FR" sz="2400" b="1" dirty="0" err="1" smtClean="0">
                <a:solidFill>
                  <a:schemeClr val="accent1"/>
                </a:solidFill>
                <a:sym typeface="Symbol" pitchFamily="18" charset="2"/>
              </a:rPr>
              <a:t>Like</a:t>
            </a:r>
            <a:r>
              <a:rPr lang="fr-FR" sz="2400" b="1" dirty="0" smtClean="0">
                <a:solidFill>
                  <a:schemeClr val="accent1"/>
                </a:solidFill>
                <a:sym typeface="Symbol" pitchFamily="18" charset="2"/>
              </a:rPr>
              <a:t> proton </a:t>
            </a:r>
            <a:r>
              <a:rPr lang="fr-FR" sz="2400" b="1" dirty="0" err="1" smtClean="0">
                <a:solidFill>
                  <a:schemeClr val="accent1"/>
                </a:solidFill>
                <a:sym typeface="Symbol" pitchFamily="18" charset="2"/>
              </a:rPr>
              <a:t>form</a:t>
            </a:r>
            <a:r>
              <a:rPr lang="fr-FR" sz="2400" b="1" dirty="0" smtClean="0">
                <a:solidFill>
                  <a:schemeClr val="accent1"/>
                </a:solidFill>
                <a:sym typeface="Symbol" pitchFamily="18" charset="2"/>
              </a:rPr>
              <a:t>  </a:t>
            </a:r>
            <a:r>
              <a:rPr lang="fr-FR" sz="2400" b="1" dirty="0" err="1" smtClean="0">
                <a:solidFill>
                  <a:schemeClr val="accent1"/>
                </a:solidFill>
                <a:sym typeface="Symbol" pitchFamily="18" charset="2"/>
              </a:rPr>
              <a:t>factors</a:t>
            </a:r>
            <a:endParaRPr lang="fr-FR" sz="2400" b="1" dirty="0" smtClean="0">
              <a:solidFill>
                <a:schemeClr val="accent1"/>
              </a:solidFill>
              <a:sym typeface="Symbol" pitchFamily="18" charset="2"/>
            </a:endParaRPr>
          </a:p>
          <a:p>
            <a:pPr eaLnBrk="1" hangingPunct="1">
              <a:lnSpc>
                <a:spcPct val="80000"/>
              </a:lnSpc>
              <a:spcBef>
                <a:spcPct val="0"/>
              </a:spcBef>
              <a:buFont typeface="Wingdings" pitchFamily="2" charset="2"/>
              <a:buNone/>
              <a:defRPr/>
            </a:pPr>
            <a:endParaRPr lang="fr-FR" sz="2400" dirty="0" smtClean="0">
              <a:solidFill>
                <a:srgbClr val="FFFF00"/>
              </a:solidFill>
              <a:sym typeface="Symbol" pitchFamily="18" charset="2"/>
            </a:endParaRPr>
          </a:p>
          <a:p>
            <a:pPr lvl="1" eaLnBrk="1" hangingPunct="1">
              <a:spcBef>
                <a:spcPct val="0"/>
              </a:spcBef>
              <a:defRPr/>
            </a:pPr>
            <a:r>
              <a:rPr lang="fr-FR" sz="2400" dirty="0" smtClean="0"/>
              <a:t>pp </a:t>
            </a:r>
            <a:r>
              <a:rPr lang="fr-FR" sz="2400" dirty="0" smtClean="0">
                <a:sym typeface="Symbol" pitchFamily="18" charset="2"/>
              </a:rPr>
              <a:t> </a:t>
            </a:r>
            <a:r>
              <a:rPr lang="fr-FR" sz="2400" baseline="30000" dirty="0" smtClean="0">
                <a:sym typeface="Symbol" pitchFamily="18" charset="2"/>
              </a:rPr>
              <a:t>+</a:t>
            </a:r>
            <a:r>
              <a:rPr lang="fr-FR" sz="2400" dirty="0" smtClean="0">
                <a:sym typeface="Symbol" pitchFamily="18" charset="2"/>
              </a:rPr>
              <a:t></a:t>
            </a:r>
            <a:r>
              <a:rPr lang="fr-FR" sz="2400" baseline="30000" dirty="0" smtClean="0">
                <a:sym typeface="Symbol" pitchFamily="18" charset="2"/>
              </a:rPr>
              <a:t>-  </a:t>
            </a:r>
            <a:r>
              <a:rPr lang="fr-FR" sz="2400" dirty="0" smtClean="0">
                <a:sym typeface="Symbol" pitchFamily="18" charset="2"/>
              </a:rPr>
              <a:t>(collaboration </a:t>
            </a:r>
            <a:r>
              <a:rPr lang="fr-FR" sz="2400" dirty="0" err="1" smtClean="0">
                <a:sym typeface="Symbol" pitchFamily="18" charset="2"/>
              </a:rPr>
              <a:t>with</a:t>
            </a:r>
            <a:r>
              <a:rPr lang="fr-FR" sz="2400" dirty="0" smtClean="0">
                <a:sym typeface="Symbol" pitchFamily="18" charset="2"/>
              </a:rPr>
              <a:t> Torino) </a:t>
            </a:r>
            <a:endParaRPr lang="fr-FR" sz="2400" dirty="0" smtClean="0"/>
          </a:p>
          <a:p>
            <a:pPr lvl="1" eaLnBrk="1" hangingPunct="1">
              <a:spcBef>
                <a:spcPct val="0"/>
              </a:spcBef>
              <a:defRPr/>
            </a:pPr>
            <a:r>
              <a:rPr lang="fr-FR" sz="2400" dirty="0" err="1" smtClean="0">
                <a:sym typeface="Symbol" pitchFamily="18" charset="2"/>
              </a:rPr>
              <a:t>pd</a:t>
            </a:r>
            <a:r>
              <a:rPr lang="fr-FR" sz="2400" dirty="0" smtClean="0">
                <a:sym typeface="Symbol" pitchFamily="18" charset="2"/>
              </a:rPr>
              <a:t> </a:t>
            </a:r>
            <a:r>
              <a:rPr lang="fr-FR" sz="2400" baseline="30000" dirty="0" smtClean="0">
                <a:sym typeface="Symbol" pitchFamily="18" charset="2"/>
              </a:rPr>
              <a:t> </a:t>
            </a:r>
            <a:r>
              <a:rPr lang="fr-FR" sz="2400" dirty="0" smtClean="0">
                <a:sym typeface="Symbol" pitchFamily="18" charset="2"/>
              </a:rPr>
              <a:t> n </a:t>
            </a:r>
            <a:r>
              <a:rPr lang="fr-FR" sz="2400" dirty="0" err="1" smtClean="0"/>
              <a:t>e</a:t>
            </a:r>
            <a:r>
              <a:rPr lang="fr-FR" sz="2400" baseline="30000" dirty="0" err="1" smtClean="0"/>
              <a:t>+</a:t>
            </a:r>
            <a:r>
              <a:rPr lang="fr-FR" sz="2400" dirty="0" err="1" smtClean="0"/>
              <a:t>e</a:t>
            </a:r>
            <a:r>
              <a:rPr lang="fr-FR" sz="2400" baseline="30000" dirty="0" smtClean="0"/>
              <a:t>- </a:t>
            </a:r>
            <a:r>
              <a:rPr lang="fr-FR" sz="2400" dirty="0" smtClean="0">
                <a:effectLst/>
              </a:rPr>
              <a:t> </a:t>
            </a:r>
            <a:r>
              <a:rPr lang="fr-FR" sz="2400" i="1" dirty="0" smtClean="0">
                <a:effectLst/>
              </a:rPr>
              <a:t>H. </a:t>
            </a:r>
            <a:r>
              <a:rPr lang="fr-FR" sz="2400" i="1" dirty="0" err="1" smtClean="0">
                <a:effectLst/>
              </a:rPr>
              <a:t>Fonvieille</a:t>
            </a:r>
            <a:r>
              <a:rPr lang="fr-FR" sz="2400" i="1" dirty="0" smtClean="0">
                <a:effectLst/>
              </a:rPr>
              <a:t> and V. </a:t>
            </a:r>
            <a:r>
              <a:rPr lang="fr-FR" sz="2400" i="1" dirty="0" err="1" smtClean="0">
                <a:effectLst/>
              </a:rPr>
              <a:t>Karmanov</a:t>
            </a:r>
            <a:r>
              <a:rPr lang="fr-FR" sz="2400" dirty="0" smtClean="0">
                <a:effectLst/>
              </a:rPr>
              <a:t>, </a:t>
            </a:r>
            <a:r>
              <a:rPr lang="fr-FR" sz="2400" i="1" dirty="0" smtClean="0">
                <a:effectLst/>
              </a:rPr>
              <a:t>EPJA42 (2009)287</a:t>
            </a:r>
          </a:p>
          <a:p>
            <a:pPr lvl="1" eaLnBrk="1" hangingPunct="1">
              <a:spcBef>
                <a:spcPct val="0"/>
              </a:spcBef>
              <a:defRPr/>
            </a:pPr>
            <a:r>
              <a:rPr lang="fr-FR" sz="2400" dirty="0" err="1" smtClean="0">
                <a:effectLst/>
              </a:rPr>
              <a:t>Polarization</a:t>
            </a:r>
            <a:r>
              <a:rPr lang="fr-FR" sz="2400" dirty="0" smtClean="0">
                <a:effectLst/>
              </a:rPr>
              <a:t> in </a:t>
            </a:r>
            <a:r>
              <a:rPr lang="fr-FR" sz="2400" dirty="0" smtClean="0"/>
              <a:t>pp </a:t>
            </a:r>
            <a:r>
              <a:rPr lang="fr-FR" sz="2400" dirty="0" smtClean="0">
                <a:sym typeface="Symbol" pitchFamily="18" charset="2"/>
              </a:rPr>
              <a:t> </a:t>
            </a:r>
            <a:r>
              <a:rPr lang="fr-FR" sz="2400" dirty="0" smtClean="0"/>
              <a:t>e</a:t>
            </a:r>
            <a:r>
              <a:rPr lang="fr-FR" sz="2400" baseline="30000" dirty="0" smtClean="0"/>
              <a:t>+</a:t>
            </a:r>
            <a:r>
              <a:rPr lang="fr-FR" sz="2400" dirty="0" smtClean="0"/>
              <a:t>e</a:t>
            </a:r>
            <a:r>
              <a:rPr lang="fr-FR" sz="2400" baseline="30000" dirty="0" smtClean="0"/>
              <a:t>-</a:t>
            </a:r>
            <a:r>
              <a:rPr lang="fr-FR" sz="2400" dirty="0" smtClean="0">
                <a:effectLst/>
              </a:rPr>
              <a:t> </a:t>
            </a:r>
            <a:r>
              <a:rPr lang="fr-FR" sz="2400" dirty="0" smtClean="0">
                <a:effectLst/>
                <a:sym typeface="Symbol" pitchFamily="18" charset="2"/>
              </a:rPr>
              <a:t> → relative phase of G</a:t>
            </a:r>
            <a:r>
              <a:rPr lang="fr-FR" sz="2400" baseline="-25000" dirty="0" smtClean="0">
                <a:effectLst/>
                <a:sym typeface="Symbol" pitchFamily="18" charset="2"/>
              </a:rPr>
              <a:t>E</a:t>
            </a:r>
            <a:r>
              <a:rPr lang="fr-FR" sz="2400" dirty="0" smtClean="0">
                <a:effectLst/>
                <a:sym typeface="Symbol" pitchFamily="18" charset="2"/>
              </a:rPr>
              <a:t> and G</a:t>
            </a:r>
            <a:r>
              <a:rPr lang="fr-FR" sz="2400" baseline="-25000" dirty="0" smtClean="0">
                <a:effectLst/>
                <a:sym typeface="Symbol" pitchFamily="18" charset="2"/>
              </a:rPr>
              <a:t>M</a:t>
            </a:r>
          </a:p>
          <a:p>
            <a:pPr lvl="1" eaLnBrk="1" hangingPunct="1">
              <a:lnSpc>
                <a:spcPct val="80000"/>
              </a:lnSpc>
              <a:spcBef>
                <a:spcPct val="0"/>
              </a:spcBef>
              <a:buFontTx/>
              <a:buNone/>
              <a:defRPr/>
            </a:pPr>
            <a:endParaRPr lang="fr-FR" sz="2400" dirty="0" smtClean="0">
              <a:effectLst/>
            </a:endParaRPr>
          </a:p>
          <a:p>
            <a:pPr eaLnBrk="1" hangingPunct="1">
              <a:lnSpc>
                <a:spcPct val="80000"/>
              </a:lnSpc>
              <a:defRPr/>
            </a:pPr>
            <a:r>
              <a:rPr lang="fr-FR" sz="2400" b="1" dirty="0" err="1" smtClean="0">
                <a:solidFill>
                  <a:srgbClr val="4F81BD"/>
                </a:solidFill>
                <a:effectLst/>
              </a:rPr>
              <a:t>Other</a:t>
            </a:r>
            <a:r>
              <a:rPr lang="fr-FR" sz="2400" b="1" dirty="0" smtClean="0">
                <a:solidFill>
                  <a:srgbClr val="4F81BD"/>
                </a:solidFill>
                <a:effectLst/>
              </a:rPr>
              <a:t> </a:t>
            </a:r>
            <a:r>
              <a:rPr lang="fr-FR" sz="2400" b="1" dirty="0" err="1" smtClean="0">
                <a:solidFill>
                  <a:srgbClr val="4F81BD"/>
                </a:solidFill>
              </a:rPr>
              <a:t>e</a:t>
            </a:r>
            <a:r>
              <a:rPr lang="fr-FR" sz="2400" b="1" dirty="0" err="1" smtClean="0">
                <a:solidFill>
                  <a:srgbClr val="4F81BD"/>
                </a:solidFill>
                <a:effectLst/>
              </a:rPr>
              <a:t>lectromagnetic</a:t>
            </a:r>
            <a:r>
              <a:rPr lang="fr-FR" sz="2400" b="1" dirty="0" smtClean="0">
                <a:solidFill>
                  <a:srgbClr val="4F81BD"/>
                </a:solidFill>
                <a:effectLst/>
              </a:rPr>
              <a:t> </a:t>
            </a:r>
            <a:r>
              <a:rPr lang="fr-FR" sz="2400" b="1" dirty="0" err="1" smtClean="0">
                <a:solidFill>
                  <a:srgbClr val="4F81BD"/>
                </a:solidFill>
                <a:effectLst/>
              </a:rPr>
              <a:t>processes</a:t>
            </a:r>
            <a:r>
              <a:rPr lang="fr-FR" sz="2400" b="1" dirty="0" smtClean="0">
                <a:solidFill>
                  <a:srgbClr val="4F81BD"/>
                </a:solidFill>
                <a:effectLst/>
              </a:rPr>
              <a:t>: </a:t>
            </a:r>
            <a:endParaRPr lang="fr-FR" sz="2400" dirty="0" smtClean="0">
              <a:solidFill>
                <a:srgbClr val="4F81BD"/>
              </a:solidFill>
              <a:effectLst/>
            </a:endParaRPr>
          </a:p>
          <a:p>
            <a:pPr lvl="1" eaLnBrk="1" hangingPunct="1">
              <a:spcBef>
                <a:spcPct val="0"/>
              </a:spcBef>
              <a:defRPr/>
            </a:pPr>
            <a:r>
              <a:rPr lang="fr-FR" sz="2400" dirty="0" smtClean="0"/>
              <a:t>pp </a:t>
            </a:r>
            <a:r>
              <a:rPr lang="fr-FR" sz="2400" dirty="0" smtClean="0">
                <a:sym typeface="Symbol" pitchFamily="18" charset="2"/>
              </a:rPr>
              <a:t> , </a:t>
            </a:r>
            <a:r>
              <a:rPr lang="fr-FR" sz="2400" dirty="0" smtClean="0"/>
              <a:t>pp </a:t>
            </a:r>
            <a:r>
              <a:rPr lang="fr-FR" sz="2400" dirty="0" smtClean="0">
                <a:sym typeface="Symbol" pitchFamily="18" charset="2"/>
              </a:rPr>
              <a:t> ° (GDA, Giessen)</a:t>
            </a:r>
          </a:p>
          <a:p>
            <a:pPr lvl="1" eaLnBrk="1" hangingPunct="1">
              <a:spcBef>
                <a:spcPct val="0"/>
              </a:spcBef>
              <a:defRPr/>
            </a:pPr>
            <a:r>
              <a:rPr lang="fr-FR" sz="2400" dirty="0" smtClean="0"/>
              <a:t>pp </a:t>
            </a:r>
            <a:r>
              <a:rPr lang="fr-FR" sz="2400" dirty="0" smtClean="0">
                <a:sym typeface="Symbol" pitchFamily="18" charset="2"/>
              </a:rPr>
              <a:t> </a:t>
            </a:r>
            <a:r>
              <a:rPr lang="fr-FR" sz="2400" dirty="0" err="1" smtClean="0"/>
              <a:t>e</a:t>
            </a:r>
            <a:r>
              <a:rPr lang="fr-FR" sz="2400" baseline="30000" dirty="0" err="1" smtClean="0"/>
              <a:t>+</a:t>
            </a:r>
            <a:r>
              <a:rPr lang="fr-FR" sz="2400" dirty="0" err="1" smtClean="0"/>
              <a:t>e</a:t>
            </a:r>
            <a:r>
              <a:rPr lang="fr-FR" sz="2400" baseline="30000" dirty="0" smtClean="0"/>
              <a:t>-</a:t>
            </a:r>
            <a:r>
              <a:rPr lang="fr-FR" sz="2400" dirty="0" smtClean="0">
                <a:sym typeface="Symbol" pitchFamily="18" charset="2"/>
              </a:rPr>
              <a:t></a:t>
            </a:r>
            <a:r>
              <a:rPr lang="fr-FR" sz="2400" baseline="30000" dirty="0" smtClean="0">
                <a:sym typeface="Symbol" pitchFamily="18" charset="2"/>
              </a:rPr>
              <a:t>° </a:t>
            </a:r>
            <a:r>
              <a:rPr lang="fr-FR" sz="2400" dirty="0" smtClean="0">
                <a:sym typeface="Symbol" pitchFamily="18" charset="2"/>
              </a:rPr>
              <a:t>  (</a:t>
            </a:r>
            <a:r>
              <a:rPr lang="fr-FR" sz="2400" dirty="0" smtClean="0">
                <a:effectLst/>
              </a:rPr>
              <a:t>Transition Distribution Amplitude p</a:t>
            </a:r>
            <a:r>
              <a:rPr lang="fr-FR" sz="2400" dirty="0" smtClean="0">
                <a:effectLst/>
                <a:sym typeface="Symbol" pitchFamily="18" charset="2"/>
              </a:rPr>
              <a:t>)</a:t>
            </a:r>
          </a:p>
          <a:p>
            <a:pPr lvl="1" eaLnBrk="1" hangingPunct="1">
              <a:spcBef>
                <a:spcPct val="0"/>
              </a:spcBef>
              <a:defRPr/>
            </a:pPr>
            <a:r>
              <a:rPr lang="fr-FR" sz="2400" dirty="0" smtClean="0">
                <a:effectLst/>
              </a:rPr>
              <a:t>pp </a:t>
            </a:r>
            <a:r>
              <a:rPr lang="fr-FR" sz="2400" dirty="0" smtClean="0">
                <a:sym typeface="Symbol" pitchFamily="18" charset="2"/>
              </a:rPr>
              <a:t> </a:t>
            </a:r>
            <a:r>
              <a:rPr lang="fr-FR" sz="2400" baseline="30000" dirty="0" smtClean="0">
                <a:sym typeface="Symbol" pitchFamily="18" charset="2"/>
              </a:rPr>
              <a:t>+</a:t>
            </a:r>
            <a:r>
              <a:rPr lang="fr-FR" sz="2400" dirty="0" smtClean="0">
                <a:sym typeface="Symbol" pitchFamily="18" charset="2"/>
              </a:rPr>
              <a:t></a:t>
            </a:r>
            <a:r>
              <a:rPr lang="fr-FR" sz="2400" baseline="30000" dirty="0" smtClean="0">
                <a:sym typeface="Symbol" pitchFamily="18" charset="2"/>
              </a:rPr>
              <a:t>- </a:t>
            </a:r>
            <a:r>
              <a:rPr lang="fr-FR" sz="2400" dirty="0" smtClean="0">
                <a:effectLst/>
                <a:sym typeface="Symbol" pitchFamily="18" charset="2"/>
              </a:rPr>
              <a:t>X ( </a:t>
            </a:r>
            <a:r>
              <a:rPr lang="fr-FR" sz="2400" dirty="0" err="1" smtClean="0">
                <a:effectLst/>
                <a:sym typeface="Symbol" pitchFamily="18" charset="2"/>
              </a:rPr>
              <a:t>Drell</a:t>
            </a:r>
            <a:r>
              <a:rPr lang="fr-FR" sz="2400" dirty="0" smtClean="0">
                <a:effectLst/>
                <a:sym typeface="Symbol" pitchFamily="18" charset="2"/>
              </a:rPr>
              <a:t>-Yan, Torino/Ferrara)</a:t>
            </a:r>
          </a:p>
          <a:p>
            <a:pPr lvl="1" eaLnBrk="1" hangingPunct="1">
              <a:spcBef>
                <a:spcPct val="0"/>
              </a:spcBef>
              <a:defRPr/>
            </a:pPr>
            <a:endParaRPr lang="fr-FR" sz="1600" dirty="0">
              <a:solidFill>
                <a:srgbClr val="FFFF00"/>
              </a:solidFill>
              <a:sym typeface="Symbol" pitchFamily="18" charset="2"/>
            </a:endParaRPr>
          </a:p>
          <a:p>
            <a:pPr lvl="1" eaLnBrk="1" hangingPunct="1">
              <a:lnSpc>
                <a:spcPct val="80000"/>
              </a:lnSpc>
              <a:buFontTx/>
              <a:buNone/>
              <a:defRPr/>
            </a:pPr>
            <a:endParaRPr lang="en-US" sz="1600" dirty="0" smtClean="0">
              <a:effectLst/>
              <a:sym typeface="Symbol" pitchFamily="18" charset="2"/>
            </a:endParaRPr>
          </a:p>
          <a:p>
            <a:pPr lvl="1" eaLnBrk="1" hangingPunct="1">
              <a:lnSpc>
                <a:spcPct val="80000"/>
              </a:lnSpc>
              <a:buFontTx/>
              <a:buNone/>
              <a:defRPr/>
            </a:pPr>
            <a:endParaRPr lang="fr-FR" sz="1600" dirty="0" smtClean="0">
              <a:effectLst/>
              <a:sym typeface="Symbol" pitchFamily="18" charset="2"/>
            </a:endParaRPr>
          </a:p>
          <a:p>
            <a:pPr lvl="1" eaLnBrk="1" hangingPunct="1">
              <a:spcBef>
                <a:spcPct val="0"/>
              </a:spcBef>
              <a:buFontTx/>
              <a:buNone/>
              <a:defRPr/>
            </a:pPr>
            <a:endParaRPr lang="fr-FR" sz="1400" dirty="0" smtClean="0">
              <a:effectLst/>
              <a:sym typeface="Symbol" pitchFamily="18" charset="2"/>
            </a:endParaRPr>
          </a:p>
          <a:p>
            <a:pPr lvl="1" eaLnBrk="1" hangingPunct="1">
              <a:lnSpc>
                <a:spcPct val="80000"/>
              </a:lnSpc>
              <a:spcBef>
                <a:spcPct val="0"/>
              </a:spcBef>
              <a:buFontTx/>
              <a:buNone/>
              <a:defRPr/>
            </a:pPr>
            <a:endParaRPr lang="fr-FR" sz="1600" dirty="0" smtClean="0">
              <a:effectLst/>
              <a:sym typeface="Symbol" pitchFamily="18" charset="2"/>
            </a:endParaRPr>
          </a:p>
          <a:p>
            <a:pPr lvl="1" eaLnBrk="1" hangingPunct="1">
              <a:lnSpc>
                <a:spcPct val="80000"/>
              </a:lnSpc>
              <a:spcBef>
                <a:spcPct val="0"/>
              </a:spcBef>
              <a:buFontTx/>
              <a:buNone/>
              <a:defRPr/>
            </a:pPr>
            <a:endParaRPr lang="fr-FR" sz="1400" dirty="0" smtClean="0">
              <a:effectLst/>
              <a:sym typeface="Symbol" pitchFamily="18" charset="2"/>
            </a:endParaRPr>
          </a:p>
          <a:p>
            <a:pPr lvl="1" eaLnBrk="1" hangingPunct="1">
              <a:lnSpc>
                <a:spcPct val="80000"/>
              </a:lnSpc>
              <a:spcBef>
                <a:spcPct val="0"/>
              </a:spcBef>
              <a:defRPr/>
            </a:pPr>
            <a:endParaRPr lang="fr-FR" sz="1200" dirty="0" smtClean="0">
              <a:effectLst/>
              <a:sym typeface="Symbol" pitchFamily="18" charset="2"/>
            </a:endParaRPr>
          </a:p>
        </p:txBody>
      </p:sp>
      <p:sp>
        <p:nvSpPr>
          <p:cNvPr id="23561" name="Text Box 24"/>
          <p:cNvSpPr txBox="1">
            <a:spLocks noChangeArrowheads="1"/>
          </p:cNvSpPr>
          <p:nvPr/>
        </p:nvSpPr>
        <p:spPr bwMode="auto">
          <a:xfrm>
            <a:off x="825500" y="1406103"/>
            <a:ext cx="260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r>
              <a:rPr lang="fr-FR" baseline="0" dirty="0"/>
              <a:t>-</a:t>
            </a:r>
          </a:p>
        </p:txBody>
      </p:sp>
      <p:sp>
        <p:nvSpPr>
          <p:cNvPr id="23563" name="Text Box 32"/>
          <p:cNvSpPr txBox="1">
            <a:spLocks noChangeArrowheads="1"/>
          </p:cNvSpPr>
          <p:nvPr/>
        </p:nvSpPr>
        <p:spPr bwMode="auto">
          <a:xfrm>
            <a:off x="1979712" y="3140968"/>
            <a:ext cx="260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r>
              <a:rPr lang="fr-FR" baseline="0" dirty="0"/>
              <a:t>-</a:t>
            </a:r>
          </a:p>
        </p:txBody>
      </p:sp>
      <p:sp>
        <p:nvSpPr>
          <p:cNvPr id="23564" name="Text Box 36"/>
          <p:cNvSpPr txBox="1">
            <a:spLocks noChangeArrowheads="1"/>
          </p:cNvSpPr>
          <p:nvPr/>
        </p:nvSpPr>
        <p:spPr bwMode="auto">
          <a:xfrm>
            <a:off x="838200" y="1772816"/>
            <a:ext cx="260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r>
              <a:rPr lang="fr-FR" baseline="0" dirty="0"/>
              <a:t>-</a:t>
            </a:r>
          </a:p>
        </p:txBody>
      </p:sp>
      <p:sp>
        <p:nvSpPr>
          <p:cNvPr id="23565" name="Text Box 40"/>
          <p:cNvSpPr txBox="1">
            <a:spLocks noChangeArrowheads="1"/>
          </p:cNvSpPr>
          <p:nvPr/>
        </p:nvSpPr>
        <p:spPr bwMode="auto">
          <a:xfrm>
            <a:off x="838200" y="3926383"/>
            <a:ext cx="260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r>
              <a:rPr lang="fr-FR" baseline="0" dirty="0"/>
              <a:t>-</a:t>
            </a:r>
          </a:p>
        </p:txBody>
      </p:sp>
      <p:sp>
        <p:nvSpPr>
          <p:cNvPr id="23566" name="Text Box 25"/>
          <p:cNvSpPr txBox="1">
            <a:spLocks noChangeArrowheads="1"/>
          </p:cNvSpPr>
          <p:nvPr/>
        </p:nvSpPr>
        <p:spPr bwMode="auto">
          <a:xfrm>
            <a:off x="829129" y="3134296"/>
            <a:ext cx="2603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r>
              <a:rPr lang="fr-FR" baseline="0" dirty="0"/>
              <a:t>-</a:t>
            </a:r>
          </a:p>
        </p:txBody>
      </p:sp>
      <p:sp>
        <p:nvSpPr>
          <p:cNvPr id="23567" name="Text Box 39"/>
          <p:cNvSpPr txBox="1">
            <a:spLocks noChangeArrowheads="1"/>
          </p:cNvSpPr>
          <p:nvPr/>
        </p:nvSpPr>
        <p:spPr bwMode="auto">
          <a:xfrm>
            <a:off x="838200" y="3494336"/>
            <a:ext cx="2603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r>
              <a:rPr lang="fr-FR" baseline="0" dirty="0"/>
              <a:t>-</a:t>
            </a:r>
          </a:p>
        </p:txBody>
      </p:sp>
      <p:sp>
        <p:nvSpPr>
          <p:cNvPr id="23571" name="Text Box 46"/>
          <p:cNvSpPr txBox="1">
            <a:spLocks noChangeArrowheads="1"/>
          </p:cNvSpPr>
          <p:nvPr/>
        </p:nvSpPr>
        <p:spPr bwMode="auto">
          <a:xfrm>
            <a:off x="2699792" y="2132856"/>
            <a:ext cx="2603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r>
              <a:rPr lang="fr-FR" baseline="0" dirty="0"/>
              <a:t>-</a:t>
            </a:r>
          </a:p>
        </p:txBody>
      </p:sp>
      <p:pic>
        <p:nvPicPr>
          <p:cNvPr id="22" name="Picture 7"/>
          <p:cNvPicPr>
            <a:picLocks noChangeAspect="1" noChangeArrowheads="1"/>
          </p:cNvPicPr>
          <p:nvPr/>
        </p:nvPicPr>
        <p:blipFill>
          <a:blip r:embed="rId3" cstate="print"/>
          <a:srcRect/>
          <a:stretch>
            <a:fillRect/>
          </a:stretch>
        </p:blipFill>
        <p:spPr bwMode="auto">
          <a:xfrm>
            <a:off x="6588224" y="4293840"/>
            <a:ext cx="1727200" cy="1295400"/>
          </a:xfrm>
          <a:prstGeom prst="rect">
            <a:avLst/>
          </a:prstGeom>
          <a:noFill/>
          <a:ln w="9525">
            <a:noFill/>
            <a:miter lim="800000"/>
            <a:headEnd/>
            <a:tailEnd/>
          </a:ln>
          <a:effectLst/>
        </p:spPr>
      </p:pic>
      <p:sp>
        <p:nvSpPr>
          <p:cNvPr id="27" name="ZoneTexte 26"/>
          <p:cNvSpPr txBox="1"/>
          <p:nvPr/>
        </p:nvSpPr>
        <p:spPr>
          <a:xfrm>
            <a:off x="1429534" y="539388"/>
            <a:ext cx="5224507" cy="338554"/>
          </a:xfrm>
          <a:prstGeom prst="rect">
            <a:avLst/>
          </a:prstGeom>
          <a:noFill/>
        </p:spPr>
        <p:txBody>
          <a:bodyPr wrap="none" rtlCol="0">
            <a:spAutoFit/>
          </a:bodyPr>
          <a:lstStyle/>
          <a:p>
            <a:r>
              <a:rPr lang="fr-FR" sz="1600" i="1" dirty="0" smtClean="0"/>
              <a:t>Panda </a:t>
            </a:r>
            <a:r>
              <a:rPr lang="fr-FR" sz="1600" i="1" dirty="0" err="1" smtClean="0"/>
              <a:t>Physics</a:t>
            </a:r>
            <a:r>
              <a:rPr lang="fr-FR" sz="1600" i="1" dirty="0" smtClean="0"/>
              <a:t> Performance </a:t>
            </a:r>
            <a:r>
              <a:rPr lang="fr-FR" sz="1600" b="1" i="1" dirty="0">
                <a:hlinkClick r:id="rId4"/>
              </a:rPr>
              <a:t>arXiv:0903.3905</a:t>
            </a:r>
            <a:r>
              <a:rPr lang="fr-FR" sz="1600" b="1" i="1" dirty="0"/>
              <a:t> [hep-ex]</a:t>
            </a:r>
            <a:endParaRPr lang="fr-FR" sz="1600" i="1" dirty="0"/>
          </a:p>
        </p:txBody>
      </p:sp>
    </p:spTree>
    <p:extLst>
      <p:ext uri="{BB962C8B-B14F-4D97-AF65-F5344CB8AC3E}">
        <p14:creationId xmlns:p14="http://schemas.microsoft.com/office/powerpoint/2010/main" xmlns="" val="2108819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5" name="ZoneTexte 10"/>
          <p:cNvSpPr txBox="1">
            <a:spLocks noChangeArrowheads="1"/>
          </p:cNvSpPr>
          <p:nvPr/>
        </p:nvSpPr>
        <p:spPr bwMode="auto">
          <a:xfrm>
            <a:off x="179512" y="1124744"/>
            <a:ext cx="8785225" cy="4616648"/>
          </a:xfrm>
          <a:prstGeom prst="rect">
            <a:avLst/>
          </a:prstGeom>
          <a:noFill/>
          <a:ln w="9525">
            <a:noFill/>
            <a:miter lim="800000"/>
            <a:headEnd/>
            <a:tailEnd/>
          </a:ln>
        </p:spPr>
        <p:txBody>
          <a:bodyPr>
            <a:spAutoFit/>
          </a:bodyPr>
          <a:lstStyle/>
          <a:p>
            <a:r>
              <a:rPr lang="fr-FR" dirty="0" smtClean="0">
                <a:latin typeface="Arial" pitchFamily="34" charset="0"/>
                <a:cs typeface="Arial" pitchFamily="34" charset="0"/>
              </a:rPr>
              <a:t>The </a:t>
            </a:r>
            <a:r>
              <a:rPr lang="fr-FR" dirty="0" smtClean="0">
                <a:solidFill>
                  <a:srgbClr val="FF0000"/>
                </a:solidFill>
                <a:latin typeface="Arial" pitchFamily="34" charset="0"/>
                <a:cs typeface="Arial" pitchFamily="34" charset="0"/>
              </a:rPr>
              <a:t>PANDA detector </a:t>
            </a:r>
            <a:r>
              <a:rPr lang="fr-FR" dirty="0" err="1" smtClean="0">
                <a:solidFill>
                  <a:srgbClr val="FF0000"/>
                </a:solidFill>
                <a:latin typeface="Arial" pitchFamily="34" charset="0"/>
                <a:cs typeface="Arial" pitchFamily="34" charset="0"/>
              </a:rPr>
              <a:t>at</a:t>
            </a:r>
            <a:r>
              <a:rPr lang="fr-FR" dirty="0" smtClean="0">
                <a:solidFill>
                  <a:srgbClr val="FF0000"/>
                </a:solidFill>
                <a:latin typeface="Arial" pitchFamily="34" charset="0"/>
                <a:cs typeface="Arial" pitchFamily="34" charset="0"/>
              </a:rPr>
              <a:t> FAIR </a:t>
            </a:r>
            <a:r>
              <a:rPr lang="fr-FR" dirty="0" err="1" smtClean="0">
                <a:latin typeface="Arial" pitchFamily="34" charset="0"/>
                <a:cs typeface="Arial" pitchFamily="34" charset="0"/>
              </a:rPr>
              <a:t>will</a:t>
            </a:r>
            <a:r>
              <a:rPr lang="fr-FR" dirty="0" smtClean="0">
                <a:latin typeface="Arial" pitchFamily="34" charset="0"/>
                <a:cs typeface="Arial" pitchFamily="34" charset="0"/>
              </a:rPr>
              <a:t> </a:t>
            </a:r>
            <a:r>
              <a:rPr lang="fr-FR" dirty="0" err="1" smtClean="0">
                <a:latin typeface="Arial" pitchFamily="34" charset="0"/>
                <a:cs typeface="Arial" pitchFamily="34" charset="0"/>
              </a:rPr>
              <a:t>allow</a:t>
            </a:r>
            <a:r>
              <a:rPr lang="fr-FR" dirty="0" smtClean="0">
                <a:latin typeface="Arial" pitchFamily="34" charset="0"/>
                <a:cs typeface="Arial" pitchFamily="34" charset="0"/>
              </a:rPr>
              <a:t>  for a </a:t>
            </a:r>
            <a:r>
              <a:rPr lang="fr-FR" dirty="0" err="1" smtClean="0">
                <a:latin typeface="Arial" pitchFamily="34" charset="0"/>
                <a:cs typeface="Arial" pitchFamily="34" charset="0"/>
              </a:rPr>
              <a:t>variety</a:t>
            </a:r>
            <a:r>
              <a:rPr lang="fr-FR" dirty="0" smtClean="0">
                <a:latin typeface="Arial" pitchFamily="34" charset="0"/>
                <a:cs typeface="Arial" pitchFamily="34" charset="0"/>
              </a:rPr>
              <a:t> of QCD </a:t>
            </a:r>
            <a:r>
              <a:rPr lang="fr-FR" dirty="0" err="1" smtClean="0">
                <a:latin typeface="Arial" pitchFamily="34" charset="0"/>
                <a:cs typeface="Arial" pitchFamily="34" charset="0"/>
              </a:rPr>
              <a:t>studies</a:t>
            </a:r>
            <a:r>
              <a:rPr lang="fr-FR" dirty="0" smtClean="0">
                <a:latin typeface="Arial" pitchFamily="34" charset="0"/>
                <a:cs typeface="Arial" pitchFamily="34" charset="0"/>
              </a:rPr>
              <a:t>, </a:t>
            </a:r>
            <a:r>
              <a:rPr lang="fr-FR" dirty="0" err="1" smtClean="0">
                <a:solidFill>
                  <a:srgbClr val="FF0000"/>
                </a:solidFill>
                <a:latin typeface="Arial" pitchFamily="34" charset="0"/>
                <a:cs typeface="Arial" pitchFamily="34" charset="0"/>
              </a:rPr>
              <a:t>from</a:t>
            </a:r>
            <a:r>
              <a:rPr lang="fr-FR" dirty="0" smtClean="0">
                <a:solidFill>
                  <a:srgbClr val="FF0000"/>
                </a:solidFill>
                <a:latin typeface="Arial" pitchFamily="34" charset="0"/>
                <a:cs typeface="Arial" pitchFamily="34" charset="0"/>
              </a:rPr>
              <a:t> 2018</a:t>
            </a:r>
          </a:p>
          <a:p>
            <a:r>
              <a:rPr lang="fr-FR" dirty="0" smtClean="0">
                <a:solidFill>
                  <a:srgbClr val="7030A0"/>
                </a:solidFill>
                <a:latin typeface="Arial" pitchFamily="34" charset="0"/>
                <a:cs typeface="Arial" pitchFamily="34" charset="0"/>
              </a:rPr>
              <a:t>     </a:t>
            </a:r>
          </a:p>
          <a:p>
            <a:pPr>
              <a:buFont typeface="Wingdings" pitchFamily="2" charset="2"/>
              <a:buChar char="q"/>
            </a:pPr>
            <a:r>
              <a:rPr lang="fr-FR" dirty="0" smtClean="0">
                <a:solidFill>
                  <a:srgbClr val="7030A0"/>
                </a:solidFill>
                <a:latin typeface="Arial" pitchFamily="34" charset="0"/>
                <a:cs typeface="Arial" pitchFamily="34" charset="0"/>
              </a:rPr>
              <a:t>   </a:t>
            </a:r>
            <a:r>
              <a:rPr lang="fr-FR" b="1" dirty="0" err="1" smtClean="0">
                <a:solidFill>
                  <a:srgbClr val="7030A0"/>
                </a:solidFill>
                <a:latin typeface="Arial" pitchFamily="34" charset="0"/>
                <a:cs typeface="Arial" pitchFamily="34" charset="0"/>
              </a:rPr>
              <a:t>Electromagnetic</a:t>
            </a:r>
            <a:r>
              <a:rPr lang="fr-FR" b="1" dirty="0" smtClean="0">
                <a:solidFill>
                  <a:srgbClr val="7030A0"/>
                </a:solidFill>
                <a:latin typeface="Arial" pitchFamily="34" charset="0"/>
                <a:cs typeface="Arial" pitchFamily="34" charset="0"/>
              </a:rPr>
              <a:t> </a:t>
            </a:r>
            <a:r>
              <a:rPr lang="fr-FR" b="1" dirty="0" err="1" smtClean="0">
                <a:solidFill>
                  <a:srgbClr val="7030A0"/>
                </a:solidFill>
                <a:latin typeface="Arial" pitchFamily="34" charset="0"/>
                <a:cs typeface="Arial" pitchFamily="34" charset="0"/>
              </a:rPr>
              <a:t>channel</a:t>
            </a:r>
            <a:r>
              <a:rPr lang="fr-FR" b="1" dirty="0" smtClean="0">
                <a:solidFill>
                  <a:srgbClr val="7030A0"/>
                </a:solidFill>
                <a:latin typeface="Arial" pitchFamily="34" charset="0"/>
                <a:cs typeface="Arial" pitchFamily="34" charset="0"/>
              </a:rPr>
              <a:t> </a:t>
            </a:r>
            <a:r>
              <a:rPr lang="fr-FR" b="1" dirty="0" err="1" smtClean="0">
                <a:latin typeface="Arial" pitchFamily="34" charset="0"/>
                <a:cs typeface="Arial" pitchFamily="34" charset="0"/>
              </a:rPr>
              <a:t>measurements</a:t>
            </a:r>
            <a:r>
              <a:rPr lang="fr-FR" b="1" dirty="0">
                <a:latin typeface="Arial" pitchFamily="34" charset="0"/>
                <a:cs typeface="Arial" pitchFamily="34" charset="0"/>
              </a:rPr>
              <a:t> </a:t>
            </a:r>
            <a:r>
              <a:rPr lang="fr-FR" dirty="0" smtClean="0">
                <a:latin typeface="Arial" pitchFamily="34" charset="0"/>
                <a:cs typeface="Arial" pitchFamily="34" charset="0"/>
              </a:rPr>
              <a:t>: </a:t>
            </a:r>
          </a:p>
          <a:p>
            <a:pPr marL="742950" lvl="1" indent="-285750">
              <a:buFont typeface="Arial" pitchFamily="34" charset="0"/>
              <a:buChar char="•"/>
            </a:pPr>
            <a:r>
              <a:rPr lang="fr-FR" dirty="0" smtClean="0">
                <a:latin typeface="Arial" pitchFamily="34" charset="0"/>
                <a:cs typeface="Arial" pitchFamily="34" charset="0"/>
                <a:sym typeface="Wingdings" pitchFamily="2" charset="2"/>
              </a:rPr>
              <a:t> </a:t>
            </a:r>
            <a:r>
              <a:rPr lang="fr-FR" dirty="0" smtClean="0">
                <a:latin typeface="Arial" pitchFamily="34" charset="0"/>
                <a:cs typeface="Arial" pitchFamily="34" charset="0"/>
              </a:rPr>
              <a:t>pp </a:t>
            </a:r>
            <a:r>
              <a:rPr lang="fr-FR" dirty="0" smtClean="0">
                <a:latin typeface="Arial" pitchFamily="34" charset="0"/>
                <a:cs typeface="Arial" pitchFamily="34" charset="0"/>
                <a:sym typeface="Wingdings" pitchFamily="2" charset="2"/>
              </a:rPr>
              <a:t> e</a:t>
            </a:r>
            <a:r>
              <a:rPr lang="fr-FR" baseline="30000" dirty="0" smtClean="0">
                <a:latin typeface="Arial" pitchFamily="34" charset="0"/>
                <a:cs typeface="Arial" pitchFamily="34" charset="0"/>
                <a:sym typeface="Wingdings" pitchFamily="2" charset="2"/>
              </a:rPr>
              <a:t>+</a:t>
            </a:r>
            <a:r>
              <a:rPr lang="fr-FR" dirty="0" smtClean="0">
                <a:latin typeface="Arial" pitchFamily="34" charset="0"/>
                <a:cs typeface="Arial" pitchFamily="34" charset="0"/>
                <a:sym typeface="Wingdings" pitchFamily="2" charset="2"/>
              </a:rPr>
              <a:t>e</a:t>
            </a:r>
            <a:r>
              <a:rPr lang="fr-FR" baseline="30000" dirty="0" smtClean="0">
                <a:latin typeface="Arial" pitchFamily="34" charset="0"/>
                <a:cs typeface="Arial" pitchFamily="34" charset="0"/>
                <a:sym typeface="Wingdings" pitchFamily="2" charset="2"/>
              </a:rPr>
              <a:t>- </a:t>
            </a:r>
            <a:r>
              <a:rPr lang="fr-FR" dirty="0" smtClean="0">
                <a:solidFill>
                  <a:srgbClr val="FF0000"/>
                </a:solidFill>
                <a:latin typeface="Arial" pitchFamily="34" charset="0"/>
                <a:cs typeface="Arial" pitchFamily="34" charset="0"/>
              </a:rPr>
              <a:t>Proton Time-</a:t>
            </a:r>
            <a:r>
              <a:rPr lang="fr-FR" dirty="0" err="1" smtClean="0">
                <a:solidFill>
                  <a:srgbClr val="FF0000"/>
                </a:solidFill>
                <a:latin typeface="Arial" pitchFamily="34" charset="0"/>
                <a:cs typeface="Arial" pitchFamily="34" charset="0"/>
              </a:rPr>
              <a:t>like</a:t>
            </a:r>
            <a:r>
              <a:rPr lang="fr-FR" dirty="0" smtClean="0">
                <a:solidFill>
                  <a:srgbClr val="FF0000"/>
                </a:solidFill>
                <a:latin typeface="Arial" pitchFamily="34" charset="0"/>
                <a:cs typeface="Arial" pitchFamily="34" charset="0"/>
              </a:rPr>
              <a:t> </a:t>
            </a:r>
            <a:r>
              <a:rPr lang="fr-FR" dirty="0" err="1" smtClean="0">
                <a:solidFill>
                  <a:srgbClr val="FF0000"/>
                </a:solidFill>
                <a:latin typeface="Arial" pitchFamily="34" charset="0"/>
                <a:cs typeface="Arial" pitchFamily="34" charset="0"/>
              </a:rPr>
              <a:t>Form</a:t>
            </a:r>
            <a:r>
              <a:rPr lang="fr-FR" dirty="0" smtClean="0">
                <a:solidFill>
                  <a:srgbClr val="FF0000"/>
                </a:solidFill>
                <a:latin typeface="Arial" pitchFamily="34" charset="0"/>
                <a:cs typeface="Arial" pitchFamily="34" charset="0"/>
              </a:rPr>
              <a:t> </a:t>
            </a:r>
            <a:r>
              <a:rPr lang="fr-FR" dirty="0" err="1" smtClean="0">
                <a:solidFill>
                  <a:srgbClr val="FF0000"/>
                </a:solidFill>
                <a:latin typeface="Arial" pitchFamily="34" charset="0"/>
                <a:cs typeface="Arial" pitchFamily="34" charset="0"/>
              </a:rPr>
              <a:t>factors</a:t>
            </a:r>
            <a:r>
              <a:rPr lang="fr-FR" dirty="0" smtClean="0">
                <a:solidFill>
                  <a:srgbClr val="FF0000"/>
                </a:solidFill>
                <a:latin typeface="Arial" pitchFamily="34" charset="0"/>
                <a:cs typeface="Arial" pitchFamily="34" charset="0"/>
              </a:rPr>
              <a:t> </a:t>
            </a:r>
            <a:r>
              <a:rPr lang="fr-FR" dirty="0" smtClean="0">
                <a:latin typeface="Arial" pitchFamily="34" charset="0"/>
                <a:cs typeface="Arial" pitchFamily="34" charset="0"/>
              </a:rPr>
              <a:t>: </a:t>
            </a:r>
          </a:p>
          <a:p>
            <a:pPr lvl="1"/>
            <a:r>
              <a:rPr lang="fr-FR" dirty="0" smtClean="0">
                <a:latin typeface="Arial" pitchFamily="34" charset="0"/>
                <a:cs typeface="Arial" pitchFamily="34" charset="0"/>
              </a:rPr>
              <a:t>G</a:t>
            </a:r>
            <a:r>
              <a:rPr lang="fr-FR" baseline="-25000" dirty="0" smtClean="0">
                <a:latin typeface="Arial" pitchFamily="34" charset="0"/>
                <a:cs typeface="Arial" pitchFamily="34" charset="0"/>
              </a:rPr>
              <a:t>E</a:t>
            </a:r>
            <a:r>
              <a:rPr lang="fr-FR" dirty="0" smtClean="0">
                <a:latin typeface="Arial" pitchFamily="34" charset="0"/>
                <a:cs typeface="Arial" pitchFamily="34" charset="0"/>
              </a:rPr>
              <a:t> and G</a:t>
            </a:r>
            <a:r>
              <a:rPr lang="fr-FR" baseline="-25000" dirty="0" smtClean="0">
                <a:latin typeface="Arial" pitchFamily="34" charset="0"/>
                <a:cs typeface="Arial" pitchFamily="34" charset="0"/>
              </a:rPr>
              <a:t>M</a:t>
            </a:r>
            <a:r>
              <a:rPr lang="fr-FR" dirty="0" smtClean="0">
                <a:latin typeface="Arial" pitchFamily="34" charset="0"/>
                <a:cs typeface="Arial" pitchFamily="34" charset="0"/>
              </a:rPr>
              <a:t> up to q</a:t>
            </a:r>
            <a:r>
              <a:rPr lang="fr-FR" baseline="30000" dirty="0" smtClean="0">
                <a:latin typeface="Arial" pitchFamily="34" charset="0"/>
                <a:cs typeface="Arial" pitchFamily="34" charset="0"/>
              </a:rPr>
              <a:t>2</a:t>
            </a:r>
            <a:r>
              <a:rPr lang="fr-FR" dirty="0" smtClean="0">
                <a:latin typeface="Arial" pitchFamily="34" charset="0"/>
                <a:cs typeface="Arial" pitchFamily="34" charset="0"/>
              </a:rPr>
              <a:t>=14 (</a:t>
            </a:r>
            <a:r>
              <a:rPr lang="fr-FR" dirty="0" err="1" smtClean="0">
                <a:latin typeface="Arial" pitchFamily="34" charset="0"/>
                <a:cs typeface="Arial" pitchFamily="34" charset="0"/>
              </a:rPr>
              <a:t>GeV</a:t>
            </a:r>
            <a:r>
              <a:rPr lang="fr-FR" dirty="0" smtClean="0">
                <a:latin typeface="Arial" pitchFamily="34" charset="0"/>
                <a:cs typeface="Arial" pitchFamily="34" charset="0"/>
              </a:rPr>
              <a:t>/c)</a:t>
            </a:r>
            <a:r>
              <a:rPr lang="fr-FR" baseline="30000" dirty="0" smtClean="0">
                <a:latin typeface="Arial" pitchFamily="34" charset="0"/>
                <a:cs typeface="Arial" pitchFamily="34" charset="0"/>
              </a:rPr>
              <a:t>2 ,,</a:t>
            </a:r>
            <a:r>
              <a:rPr lang="fr-FR" dirty="0" smtClean="0">
                <a:latin typeface="Arial" pitchFamily="34" charset="0"/>
                <a:cs typeface="Arial" pitchFamily="34" charset="0"/>
              </a:rPr>
              <a:t> </a:t>
            </a:r>
            <a:r>
              <a:rPr lang="fr-FR" dirty="0" err="1" smtClean="0">
                <a:latin typeface="Arial" pitchFamily="34" charset="0"/>
                <a:cs typeface="Arial" pitchFamily="34" charset="0"/>
              </a:rPr>
              <a:t>Geff</a:t>
            </a:r>
            <a:r>
              <a:rPr lang="fr-FR" dirty="0" smtClean="0">
                <a:latin typeface="Arial" pitchFamily="34" charset="0"/>
                <a:cs typeface="Arial" pitchFamily="34" charset="0"/>
              </a:rPr>
              <a:t> up to 30 (</a:t>
            </a:r>
            <a:r>
              <a:rPr lang="fr-FR" dirty="0" err="1" smtClean="0">
                <a:latin typeface="Arial" pitchFamily="34" charset="0"/>
                <a:cs typeface="Arial" pitchFamily="34" charset="0"/>
              </a:rPr>
              <a:t>GeV</a:t>
            </a:r>
            <a:r>
              <a:rPr lang="fr-FR" dirty="0" smtClean="0">
                <a:latin typeface="Arial" pitchFamily="34" charset="0"/>
                <a:cs typeface="Arial" pitchFamily="34" charset="0"/>
              </a:rPr>
              <a:t>/c)</a:t>
            </a:r>
            <a:r>
              <a:rPr lang="fr-FR" baseline="30000" dirty="0" smtClean="0">
                <a:latin typeface="Arial" pitchFamily="34" charset="0"/>
                <a:cs typeface="Arial" pitchFamily="34" charset="0"/>
              </a:rPr>
              <a:t>2 </a:t>
            </a:r>
          </a:p>
          <a:p>
            <a:pPr lvl="1"/>
            <a:r>
              <a:rPr lang="fr-FR" dirty="0" smtClean="0">
                <a:latin typeface="Arial" pitchFamily="34" charset="0"/>
                <a:cs typeface="Arial" pitchFamily="34" charset="0"/>
              </a:rPr>
              <a:t>and  </a:t>
            </a:r>
            <a:r>
              <a:rPr lang="fr-FR" dirty="0">
                <a:latin typeface="Arial" pitchFamily="34" charset="0"/>
                <a:cs typeface="Arial" pitchFamily="34" charset="0"/>
              </a:rPr>
              <a:t>pp </a:t>
            </a:r>
            <a:r>
              <a:rPr lang="fr-FR" dirty="0">
                <a:latin typeface="Arial" pitchFamily="34" charset="0"/>
                <a:cs typeface="Arial" pitchFamily="34" charset="0"/>
                <a:sym typeface="Wingdings" pitchFamily="2" charset="2"/>
              </a:rPr>
              <a:t> </a:t>
            </a:r>
            <a:r>
              <a:rPr lang="el-GR" dirty="0">
                <a:latin typeface="Arial" pitchFamily="34" charset="0"/>
                <a:cs typeface="Arial" pitchFamily="34" charset="0"/>
                <a:sym typeface="Wingdings" pitchFamily="2" charset="2"/>
              </a:rPr>
              <a:t>π</a:t>
            </a:r>
            <a:r>
              <a:rPr lang="fr-FR" baseline="30000" dirty="0" smtClean="0">
                <a:latin typeface="Arial" pitchFamily="34" charset="0"/>
                <a:cs typeface="Arial" pitchFamily="34" charset="0"/>
                <a:sym typeface="Wingdings" pitchFamily="2" charset="2"/>
              </a:rPr>
              <a:t>0</a:t>
            </a:r>
            <a:r>
              <a:rPr lang="fr-FR" dirty="0" smtClean="0">
                <a:latin typeface="Arial" pitchFamily="34" charset="0"/>
                <a:cs typeface="Arial" pitchFamily="34" charset="0"/>
                <a:sym typeface="Wingdings" pitchFamily="2" charset="2"/>
              </a:rPr>
              <a:t>e</a:t>
            </a:r>
            <a:r>
              <a:rPr lang="fr-FR" baseline="30000" dirty="0" smtClean="0">
                <a:latin typeface="Arial" pitchFamily="34" charset="0"/>
                <a:cs typeface="Arial" pitchFamily="34" charset="0"/>
                <a:sym typeface="Wingdings" pitchFamily="2" charset="2"/>
              </a:rPr>
              <a:t>+</a:t>
            </a:r>
            <a:r>
              <a:rPr lang="fr-FR" dirty="0" smtClean="0">
                <a:latin typeface="Arial" pitchFamily="34" charset="0"/>
                <a:cs typeface="Arial" pitchFamily="34" charset="0"/>
                <a:sym typeface="Wingdings" pitchFamily="2" charset="2"/>
              </a:rPr>
              <a:t>e</a:t>
            </a:r>
            <a:r>
              <a:rPr lang="fr-FR" baseline="30000" dirty="0" smtClean="0">
                <a:latin typeface="Arial" pitchFamily="34" charset="0"/>
                <a:cs typeface="Arial" pitchFamily="34" charset="0"/>
                <a:sym typeface="Wingdings" pitchFamily="2" charset="2"/>
              </a:rPr>
              <a:t>- </a:t>
            </a:r>
            <a:r>
              <a:rPr lang="fr-FR" dirty="0" smtClean="0">
                <a:latin typeface="Arial" pitchFamily="34" charset="0"/>
                <a:cs typeface="Arial" pitchFamily="34" charset="0"/>
                <a:sym typeface="Wingdings" pitchFamily="2" charset="2"/>
              </a:rPr>
              <a:t>: </a:t>
            </a:r>
            <a:r>
              <a:rPr lang="fr-FR" dirty="0" err="1" smtClean="0">
                <a:latin typeface="Arial" pitchFamily="34" charset="0"/>
                <a:cs typeface="Arial" pitchFamily="34" charset="0"/>
                <a:sym typeface="Wingdings" pitchFamily="2" charset="2"/>
              </a:rPr>
              <a:t>access</a:t>
            </a:r>
            <a:r>
              <a:rPr lang="fr-FR" dirty="0" smtClean="0">
                <a:latin typeface="Arial" pitchFamily="34" charset="0"/>
                <a:cs typeface="Arial" pitchFamily="34" charset="0"/>
                <a:sym typeface="Wingdings" pitchFamily="2" charset="2"/>
              </a:rPr>
              <a:t> to </a:t>
            </a:r>
            <a:r>
              <a:rPr lang="fr-FR" dirty="0" err="1" smtClean="0">
                <a:latin typeface="Arial" pitchFamily="34" charset="0"/>
                <a:cs typeface="Arial" pitchFamily="34" charset="0"/>
                <a:sym typeface="Wingdings" pitchFamily="2" charset="2"/>
              </a:rPr>
              <a:t>form</a:t>
            </a:r>
            <a:r>
              <a:rPr lang="fr-FR" dirty="0" smtClean="0">
                <a:latin typeface="Arial" pitchFamily="34" charset="0"/>
                <a:cs typeface="Arial" pitchFamily="34" charset="0"/>
                <a:sym typeface="Wingdings" pitchFamily="2" charset="2"/>
              </a:rPr>
              <a:t> </a:t>
            </a:r>
            <a:r>
              <a:rPr lang="fr-FR" dirty="0" err="1" smtClean="0">
                <a:latin typeface="Arial" pitchFamily="34" charset="0"/>
                <a:cs typeface="Arial" pitchFamily="34" charset="0"/>
                <a:sym typeface="Wingdings" pitchFamily="2" charset="2"/>
              </a:rPr>
              <a:t>factors</a:t>
            </a:r>
            <a:r>
              <a:rPr lang="fr-FR" dirty="0" smtClean="0">
                <a:latin typeface="Arial" pitchFamily="34" charset="0"/>
                <a:cs typeface="Arial" pitchFamily="34" charset="0"/>
                <a:sym typeface="Wingdings" pitchFamily="2" charset="2"/>
              </a:rPr>
              <a:t> in the </a:t>
            </a:r>
            <a:r>
              <a:rPr lang="fr-FR" dirty="0" err="1" smtClean="0">
                <a:latin typeface="Arial" pitchFamily="34" charset="0"/>
                <a:cs typeface="Arial" pitchFamily="34" charset="0"/>
                <a:sym typeface="Wingdings" pitchFamily="2" charset="2"/>
              </a:rPr>
              <a:t>unphysical</a:t>
            </a:r>
            <a:r>
              <a:rPr lang="fr-FR" dirty="0" smtClean="0">
                <a:latin typeface="Arial" pitchFamily="34" charset="0"/>
                <a:cs typeface="Arial" pitchFamily="34" charset="0"/>
                <a:sym typeface="Wingdings" pitchFamily="2" charset="2"/>
              </a:rPr>
              <a:t> </a:t>
            </a:r>
            <a:r>
              <a:rPr lang="fr-FR" dirty="0" err="1" smtClean="0">
                <a:latin typeface="Arial" pitchFamily="34" charset="0"/>
                <a:cs typeface="Arial" pitchFamily="34" charset="0"/>
                <a:sym typeface="Wingdings" pitchFamily="2" charset="2"/>
              </a:rPr>
              <a:t>region</a:t>
            </a:r>
            <a:endParaRPr lang="fr-FR" dirty="0" smtClean="0">
              <a:latin typeface="Arial" pitchFamily="34" charset="0"/>
              <a:cs typeface="Arial" pitchFamily="34" charset="0"/>
              <a:sym typeface="Wingdings" pitchFamily="2" charset="2"/>
            </a:endParaRPr>
          </a:p>
          <a:p>
            <a:pPr lvl="1"/>
            <a:endParaRPr lang="fr-FR" dirty="0">
              <a:latin typeface="Arial" pitchFamily="34" charset="0"/>
              <a:cs typeface="Arial" pitchFamily="34" charset="0"/>
              <a:sym typeface="Wingdings" pitchFamily="2" charset="2"/>
            </a:endParaRPr>
          </a:p>
          <a:p>
            <a:pPr marL="742950" lvl="1" indent="-285750">
              <a:buFont typeface="Arial" pitchFamily="34" charset="0"/>
              <a:buChar char="•"/>
            </a:pPr>
            <a:r>
              <a:rPr lang="fr-FR" dirty="0" smtClean="0">
                <a:latin typeface="Arial" pitchFamily="34" charset="0"/>
                <a:cs typeface="Arial" pitchFamily="34" charset="0"/>
              </a:rPr>
              <a:t>pp </a:t>
            </a:r>
            <a:r>
              <a:rPr lang="fr-FR" dirty="0">
                <a:latin typeface="Arial" pitchFamily="34" charset="0"/>
                <a:cs typeface="Arial" pitchFamily="34" charset="0"/>
                <a:sym typeface="Wingdings" pitchFamily="2" charset="2"/>
              </a:rPr>
              <a:t> </a:t>
            </a:r>
            <a:r>
              <a:rPr lang="fr-FR" dirty="0" smtClean="0">
                <a:latin typeface="Arial" pitchFamily="34" charset="0"/>
                <a:cs typeface="Arial" pitchFamily="34" charset="0"/>
                <a:sym typeface="Wingdings" pitchFamily="2" charset="2"/>
              </a:rPr>
              <a:t>e</a:t>
            </a:r>
            <a:r>
              <a:rPr lang="fr-FR" baseline="30000" dirty="0" smtClean="0">
                <a:latin typeface="Arial" pitchFamily="34" charset="0"/>
                <a:cs typeface="Arial" pitchFamily="34" charset="0"/>
                <a:sym typeface="Wingdings" pitchFamily="2" charset="2"/>
              </a:rPr>
              <a:t>+</a:t>
            </a:r>
            <a:r>
              <a:rPr lang="fr-FR" dirty="0" smtClean="0">
                <a:latin typeface="Arial" pitchFamily="34" charset="0"/>
                <a:cs typeface="Arial" pitchFamily="34" charset="0"/>
                <a:sym typeface="Wingdings" pitchFamily="2" charset="2"/>
              </a:rPr>
              <a:t>e</a:t>
            </a:r>
            <a:r>
              <a:rPr lang="fr-FR" baseline="30000" dirty="0" smtClean="0">
                <a:latin typeface="Arial" pitchFamily="34" charset="0"/>
                <a:cs typeface="Arial" pitchFamily="34" charset="0"/>
                <a:sym typeface="Wingdings" pitchFamily="2" charset="2"/>
              </a:rPr>
              <a:t>-</a:t>
            </a:r>
            <a:r>
              <a:rPr lang="fr-FR" dirty="0" smtClean="0">
                <a:latin typeface="Arial" pitchFamily="34" charset="0"/>
                <a:cs typeface="Arial" pitchFamily="34" charset="0"/>
                <a:sym typeface="Symbol"/>
              </a:rPr>
              <a:t></a:t>
            </a:r>
            <a:r>
              <a:rPr lang="fr-FR" baseline="30000" dirty="0" smtClean="0">
                <a:latin typeface="Arial" pitchFamily="34" charset="0"/>
                <a:cs typeface="Arial" pitchFamily="34" charset="0"/>
                <a:sym typeface="Wingdings" pitchFamily="2" charset="2"/>
              </a:rPr>
              <a:t>0</a:t>
            </a:r>
            <a:r>
              <a:rPr lang="fr-FR" dirty="0" smtClean="0">
                <a:latin typeface="Arial" pitchFamily="34" charset="0"/>
                <a:cs typeface="Arial" pitchFamily="34" charset="0"/>
                <a:sym typeface="Wingdings" pitchFamily="2" charset="2"/>
              </a:rPr>
              <a:t>,</a:t>
            </a:r>
            <a:r>
              <a:rPr lang="fr-FR" baseline="30000" dirty="0" smtClean="0">
                <a:latin typeface="Arial" pitchFamily="34" charset="0"/>
                <a:cs typeface="Arial" pitchFamily="34" charset="0"/>
                <a:sym typeface="Wingdings" pitchFamily="2" charset="2"/>
              </a:rPr>
              <a:t>     </a:t>
            </a:r>
            <a:r>
              <a:rPr lang="fr-FR" dirty="0" smtClean="0">
                <a:latin typeface="Arial" pitchFamily="34" charset="0"/>
                <a:cs typeface="Arial" pitchFamily="34" charset="0"/>
              </a:rPr>
              <a:t>pp </a:t>
            </a:r>
            <a:r>
              <a:rPr lang="fr-FR" dirty="0">
                <a:latin typeface="Arial" pitchFamily="34" charset="0"/>
                <a:cs typeface="Arial" pitchFamily="34" charset="0"/>
                <a:sym typeface="Wingdings" pitchFamily="2" charset="2"/>
              </a:rPr>
              <a:t> </a:t>
            </a:r>
            <a:r>
              <a:rPr lang="fr-FR" dirty="0" smtClean="0">
                <a:latin typeface="Arial" pitchFamily="34" charset="0"/>
                <a:cs typeface="Arial" pitchFamily="34" charset="0"/>
                <a:sym typeface="Wingdings" pitchFamily="2" charset="2"/>
              </a:rPr>
              <a:t>J/</a:t>
            </a:r>
            <a:r>
              <a:rPr lang="fr-FR" dirty="0" smtClean="0">
                <a:latin typeface="Arial" pitchFamily="34" charset="0"/>
                <a:cs typeface="Arial" pitchFamily="34" charset="0"/>
                <a:sym typeface="Symbol"/>
              </a:rPr>
              <a:t> </a:t>
            </a:r>
            <a:r>
              <a:rPr lang="fr-FR" baseline="30000" dirty="0" smtClean="0">
                <a:latin typeface="Arial" pitchFamily="34" charset="0"/>
                <a:cs typeface="Arial" pitchFamily="34" charset="0"/>
                <a:sym typeface="Wingdings" pitchFamily="2" charset="2"/>
              </a:rPr>
              <a:t>0  ,</a:t>
            </a:r>
            <a:r>
              <a:rPr lang="fr-FR" dirty="0" smtClean="0">
                <a:latin typeface="Arial" pitchFamily="34" charset="0"/>
                <a:cs typeface="Arial" pitchFamily="34" charset="0"/>
              </a:rPr>
              <a:t>pp </a:t>
            </a:r>
            <a:r>
              <a:rPr lang="fr-FR" dirty="0">
                <a:latin typeface="Arial" pitchFamily="34" charset="0"/>
                <a:cs typeface="Arial" pitchFamily="34" charset="0"/>
                <a:sym typeface="Wingdings" pitchFamily="2" charset="2"/>
              </a:rPr>
              <a:t> </a:t>
            </a:r>
            <a:r>
              <a:rPr lang="fr-FR" dirty="0" smtClean="0">
                <a:latin typeface="Arial" pitchFamily="34" charset="0"/>
                <a:cs typeface="Arial" pitchFamily="34" charset="0"/>
                <a:sym typeface="Wingdings" pitchFamily="2" charset="2"/>
              </a:rPr>
              <a:t>e</a:t>
            </a:r>
            <a:r>
              <a:rPr lang="fr-FR" baseline="30000" dirty="0" smtClean="0">
                <a:latin typeface="Arial" pitchFamily="34" charset="0"/>
                <a:cs typeface="Arial" pitchFamily="34" charset="0"/>
                <a:sym typeface="Wingdings" pitchFamily="2" charset="2"/>
              </a:rPr>
              <a:t>+</a:t>
            </a:r>
            <a:r>
              <a:rPr lang="fr-FR" dirty="0" smtClean="0">
                <a:latin typeface="Arial" pitchFamily="34" charset="0"/>
                <a:cs typeface="Arial" pitchFamily="34" charset="0"/>
                <a:sym typeface="Wingdings" pitchFamily="2" charset="2"/>
              </a:rPr>
              <a:t>e</a:t>
            </a:r>
            <a:r>
              <a:rPr lang="fr-FR" baseline="30000" dirty="0" smtClean="0">
                <a:latin typeface="Arial" pitchFamily="34" charset="0"/>
                <a:cs typeface="Arial" pitchFamily="34" charset="0"/>
                <a:sym typeface="Wingdings" pitchFamily="2" charset="2"/>
              </a:rPr>
              <a:t>-</a:t>
            </a:r>
            <a:r>
              <a:rPr lang="fr-FR" dirty="0" smtClean="0">
                <a:latin typeface="Arial" pitchFamily="34" charset="0"/>
                <a:cs typeface="Arial" pitchFamily="34" charset="0"/>
                <a:sym typeface="Symbol"/>
              </a:rPr>
              <a:t></a:t>
            </a:r>
            <a:r>
              <a:rPr lang="fr-FR" dirty="0" smtClean="0">
                <a:latin typeface="Arial" pitchFamily="34" charset="0"/>
                <a:cs typeface="Arial" pitchFamily="34" charset="0"/>
              </a:rPr>
              <a:t> , pp </a:t>
            </a:r>
            <a:r>
              <a:rPr lang="fr-FR" dirty="0">
                <a:latin typeface="Arial" pitchFamily="34" charset="0"/>
                <a:cs typeface="Arial" pitchFamily="34" charset="0"/>
                <a:sym typeface="Wingdings" pitchFamily="2" charset="2"/>
              </a:rPr>
              <a:t> </a:t>
            </a:r>
            <a:r>
              <a:rPr lang="fr-FR" dirty="0" smtClean="0">
                <a:latin typeface="Arial" pitchFamily="34" charset="0"/>
                <a:cs typeface="Arial" pitchFamily="34" charset="0"/>
                <a:sym typeface="Wingdings" pitchFamily="2" charset="2"/>
              </a:rPr>
              <a:t>e</a:t>
            </a:r>
            <a:r>
              <a:rPr lang="fr-FR" baseline="30000" dirty="0" smtClean="0">
                <a:latin typeface="Arial" pitchFamily="34" charset="0"/>
                <a:cs typeface="Arial" pitchFamily="34" charset="0"/>
                <a:sym typeface="Wingdings" pitchFamily="2" charset="2"/>
              </a:rPr>
              <a:t>+</a:t>
            </a:r>
            <a:r>
              <a:rPr lang="fr-FR" dirty="0" smtClean="0">
                <a:latin typeface="Arial" pitchFamily="34" charset="0"/>
                <a:cs typeface="Arial" pitchFamily="34" charset="0"/>
                <a:sym typeface="Wingdings" pitchFamily="2" charset="2"/>
              </a:rPr>
              <a:t>e</a:t>
            </a:r>
            <a:r>
              <a:rPr lang="fr-FR" baseline="30000" dirty="0" smtClean="0">
                <a:latin typeface="Arial" pitchFamily="34" charset="0"/>
                <a:cs typeface="Arial" pitchFamily="34" charset="0"/>
                <a:sym typeface="Wingdings" pitchFamily="2" charset="2"/>
              </a:rPr>
              <a:t>-</a:t>
            </a:r>
            <a:r>
              <a:rPr lang="fr-FR" dirty="0" smtClean="0">
                <a:latin typeface="Arial" pitchFamily="34" charset="0"/>
                <a:cs typeface="Arial" pitchFamily="34" charset="0"/>
                <a:sym typeface="Symbol"/>
              </a:rPr>
              <a:t> (</a:t>
            </a:r>
            <a:r>
              <a:rPr lang="fr-FR" dirty="0" smtClean="0">
                <a:solidFill>
                  <a:srgbClr val="FF0000"/>
                </a:solidFill>
                <a:latin typeface="Arial" pitchFamily="34" charset="0"/>
                <a:cs typeface="Arial" pitchFamily="34" charset="0"/>
                <a:sym typeface="Symbol"/>
              </a:rPr>
              <a:t>TDA</a:t>
            </a:r>
            <a:r>
              <a:rPr lang="fr-FR" dirty="0" smtClean="0">
                <a:latin typeface="Arial" pitchFamily="34" charset="0"/>
                <a:cs typeface="Arial" pitchFamily="34" charset="0"/>
                <a:sym typeface="Symbol"/>
              </a:rPr>
              <a:t>)</a:t>
            </a:r>
            <a:endParaRPr lang="fr-FR" dirty="0">
              <a:latin typeface="Arial" pitchFamily="34" charset="0"/>
              <a:cs typeface="Arial" pitchFamily="34" charset="0"/>
              <a:sym typeface="Wingdings" pitchFamily="2" charset="2"/>
            </a:endParaRPr>
          </a:p>
          <a:p>
            <a:pPr marL="742950" lvl="1" indent="-285750">
              <a:buFont typeface="Arial" pitchFamily="34" charset="0"/>
              <a:buChar char="•"/>
            </a:pPr>
            <a:r>
              <a:rPr lang="fr-FR" dirty="0" smtClean="0">
                <a:latin typeface="Arial" pitchFamily="34" charset="0"/>
                <a:cs typeface="Arial" pitchFamily="34" charset="0"/>
              </a:rPr>
              <a:t>pp </a:t>
            </a:r>
            <a:r>
              <a:rPr lang="fr-FR" dirty="0" smtClean="0">
                <a:latin typeface="Arial" pitchFamily="34" charset="0"/>
                <a:cs typeface="Arial" pitchFamily="34" charset="0"/>
                <a:sym typeface="Wingdings" pitchFamily="2" charset="2"/>
              </a:rPr>
              <a:t> </a:t>
            </a:r>
            <a:r>
              <a:rPr lang="fr-FR" dirty="0" smtClean="0">
                <a:latin typeface="Arial" pitchFamily="34" charset="0"/>
                <a:cs typeface="Arial" pitchFamily="34" charset="0"/>
                <a:sym typeface="Symbol"/>
              </a:rPr>
              <a:t></a:t>
            </a:r>
            <a:r>
              <a:rPr lang="fr-FR" baseline="30000" dirty="0" smtClean="0">
                <a:latin typeface="Arial" pitchFamily="34" charset="0"/>
                <a:cs typeface="Arial" pitchFamily="34" charset="0"/>
                <a:sym typeface="Wingdings" pitchFamily="2" charset="2"/>
              </a:rPr>
              <a:t>0</a:t>
            </a:r>
            <a:r>
              <a:rPr lang="fr-FR" dirty="0" smtClean="0">
                <a:latin typeface="Arial" pitchFamily="34" charset="0"/>
                <a:cs typeface="Arial" pitchFamily="34" charset="0"/>
                <a:sym typeface="Wingdings" pitchFamily="2" charset="2"/>
              </a:rPr>
              <a:t>, </a:t>
            </a:r>
            <a:r>
              <a:rPr lang="fr-FR" dirty="0" smtClean="0">
                <a:latin typeface="Arial" pitchFamily="34" charset="0"/>
                <a:cs typeface="Arial" pitchFamily="34" charset="0"/>
                <a:sym typeface="Symbol"/>
              </a:rPr>
              <a:t>   </a:t>
            </a:r>
            <a:r>
              <a:rPr lang="fr-FR" dirty="0" smtClean="0">
                <a:solidFill>
                  <a:srgbClr val="FF0000"/>
                </a:solidFill>
                <a:latin typeface="Arial" pitchFamily="34" charset="0"/>
                <a:cs typeface="Arial" pitchFamily="34" charset="0"/>
                <a:sym typeface="Wingdings" pitchFamily="2" charset="2"/>
              </a:rPr>
              <a:t>General Distribution Amplitudes</a:t>
            </a:r>
            <a:endParaRPr lang="fr-FR" dirty="0" smtClean="0">
              <a:latin typeface="Arial" pitchFamily="34" charset="0"/>
              <a:cs typeface="Arial" pitchFamily="34" charset="0"/>
              <a:sym typeface="Wingdings" pitchFamily="2" charset="2"/>
            </a:endParaRPr>
          </a:p>
          <a:p>
            <a:pPr lvl="1"/>
            <a:r>
              <a:rPr lang="fr-FR" dirty="0">
                <a:latin typeface="Arial" pitchFamily="34" charset="0"/>
                <a:cs typeface="Arial" pitchFamily="34" charset="0"/>
                <a:sym typeface="Wingdings" pitchFamily="2" charset="2"/>
              </a:rPr>
              <a:t> </a:t>
            </a:r>
            <a:r>
              <a:rPr lang="fr-FR" dirty="0" smtClean="0">
                <a:latin typeface="Arial" pitchFamily="34" charset="0"/>
                <a:cs typeface="Arial" pitchFamily="34" charset="0"/>
                <a:sym typeface="Wingdings" pitchFamily="2" charset="2"/>
              </a:rPr>
              <a:t>                  </a:t>
            </a:r>
            <a:r>
              <a:rPr lang="fr-FR" i="1" dirty="0" err="1" smtClean="0">
                <a:solidFill>
                  <a:srgbClr val="FF0000"/>
                </a:solidFill>
                <a:latin typeface="Arial" pitchFamily="34" charset="0"/>
                <a:cs typeface="Arial" pitchFamily="34" charset="0"/>
                <a:sym typeface="Wingdings" pitchFamily="2" charset="2"/>
              </a:rPr>
              <a:t>complementary</a:t>
            </a:r>
            <a:r>
              <a:rPr lang="fr-FR" i="1" dirty="0" smtClean="0">
                <a:solidFill>
                  <a:srgbClr val="FF0000"/>
                </a:solidFill>
                <a:latin typeface="Arial" pitchFamily="34" charset="0"/>
                <a:cs typeface="Arial" pitchFamily="34" charset="0"/>
                <a:sym typeface="Wingdings" pitchFamily="2" charset="2"/>
              </a:rPr>
              <a:t> to JLAB/CLAS </a:t>
            </a:r>
          </a:p>
          <a:p>
            <a:pPr marL="742950" lvl="1" indent="-285750">
              <a:buFont typeface="Arial" pitchFamily="34" charset="0"/>
              <a:buChar char="•"/>
            </a:pPr>
            <a:r>
              <a:rPr lang="fr-FR" dirty="0" smtClean="0">
                <a:latin typeface="Arial" pitchFamily="34" charset="0"/>
                <a:cs typeface="Arial" pitchFamily="34" charset="0"/>
              </a:rPr>
              <a:t>pp </a:t>
            </a:r>
            <a:r>
              <a:rPr lang="fr-FR" dirty="0">
                <a:latin typeface="Arial" pitchFamily="34" charset="0"/>
                <a:cs typeface="Arial" pitchFamily="34" charset="0"/>
                <a:sym typeface="Wingdings" pitchFamily="2" charset="2"/>
              </a:rPr>
              <a:t> </a:t>
            </a:r>
            <a:r>
              <a:rPr lang="fr-FR" dirty="0" smtClean="0">
                <a:latin typeface="Arial" pitchFamily="34" charset="0"/>
                <a:cs typeface="Arial" pitchFamily="34" charset="0"/>
                <a:sym typeface="Wingdings" pitchFamily="2" charset="2"/>
              </a:rPr>
              <a:t>µ</a:t>
            </a:r>
            <a:r>
              <a:rPr lang="fr-FR" baseline="30000" dirty="0" smtClean="0">
                <a:latin typeface="Arial" pitchFamily="34" charset="0"/>
                <a:cs typeface="Arial" pitchFamily="34" charset="0"/>
                <a:sym typeface="Wingdings" pitchFamily="2" charset="2"/>
              </a:rPr>
              <a:t>+</a:t>
            </a:r>
            <a:r>
              <a:rPr lang="fr-FR" dirty="0" smtClean="0">
                <a:latin typeface="Arial" pitchFamily="34" charset="0"/>
                <a:cs typeface="Arial" pitchFamily="34" charset="0"/>
                <a:sym typeface="Wingdings" pitchFamily="2" charset="2"/>
              </a:rPr>
              <a:t>µ</a:t>
            </a:r>
            <a:r>
              <a:rPr lang="fr-FR" baseline="30000" dirty="0" smtClean="0">
                <a:latin typeface="Arial" pitchFamily="34" charset="0"/>
                <a:cs typeface="Arial" pitchFamily="34" charset="0"/>
                <a:sym typeface="Wingdings" pitchFamily="2" charset="2"/>
              </a:rPr>
              <a:t>-</a:t>
            </a:r>
            <a:r>
              <a:rPr lang="fr-FR" dirty="0" smtClean="0">
                <a:latin typeface="Arial" pitchFamily="34" charset="0"/>
                <a:cs typeface="Arial" pitchFamily="34" charset="0"/>
                <a:sym typeface="Wingdings" pitchFamily="2" charset="2"/>
              </a:rPr>
              <a:t>X</a:t>
            </a:r>
            <a:r>
              <a:rPr lang="fr-FR" baseline="30000" dirty="0" smtClean="0">
                <a:latin typeface="Arial" pitchFamily="34" charset="0"/>
                <a:cs typeface="Arial" pitchFamily="34" charset="0"/>
                <a:sym typeface="Wingdings" pitchFamily="2" charset="2"/>
              </a:rPr>
              <a:t> </a:t>
            </a:r>
            <a:r>
              <a:rPr lang="fr-FR" dirty="0" err="1" smtClean="0">
                <a:latin typeface="Arial" pitchFamily="34" charset="0"/>
                <a:cs typeface="Arial" pitchFamily="34" charset="0"/>
                <a:sym typeface="Wingdings" pitchFamily="2" charset="2"/>
              </a:rPr>
              <a:t>Drell</a:t>
            </a:r>
            <a:r>
              <a:rPr lang="fr-FR" dirty="0" smtClean="0">
                <a:latin typeface="Arial" pitchFamily="34" charset="0"/>
                <a:cs typeface="Arial" pitchFamily="34" charset="0"/>
                <a:sym typeface="Wingdings" pitchFamily="2" charset="2"/>
              </a:rPr>
              <a:t>-Yann</a:t>
            </a:r>
            <a:endParaRPr lang="fr-FR" baseline="30000" dirty="0" smtClean="0">
              <a:latin typeface="Arial" pitchFamily="34" charset="0"/>
              <a:cs typeface="Arial" pitchFamily="34" charset="0"/>
              <a:sym typeface="Wingdings" pitchFamily="2" charset="2"/>
            </a:endParaRPr>
          </a:p>
          <a:p>
            <a:pPr marL="742950" lvl="1" indent="-285750"/>
            <a:endParaRPr lang="fr-FR" baseline="30000" dirty="0" smtClean="0">
              <a:latin typeface="Arial" pitchFamily="34" charset="0"/>
              <a:cs typeface="Arial" pitchFamily="34" charset="0"/>
              <a:sym typeface="Wingdings" pitchFamily="2" charset="2"/>
            </a:endParaRPr>
          </a:p>
          <a:p>
            <a:pPr marL="742950" lvl="1" indent="-285750">
              <a:buFont typeface="Arial" pitchFamily="34" charset="0"/>
              <a:buChar char="•"/>
            </a:pPr>
            <a:endParaRPr lang="fr-FR" baseline="30000" dirty="0">
              <a:latin typeface="Arial" pitchFamily="34" charset="0"/>
              <a:cs typeface="Arial" pitchFamily="34" charset="0"/>
              <a:sym typeface="Wingdings" pitchFamily="2" charset="2"/>
            </a:endParaRPr>
          </a:p>
          <a:p>
            <a:pPr marL="285750" indent="-285750">
              <a:buFont typeface="Wingdings" pitchFamily="2" charset="2"/>
              <a:buChar char="q"/>
            </a:pPr>
            <a:r>
              <a:rPr lang="fr-FR" dirty="0" err="1" smtClean="0">
                <a:latin typeface="Arial" pitchFamily="34" charset="0"/>
                <a:cs typeface="Arial" pitchFamily="34" charset="0"/>
                <a:sym typeface="Wingdings" pitchFamily="2" charset="2"/>
              </a:rPr>
              <a:t>Simultaneous</a:t>
            </a:r>
            <a:r>
              <a:rPr lang="fr-FR" dirty="0" smtClean="0">
                <a:latin typeface="Arial" pitchFamily="34" charset="0"/>
                <a:cs typeface="Arial" pitchFamily="34" charset="0"/>
                <a:sym typeface="Wingdings" pitchFamily="2" charset="2"/>
              </a:rPr>
              <a:t> </a:t>
            </a:r>
            <a:r>
              <a:rPr lang="fr-FR" dirty="0" err="1" smtClean="0">
                <a:latin typeface="Arial" pitchFamily="34" charset="0"/>
                <a:cs typeface="Arial" pitchFamily="34" charset="0"/>
                <a:sym typeface="Wingdings" pitchFamily="2" charset="2"/>
              </a:rPr>
              <a:t>measurement</a:t>
            </a:r>
            <a:r>
              <a:rPr lang="fr-FR" dirty="0" smtClean="0">
                <a:latin typeface="Arial" pitchFamily="34" charset="0"/>
                <a:cs typeface="Arial" pitchFamily="34" charset="0"/>
                <a:sym typeface="Wingdings" pitchFamily="2" charset="2"/>
              </a:rPr>
              <a:t> of </a:t>
            </a:r>
            <a:r>
              <a:rPr lang="fr-FR" b="1" dirty="0" smtClean="0">
                <a:solidFill>
                  <a:srgbClr val="7030A0"/>
                </a:solidFill>
                <a:latin typeface="Arial" pitchFamily="34" charset="0"/>
                <a:cs typeface="Arial" pitchFamily="34" charset="0"/>
                <a:sym typeface="Wingdings" pitchFamily="2" charset="2"/>
              </a:rPr>
              <a:t>hadronic </a:t>
            </a:r>
            <a:r>
              <a:rPr lang="fr-FR" b="1" dirty="0" err="1" smtClean="0">
                <a:solidFill>
                  <a:srgbClr val="7030A0"/>
                </a:solidFill>
                <a:latin typeface="Arial" pitchFamily="34" charset="0"/>
                <a:cs typeface="Arial" pitchFamily="34" charset="0"/>
                <a:sym typeface="Wingdings" pitchFamily="2" charset="2"/>
              </a:rPr>
              <a:t>channels</a:t>
            </a:r>
            <a:r>
              <a:rPr lang="fr-FR" b="1" dirty="0" smtClean="0">
                <a:solidFill>
                  <a:srgbClr val="7030A0"/>
                </a:solidFill>
                <a:latin typeface="Arial" pitchFamily="34" charset="0"/>
                <a:cs typeface="Arial" pitchFamily="34" charset="0"/>
                <a:sym typeface="Wingdings" pitchFamily="2" charset="2"/>
              </a:rPr>
              <a:t>:  </a:t>
            </a:r>
            <a:r>
              <a:rPr lang="fr-FR" dirty="0" smtClean="0">
                <a:latin typeface="Arial" pitchFamily="34" charset="0"/>
                <a:cs typeface="Arial" pitchFamily="34" charset="0"/>
                <a:sym typeface="Wingdings" pitchFamily="2" charset="2"/>
              </a:rPr>
              <a:t>( </a:t>
            </a:r>
            <a:r>
              <a:rPr lang="fr-FR" dirty="0" smtClean="0">
                <a:latin typeface="Arial" pitchFamily="34" charset="0"/>
                <a:cs typeface="Arial" pitchFamily="34" charset="0"/>
                <a:sym typeface="Symbol"/>
              </a:rPr>
              <a:t></a:t>
            </a:r>
            <a:r>
              <a:rPr lang="fr-FR" baseline="30000" dirty="0" smtClean="0">
                <a:latin typeface="Arial" pitchFamily="34" charset="0"/>
                <a:cs typeface="Arial" pitchFamily="34" charset="0"/>
                <a:sym typeface="Wingdings" pitchFamily="2" charset="2"/>
              </a:rPr>
              <a:t>+</a:t>
            </a:r>
            <a:r>
              <a:rPr lang="fr-FR" baseline="30000" dirty="0">
                <a:latin typeface="Arial" pitchFamily="34" charset="0"/>
                <a:cs typeface="Arial" pitchFamily="34" charset="0"/>
                <a:sym typeface="Symbol"/>
              </a:rPr>
              <a:t> </a:t>
            </a:r>
            <a:r>
              <a:rPr lang="fr-FR" dirty="0" smtClean="0">
                <a:latin typeface="Arial" pitchFamily="34" charset="0"/>
                <a:cs typeface="Arial" pitchFamily="34" charset="0"/>
                <a:sym typeface="Symbol"/>
              </a:rPr>
              <a:t></a:t>
            </a:r>
            <a:r>
              <a:rPr lang="fr-FR" baseline="30000" dirty="0" smtClean="0">
                <a:latin typeface="Arial" pitchFamily="34" charset="0"/>
                <a:cs typeface="Arial" pitchFamily="34" charset="0"/>
                <a:sym typeface="Wingdings" pitchFamily="2" charset="2"/>
              </a:rPr>
              <a:t>-</a:t>
            </a:r>
            <a:r>
              <a:rPr lang="fr-FR" dirty="0" smtClean="0">
                <a:latin typeface="Arial" pitchFamily="34" charset="0"/>
                <a:cs typeface="Arial" pitchFamily="34" charset="0"/>
                <a:sym typeface="Wingdings" pitchFamily="2" charset="2"/>
              </a:rPr>
              <a:t>, </a:t>
            </a:r>
            <a:r>
              <a:rPr lang="fr-FR" dirty="0" smtClean="0">
                <a:latin typeface="Arial" pitchFamily="34" charset="0"/>
                <a:cs typeface="Arial" pitchFamily="34" charset="0"/>
                <a:sym typeface="Symbol"/>
              </a:rPr>
              <a:t></a:t>
            </a:r>
            <a:r>
              <a:rPr lang="fr-FR" baseline="30000" dirty="0" smtClean="0">
                <a:latin typeface="Arial" pitchFamily="34" charset="0"/>
                <a:cs typeface="Arial" pitchFamily="34" charset="0"/>
                <a:sym typeface="Wingdings" pitchFamily="2" charset="2"/>
              </a:rPr>
              <a:t>+</a:t>
            </a:r>
            <a:r>
              <a:rPr lang="fr-FR" dirty="0" smtClean="0">
                <a:latin typeface="Arial" pitchFamily="34" charset="0"/>
                <a:cs typeface="Arial" pitchFamily="34" charset="0"/>
                <a:sym typeface="Symbol"/>
              </a:rPr>
              <a:t> </a:t>
            </a:r>
            <a:r>
              <a:rPr lang="fr-FR" baseline="30000" dirty="0" smtClean="0">
                <a:latin typeface="Arial" pitchFamily="34" charset="0"/>
                <a:cs typeface="Arial" pitchFamily="34" charset="0"/>
                <a:sym typeface="Wingdings" pitchFamily="2" charset="2"/>
              </a:rPr>
              <a:t>-</a:t>
            </a:r>
            <a:r>
              <a:rPr lang="fr-FR" dirty="0" smtClean="0">
                <a:latin typeface="Arial" pitchFamily="34" charset="0"/>
                <a:cs typeface="Arial" pitchFamily="34" charset="0"/>
                <a:sym typeface="Symbol"/>
              </a:rPr>
              <a:t> </a:t>
            </a:r>
            <a:r>
              <a:rPr lang="fr-FR" dirty="0">
                <a:latin typeface="Arial" pitchFamily="34" charset="0"/>
                <a:cs typeface="Arial" pitchFamily="34" charset="0"/>
                <a:sym typeface="Symbol"/>
              </a:rPr>
              <a:t> </a:t>
            </a:r>
            <a:r>
              <a:rPr lang="fr-FR" baseline="30000" dirty="0" smtClean="0">
                <a:latin typeface="Arial" pitchFamily="34" charset="0"/>
                <a:cs typeface="Arial" pitchFamily="34" charset="0"/>
                <a:sym typeface="Wingdings" pitchFamily="2" charset="2"/>
              </a:rPr>
              <a:t>0</a:t>
            </a:r>
            <a:r>
              <a:rPr lang="fr-FR" dirty="0" smtClean="0">
                <a:latin typeface="Arial" pitchFamily="34" charset="0"/>
                <a:cs typeface="Arial" pitchFamily="34" charset="0"/>
                <a:sym typeface="Wingdings" pitchFamily="2" charset="2"/>
              </a:rPr>
              <a:t>,….) </a:t>
            </a:r>
          </a:p>
          <a:p>
            <a:pPr marL="742950" lvl="1" indent="-285750">
              <a:buFont typeface="Arial" pitchFamily="34" charset="0"/>
              <a:buChar char="•"/>
            </a:pPr>
            <a:r>
              <a:rPr lang="fr-FR" dirty="0" smtClean="0">
                <a:latin typeface="Arial" pitchFamily="34" charset="0"/>
                <a:cs typeface="Arial" pitchFamily="34" charset="0"/>
                <a:sym typeface="Wingdings" pitchFamily="2" charset="2"/>
              </a:rPr>
              <a:t>background for </a:t>
            </a:r>
            <a:r>
              <a:rPr lang="fr-FR" dirty="0" err="1" smtClean="0">
                <a:latin typeface="Arial" pitchFamily="34" charset="0"/>
                <a:cs typeface="Arial" pitchFamily="34" charset="0"/>
                <a:sym typeface="Wingdings" pitchFamily="2" charset="2"/>
              </a:rPr>
              <a:t>electromagnetic</a:t>
            </a:r>
            <a:r>
              <a:rPr lang="fr-FR" dirty="0" smtClean="0">
                <a:latin typeface="Arial" pitchFamily="34" charset="0"/>
                <a:cs typeface="Arial" pitchFamily="34" charset="0"/>
                <a:sym typeface="Wingdings" pitchFamily="2" charset="2"/>
              </a:rPr>
              <a:t> </a:t>
            </a:r>
            <a:r>
              <a:rPr lang="fr-FR" dirty="0" err="1" smtClean="0">
                <a:latin typeface="Arial" pitchFamily="34" charset="0"/>
                <a:cs typeface="Arial" pitchFamily="34" charset="0"/>
                <a:sym typeface="Wingdings" pitchFamily="2" charset="2"/>
              </a:rPr>
              <a:t>channels</a:t>
            </a:r>
            <a:r>
              <a:rPr lang="fr-FR" dirty="0" smtClean="0">
                <a:latin typeface="Arial" pitchFamily="34" charset="0"/>
                <a:cs typeface="Arial" pitchFamily="34" charset="0"/>
                <a:sym typeface="Wingdings" pitchFamily="2" charset="2"/>
              </a:rPr>
              <a:t> </a:t>
            </a:r>
          </a:p>
          <a:p>
            <a:pPr marL="742950" lvl="1" indent="-285750">
              <a:buFont typeface="Arial" pitchFamily="34" charset="0"/>
              <a:buChar char="•"/>
            </a:pPr>
            <a:r>
              <a:rPr lang="fr-FR" dirty="0" err="1" smtClean="0">
                <a:latin typeface="Arial" pitchFamily="34" charset="0"/>
                <a:cs typeface="Arial" pitchFamily="34" charset="0"/>
                <a:sym typeface="Wingdings" pitchFamily="2" charset="2"/>
              </a:rPr>
              <a:t>Interest</a:t>
            </a:r>
            <a:r>
              <a:rPr lang="fr-FR" dirty="0" smtClean="0">
                <a:latin typeface="Arial" pitchFamily="34" charset="0"/>
                <a:cs typeface="Arial" pitchFamily="34" charset="0"/>
                <a:sym typeface="Wingdings" pitchFamily="2" charset="2"/>
              </a:rPr>
              <a:t> for </a:t>
            </a:r>
            <a:r>
              <a:rPr lang="fr-FR" dirty="0" err="1" smtClean="0">
                <a:latin typeface="Arial" pitchFamily="34" charset="0"/>
                <a:cs typeface="Arial" pitchFamily="34" charset="0"/>
                <a:sym typeface="Wingdings" pitchFamily="2" charset="2"/>
              </a:rPr>
              <a:t>pQCD</a:t>
            </a:r>
            <a:r>
              <a:rPr lang="fr-FR" dirty="0" smtClean="0">
                <a:latin typeface="Arial" pitchFamily="34" charset="0"/>
                <a:cs typeface="Arial" pitchFamily="34" charset="0"/>
                <a:sym typeface="Wingdings" pitchFamily="2" charset="2"/>
              </a:rPr>
              <a:t> </a:t>
            </a:r>
            <a:r>
              <a:rPr lang="fr-FR" dirty="0" err="1" smtClean="0">
                <a:latin typeface="Arial" pitchFamily="34" charset="0"/>
                <a:cs typeface="Arial" pitchFamily="34" charset="0"/>
                <a:sym typeface="Wingdings" pitchFamily="2" charset="2"/>
              </a:rPr>
              <a:t>mechanisms</a:t>
            </a:r>
            <a:endParaRPr lang="fr-FR" dirty="0" smtClean="0">
              <a:latin typeface="Arial" pitchFamily="34" charset="0"/>
              <a:cs typeface="Arial" pitchFamily="34" charset="0"/>
              <a:sym typeface="Wingdings" pitchFamily="2" charset="2"/>
            </a:endParaRPr>
          </a:p>
          <a:p>
            <a:pPr marL="742950" lvl="1" indent="-285750"/>
            <a:endParaRPr lang="en-US" dirty="0">
              <a:latin typeface="Arial" pitchFamily="34" charset="0"/>
              <a:cs typeface="Arial" pitchFamily="34" charset="0"/>
              <a:sym typeface="Wingdings" pitchFamily="2" charset="2"/>
            </a:endParaRPr>
          </a:p>
        </p:txBody>
      </p:sp>
      <p:sp>
        <p:nvSpPr>
          <p:cNvPr id="130051" name="Titre 1"/>
          <p:cNvSpPr>
            <a:spLocks noGrp="1"/>
          </p:cNvSpPr>
          <p:nvPr>
            <p:ph type="title"/>
          </p:nvPr>
        </p:nvSpPr>
        <p:spPr>
          <a:xfrm>
            <a:off x="0" y="-27384"/>
            <a:ext cx="9144000" cy="1143000"/>
          </a:xfrm>
          <a:solidFill>
            <a:schemeClr val="accent1"/>
          </a:solidFill>
        </p:spPr>
        <p:txBody>
          <a:bodyPr/>
          <a:lstStyle/>
          <a:p>
            <a:pPr algn="l" eaLnBrk="1" hangingPunct="1"/>
            <a:r>
              <a:rPr lang="fr-FR" dirty="0" smtClean="0">
                <a:solidFill>
                  <a:schemeClr val="bg1"/>
                </a:solidFill>
              </a:rPr>
              <a:t>Conclusion and </a:t>
            </a:r>
            <a:r>
              <a:rPr lang="fr-FR" dirty="0" err="1" smtClean="0">
                <a:solidFill>
                  <a:schemeClr val="bg1"/>
                </a:solidFill>
              </a:rPr>
              <a:t>outlook</a:t>
            </a:r>
            <a:endParaRPr lang="fr-FR" dirty="0" smtClean="0">
              <a:solidFill>
                <a:schemeClr val="bg1"/>
              </a:solidFill>
            </a:endParaRPr>
          </a:p>
        </p:txBody>
      </p:sp>
      <p:sp>
        <p:nvSpPr>
          <p:cNvPr id="129026" name="Espace réservé de la date 3"/>
          <p:cNvSpPr>
            <a:spLocks noGrp="1"/>
          </p:cNvSpPr>
          <p:nvPr>
            <p:ph type="dt" sz="quarter" idx="10"/>
          </p:nvPr>
        </p:nvSpPr>
        <p:spPr bwMode="auto">
          <a:xfrm>
            <a:off x="457200" y="6381328"/>
            <a:ext cx="2133600" cy="365125"/>
          </a:xfrm>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fr-FR" dirty="0" smtClean="0"/>
              <a:t>Gatchina, 9 July 2012</a:t>
            </a:r>
            <a:endParaRPr lang="fr-FR" dirty="0"/>
          </a:p>
        </p:txBody>
      </p:sp>
      <p:sp>
        <p:nvSpPr>
          <p:cNvPr id="129027" name="Espace réservé du pied de page 5"/>
          <p:cNvSpPr>
            <a:spLocks noGrp="1"/>
          </p:cNvSpPr>
          <p:nvPr>
            <p:ph type="ftr" sz="quarter" idx="11"/>
          </p:nvPr>
        </p:nvSpPr>
        <p:spPr bwMode="auto">
          <a:xfrm>
            <a:off x="3124200" y="6381328"/>
            <a:ext cx="2895600" cy="365125"/>
          </a:xfrm>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fr-FR" dirty="0"/>
              <a:t>B. </a:t>
            </a:r>
            <a:r>
              <a:rPr lang="fr-FR" dirty="0" err="1"/>
              <a:t>Ramstein</a:t>
            </a:r>
            <a:r>
              <a:rPr lang="fr-FR" dirty="0"/>
              <a:t>   (IPN Orsay)</a:t>
            </a:r>
          </a:p>
        </p:txBody>
      </p:sp>
      <p:cxnSp>
        <p:nvCxnSpPr>
          <p:cNvPr id="130056" name="Connecteur droit 6"/>
          <p:cNvCxnSpPr>
            <a:cxnSpLocks noChangeShapeType="1"/>
          </p:cNvCxnSpPr>
          <p:nvPr/>
        </p:nvCxnSpPr>
        <p:spPr bwMode="auto">
          <a:xfrm>
            <a:off x="1224165" y="2570778"/>
            <a:ext cx="130175" cy="1588"/>
          </a:xfrm>
          <a:prstGeom prst="line">
            <a:avLst/>
          </a:prstGeom>
          <a:noFill/>
          <a:ln w="28575" algn="ctr">
            <a:solidFill>
              <a:schemeClr val="tx1"/>
            </a:solidFill>
            <a:round/>
            <a:headEnd/>
            <a:tailEnd/>
          </a:ln>
        </p:spPr>
      </p:cxnSp>
      <p:sp>
        <p:nvSpPr>
          <p:cNvPr id="2" name="Espace réservé du numéro de diapositive 1"/>
          <p:cNvSpPr>
            <a:spLocks noGrp="1"/>
          </p:cNvSpPr>
          <p:nvPr>
            <p:ph type="sldNum" sz="quarter" idx="12"/>
          </p:nvPr>
        </p:nvSpPr>
        <p:spPr>
          <a:xfrm>
            <a:off x="6553200" y="6309320"/>
            <a:ext cx="2133600" cy="365125"/>
          </a:xfrm>
        </p:spPr>
        <p:txBody>
          <a:bodyPr/>
          <a:lstStyle/>
          <a:p>
            <a:pPr>
              <a:defRPr/>
            </a:pPr>
            <a:fld id="{B6BA4EAF-79CD-4E56-8648-F889C9AFBCD1}" type="slidenum">
              <a:rPr lang="en-US" smtClean="0"/>
              <a:pPr>
                <a:defRPr/>
              </a:pPr>
              <a:t>33</a:t>
            </a:fld>
            <a:endParaRPr lang="en-US" dirty="0"/>
          </a:p>
        </p:txBody>
      </p:sp>
      <p:cxnSp>
        <p:nvCxnSpPr>
          <p:cNvPr id="13" name="Connecteur droit 6"/>
          <p:cNvCxnSpPr>
            <a:cxnSpLocks noChangeShapeType="1"/>
          </p:cNvCxnSpPr>
          <p:nvPr/>
        </p:nvCxnSpPr>
        <p:spPr bwMode="auto">
          <a:xfrm>
            <a:off x="1043608" y="3140968"/>
            <a:ext cx="130175" cy="1588"/>
          </a:xfrm>
          <a:prstGeom prst="line">
            <a:avLst/>
          </a:prstGeom>
          <a:noFill/>
          <a:ln w="28575" algn="ctr">
            <a:solidFill>
              <a:schemeClr val="tx1"/>
            </a:solidFill>
            <a:round/>
            <a:headEnd/>
            <a:tailEnd/>
          </a:ln>
        </p:spPr>
      </p:cxnSp>
      <p:cxnSp>
        <p:nvCxnSpPr>
          <p:cNvPr id="14" name="Connecteur droit 6"/>
          <p:cNvCxnSpPr>
            <a:cxnSpLocks noChangeShapeType="1"/>
          </p:cNvCxnSpPr>
          <p:nvPr/>
        </p:nvCxnSpPr>
        <p:spPr bwMode="auto">
          <a:xfrm>
            <a:off x="2483768" y="3140968"/>
            <a:ext cx="130175" cy="1588"/>
          </a:xfrm>
          <a:prstGeom prst="line">
            <a:avLst/>
          </a:prstGeom>
          <a:noFill/>
          <a:ln w="28575" algn="ctr">
            <a:solidFill>
              <a:schemeClr val="tx1"/>
            </a:solidFill>
            <a:round/>
            <a:headEnd/>
            <a:tailEnd/>
          </a:ln>
        </p:spPr>
      </p:cxnSp>
      <p:cxnSp>
        <p:nvCxnSpPr>
          <p:cNvPr id="15" name="Connecteur droit 6"/>
          <p:cNvCxnSpPr>
            <a:cxnSpLocks noChangeShapeType="1"/>
          </p:cNvCxnSpPr>
          <p:nvPr/>
        </p:nvCxnSpPr>
        <p:spPr bwMode="auto">
          <a:xfrm>
            <a:off x="3911803" y="3123051"/>
            <a:ext cx="130175" cy="1588"/>
          </a:xfrm>
          <a:prstGeom prst="line">
            <a:avLst/>
          </a:prstGeom>
          <a:noFill/>
          <a:ln w="28575" algn="ctr">
            <a:solidFill>
              <a:schemeClr val="tx1"/>
            </a:solidFill>
            <a:round/>
            <a:headEnd/>
            <a:tailEnd/>
          </a:ln>
        </p:spPr>
      </p:cxnSp>
      <p:cxnSp>
        <p:nvCxnSpPr>
          <p:cNvPr id="16" name="Connecteur droit 6"/>
          <p:cNvCxnSpPr>
            <a:cxnSpLocks noChangeShapeType="1"/>
          </p:cNvCxnSpPr>
          <p:nvPr/>
        </p:nvCxnSpPr>
        <p:spPr bwMode="auto">
          <a:xfrm>
            <a:off x="5220072" y="3123051"/>
            <a:ext cx="130175" cy="1588"/>
          </a:xfrm>
          <a:prstGeom prst="line">
            <a:avLst/>
          </a:prstGeom>
          <a:noFill/>
          <a:ln w="28575" algn="ctr">
            <a:solidFill>
              <a:schemeClr val="tx1"/>
            </a:solidFill>
            <a:round/>
            <a:headEnd/>
            <a:tailEnd/>
          </a:ln>
        </p:spPr>
      </p:cxnSp>
      <p:cxnSp>
        <p:nvCxnSpPr>
          <p:cNvPr id="17" name="Connecteur droit 6"/>
          <p:cNvCxnSpPr>
            <a:cxnSpLocks noChangeShapeType="1"/>
          </p:cNvCxnSpPr>
          <p:nvPr/>
        </p:nvCxnSpPr>
        <p:spPr bwMode="auto">
          <a:xfrm>
            <a:off x="1043608" y="3394754"/>
            <a:ext cx="130175" cy="1588"/>
          </a:xfrm>
          <a:prstGeom prst="line">
            <a:avLst/>
          </a:prstGeom>
          <a:noFill/>
          <a:ln w="28575" algn="ctr">
            <a:solidFill>
              <a:schemeClr val="tx1"/>
            </a:solidFill>
            <a:round/>
            <a:headEnd/>
            <a:tailEnd/>
          </a:ln>
        </p:spPr>
      </p:cxnSp>
      <p:cxnSp>
        <p:nvCxnSpPr>
          <p:cNvPr id="18" name="Connecteur droit 6"/>
          <p:cNvCxnSpPr>
            <a:cxnSpLocks noChangeShapeType="1"/>
          </p:cNvCxnSpPr>
          <p:nvPr/>
        </p:nvCxnSpPr>
        <p:spPr bwMode="auto">
          <a:xfrm>
            <a:off x="1043608" y="3933056"/>
            <a:ext cx="130175" cy="1588"/>
          </a:xfrm>
          <a:prstGeom prst="line">
            <a:avLst/>
          </a:prstGeom>
          <a:noFill/>
          <a:ln w="28575" algn="ctr">
            <a:solidFill>
              <a:schemeClr val="tx1"/>
            </a:solidFill>
            <a:round/>
            <a:headEnd/>
            <a:tailEnd/>
          </a:ln>
        </p:spPr>
      </p:cxnSp>
      <p:cxnSp>
        <p:nvCxnSpPr>
          <p:cNvPr id="19" name="Connecteur droit 6"/>
          <p:cNvCxnSpPr>
            <a:cxnSpLocks noChangeShapeType="1"/>
          </p:cNvCxnSpPr>
          <p:nvPr/>
        </p:nvCxnSpPr>
        <p:spPr bwMode="auto">
          <a:xfrm>
            <a:off x="1115616" y="2042931"/>
            <a:ext cx="130175" cy="1588"/>
          </a:xfrm>
          <a:prstGeom prst="line">
            <a:avLst/>
          </a:prstGeom>
          <a:noFill/>
          <a:ln w="28575" algn="ctr">
            <a:solidFill>
              <a:schemeClr val="tx1"/>
            </a:solidFill>
            <a:round/>
            <a:headEnd/>
            <a:tailEnd/>
          </a:ln>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4F81BD"/>
          </a:solidFill>
        </p:spPr>
        <p:txBody>
          <a:bodyPr/>
          <a:lstStyle/>
          <a:p>
            <a:r>
              <a:rPr lang="en-US" dirty="0" smtClean="0">
                <a:solidFill>
                  <a:schemeClr val="bg1"/>
                </a:solidFill>
              </a:rPr>
              <a:t>Thanks </a:t>
            </a:r>
            <a:endParaRPr lang="fr-FR" dirty="0">
              <a:solidFill>
                <a:schemeClr val="bg1"/>
              </a:solidFill>
            </a:endParaRPr>
          </a:p>
        </p:txBody>
      </p:sp>
      <p:sp>
        <p:nvSpPr>
          <p:cNvPr id="4" name="Espace réservé de la date 3"/>
          <p:cNvSpPr>
            <a:spLocks noGrp="1"/>
          </p:cNvSpPr>
          <p:nvPr>
            <p:ph type="dt" sz="half" idx="10"/>
          </p:nvPr>
        </p:nvSpPr>
        <p:spPr/>
        <p:txBody>
          <a:bodyPr/>
          <a:lstStyle/>
          <a:p>
            <a:pPr>
              <a:defRPr/>
            </a:pPr>
            <a:r>
              <a:rPr lang="fr-FR" smtClean="0"/>
              <a:t>Gatchina, 9 July 2012</a:t>
            </a:r>
            <a:endParaRPr lang="en-US"/>
          </a:p>
        </p:txBody>
      </p:sp>
      <p:sp>
        <p:nvSpPr>
          <p:cNvPr id="5" name="Espace réservé du pied de page 4"/>
          <p:cNvSpPr>
            <a:spLocks noGrp="1"/>
          </p:cNvSpPr>
          <p:nvPr>
            <p:ph type="ftr" sz="quarter" idx="11"/>
          </p:nvPr>
        </p:nvSpPr>
        <p:spPr/>
        <p:txBody>
          <a:bodyPr/>
          <a:lstStyle/>
          <a:p>
            <a:pPr>
              <a:defRPr/>
            </a:pPr>
            <a:r>
              <a:rPr lang="en-US" smtClean="0"/>
              <a:t>B. Ramstein   (IPN Orsay)</a:t>
            </a:r>
            <a:endParaRPr lang="en-US"/>
          </a:p>
        </p:txBody>
      </p:sp>
      <p:sp>
        <p:nvSpPr>
          <p:cNvPr id="6" name="Espace réservé du numéro de diapositive 5"/>
          <p:cNvSpPr>
            <a:spLocks noGrp="1"/>
          </p:cNvSpPr>
          <p:nvPr>
            <p:ph type="sldNum" sz="quarter" idx="12"/>
          </p:nvPr>
        </p:nvSpPr>
        <p:spPr/>
        <p:txBody>
          <a:bodyPr/>
          <a:lstStyle/>
          <a:p>
            <a:pPr>
              <a:defRPr/>
            </a:pPr>
            <a:fld id="{B6BA4EAF-79CD-4E56-8648-F889C9AFBCD1}" type="slidenum">
              <a:rPr lang="en-US" smtClean="0"/>
              <a:pPr>
                <a:defRPr/>
              </a:pPr>
              <a:t>34</a:t>
            </a:fld>
            <a:endParaRPr lang="en-US"/>
          </a:p>
        </p:txBody>
      </p:sp>
      <p:sp>
        <p:nvSpPr>
          <p:cNvPr id="7" name="Rectangle 6"/>
          <p:cNvSpPr/>
          <p:nvPr/>
        </p:nvSpPr>
        <p:spPr>
          <a:xfrm>
            <a:off x="611560" y="1772816"/>
            <a:ext cx="7416824" cy="1477328"/>
          </a:xfrm>
          <a:prstGeom prst="rect">
            <a:avLst/>
          </a:prstGeom>
          <a:ln>
            <a:solidFill>
              <a:schemeClr val="accent1"/>
            </a:solidFill>
          </a:ln>
        </p:spPr>
        <p:txBody>
          <a:bodyPr wrap="square">
            <a:spAutoFit/>
          </a:bodyPr>
          <a:lstStyle/>
          <a:p>
            <a:pPr fontAlgn="auto">
              <a:spcAft>
                <a:spcPts val="0"/>
              </a:spcAft>
              <a:defRPr/>
            </a:pPr>
            <a:r>
              <a:rPr lang="fr-FR" b="1" dirty="0"/>
              <a:t>PANDA/IPN Orsay team:  </a:t>
            </a:r>
            <a:r>
              <a:rPr lang="fr-FR" dirty="0"/>
              <a:t>J. Boucher, A. </a:t>
            </a:r>
            <a:r>
              <a:rPr lang="fr-FR" dirty="0" err="1"/>
              <a:t>Dbeyssi</a:t>
            </a:r>
            <a:r>
              <a:rPr lang="fr-FR" dirty="0"/>
              <a:t>, M. </a:t>
            </a:r>
            <a:r>
              <a:rPr lang="fr-FR" dirty="0" err="1"/>
              <a:t>Gumberidze</a:t>
            </a:r>
            <a:r>
              <a:rPr lang="fr-FR" dirty="0"/>
              <a:t>, T. </a:t>
            </a:r>
            <a:r>
              <a:rPr lang="fr-FR" dirty="0" err="1" smtClean="0"/>
              <a:t>Hennino</a:t>
            </a:r>
            <a:r>
              <a:rPr lang="fr-FR" dirty="0"/>
              <a:t>,</a:t>
            </a:r>
            <a:r>
              <a:rPr lang="fr-FR" dirty="0" smtClean="0"/>
              <a:t> </a:t>
            </a:r>
            <a:r>
              <a:rPr lang="fr-FR" dirty="0"/>
              <a:t>R. </a:t>
            </a:r>
            <a:r>
              <a:rPr lang="fr-FR" dirty="0" err="1"/>
              <a:t>Kunne</a:t>
            </a:r>
            <a:r>
              <a:rPr lang="fr-FR" dirty="0"/>
              <a:t>, T. Liu, B. Ma, D. Marchand, S. </a:t>
            </a:r>
            <a:r>
              <a:rPr lang="fr-FR" dirty="0" err="1"/>
              <a:t>Ong</a:t>
            </a:r>
            <a:r>
              <a:rPr lang="fr-FR" dirty="0"/>
              <a:t>, </a:t>
            </a:r>
          </a:p>
          <a:p>
            <a:pPr fontAlgn="auto">
              <a:spcAft>
                <a:spcPts val="0"/>
              </a:spcAft>
              <a:defRPr/>
            </a:pPr>
            <a:r>
              <a:rPr lang="fr-FR" dirty="0"/>
              <a:t>E. </a:t>
            </a:r>
            <a:r>
              <a:rPr lang="fr-FR" dirty="0" err="1"/>
              <a:t>Tomasi-Gustafsson</a:t>
            </a:r>
            <a:r>
              <a:rPr lang="fr-FR" dirty="0"/>
              <a:t>, J. Van de </a:t>
            </a:r>
            <a:r>
              <a:rPr lang="fr-FR" dirty="0" err="1"/>
              <a:t>Wiele</a:t>
            </a:r>
            <a:endParaRPr lang="fr-FR" dirty="0"/>
          </a:p>
          <a:p>
            <a:pPr fontAlgn="auto">
              <a:spcAft>
                <a:spcPts val="0"/>
              </a:spcAft>
              <a:defRPr/>
            </a:pPr>
            <a:endParaRPr lang="fr-FR" dirty="0"/>
          </a:p>
          <a:p>
            <a:pPr fontAlgn="auto">
              <a:spcAft>
                <a:spcPts val="0"/>
              </a:spcAft>
              <a:defRPr/>
            </a:pPr>
            <a:r>
              <a:rPr lang="fr-FR" dirty="0"/>
              <a:t>in collaboration </a:t>
            </a:r>
            <a:r>
              <a:rPr lang="fr-FR" dirty="0" err="1"/>
              <a:t>with</a:t>
            </a:r>
            <a:r>
              <a:rPr lang="fr-FR" dirty="0"/>
              <a:t> </a:t>
            </a:r>
            <a:r>
              <a:rPr lang="fr-FR" dirty="0" smtClean="0"/>
              <a:t>Mainz/GSI</a:t>
            </a:r>
            <a:endParaRPr lang="fr-FR" dirty="0"/>
          </a:p>
        </p:txBody>
      </p:sp>
      <p:sp>
        <p:nvSpPr>
          <p:cNvPr id="8" name="Titre 1"/>
          <p:cNvSpPr txBox="1">
            <a:spLocks/>
          </p:cNvSpPr>
          <p:nvPr/>
        </p:nvSpPr>
        <p:spPr bwMode="auto">
          <a:xfrm>
            <a:off x="467544" y="3654152"/>
            <a:ext cx="8229600" cy="1143000"/>
          </a:xfrm>
          <a:prstGeom prst="rect">
            <a:avLst/>
          </a:prstGeom>
          <a:solidFill>
            <a:srgbClr val="4F81BD"/>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Thank</a:t>
            </a:r>
            <a:r>
              <a:rPr kumimoji="0" lang="en-US" sz="4400" b="0" i="0" u="none" strike="noStrike" kern="1200" cap="none" spc="0" normalizeH="0" noProof="0" dirty="0" smtClean="0">
                <a:ln>
                  <a:noFill/>
                </a:ln>
                <a:solidFill>
                  <a:schemeClr val="bg1"/>
                </a:solidFill>
                <a:effectLst/>
                <a:uLnTx/>
                <a:uFillTx/>
                <a:latin typeface="+mj-lt"/>
                <a:ea typeface="+mj-ea"/>
                <a:cs typeface="+mj-cs"/>
              </a:rPr>
              <a:t> you for your attention ! </a:t>
            </a:r>
            <a:r>
              <a:rPr kumimoji="0" lang="en-US" sz="4400" b="0" i="0" u="none" strike="noStrike" kern="1200" cap="none" spc="0" normalizeH="0" baseline="0" noProof="0" dirty="0" smtClean="0">
                <a:ln>
                  <a:noFill/>
                </a:ln>
                <a:solidFill>
                  <a:schemeClr val="bg1"/>
                </a:solidFill>
                <a:effectLst/>
                <a:uLnTx/>
                <a:uFillTx/>
                <a:latin typeface="+mj-lt"/>
                <a:ea typeface="+mj-ea"/>
                <a:cs typeface="+mj-cs"/>
              </a:rPr>
              <a:t> </a:t>
            </a:r>
            <a:endParaRPr kumimoji="0" lang="fr-FR"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9" name="Image 16" descr="IPN_L200px.jpg"/>
          <p:cNvPicPr>
            <a:picLocks noChangeAspect="1"/>
          </p:cNvPicPr>
          <p:nvPr/>
        </p:nvPicPr>
        <p:blipFill>
          <a:blip r:embed="rId2" cstate="print"/>
          <a:srcRect/>
          <a:stretch>
            <a:fillRect/>
          </a:stretch>
        </p:blipFill>
        <p:spPr bwMode="auto">
          <a:xfrm>
            <a:off x="6732240" y="2420888"/>
            <a:ext cx="1120775" cy="655637"/>
          </a:xfrm>
          <a:prstGeom prst="rect">
            <a:avLst/>
          </a:prstGeom>
          <a:noFill/>
          <a:ln w="9525">
            <a:noFill/>
            <a:miter lim="800000"/>
            <a:headEnd/>
            <a:tailEnd/>
          </a:ln>
        </p:spPr>
      </p:pic>
    </p:spTree>
    <p:extLst>
      <p:ext uri="{BB962C8B-B14F-4D97-AF65-F5344CB8AC3E}">
        <p14:creationId xmlns:p14="http://schemas.microsoft.com/office/powerpoint/2010/main" xmlns="" val="21639616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410325" y="1427163"/>
            <a:ext cx="2532063" cy="49434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106503" name="Image 18"/>
          <p:cNvPicPr>
            <a:picLocks noChangeAspect="1"/>
          </p:cNvPicPr>
          <p:nvPr/>
        </p:nvPicPr>
        <p:blipFill>
          <a:blip r:embed="rId4" cstate="print"/>
          <a:srcRect/>
          <a:stretch>
            <a:fillRect/>
          </a:stretch>
        </p:blipFill>
        <p:spPr bwMode="auto">
          <a:xfrm>
            <a:off x="6453188" y="4652963"/>
            <a:ext cx="2459037" cy="1666875"/>
          </a:xfrm>
          <a:prstGeom prst="rect">
            <a:avLst/>
          </a:prstGeom>
          <a:noFill/>
          <a:ln w="9525">
            <a:solidFill>
              <a:schemeClr val="tx1"/>
            </a:solidFill>
            <a:miter lim="800000"/>
            <a:headEnd/>
            <a:tailEnd/>
          </a:ln>
        </p:spPr>
      </p:pic>
      <p:sp>
        <p:nvSpPr>
          <p:cNvPr id="102588" name="Titre 1"/>
          <p:cNvSpPr>
            <a:spLocks noGrp="1"/>
          </p:cNvSpPr>
          <p:nvPr>
            <p:ph type="title"/>
          </p:nvPr>
        </p:nvSpPr>
        <p:spPr>
          <a:xfrm>
            <a:off x="0" y="-26988"/>
            <a:ext cx="9144000" cy="1143001"/>
          </a:xfrm>
          <a:solidFill>
            <a:srgbClr val="0000FF"/>
          </a:solidFill>
        </p:spPr>
        <p:txBody>
          <a:bodyPr>
            <a:normAutofit fontScale="90000"/>
          </a:bodyPr>
          <a:lstStyle/>
          <a:p>
            <a:pPr algn="l" eaLnBrk="1" hangingPunct="1">
              <a:defRPr/>
            </a:pPr>
            <a:r>
              <a:rPr lang="fr-FR" dirty="0" err="1" smtClean="0">
                <a:solidFill>
                  <a:schemeClr val="bg1"/>
                </a:solidFill>
              </a:rPr>
              <a:t>From</a:t>
            </a:r>
            <a:r>
              <a:rPr lang="fr-FR" dirty="0" smtClean="0">
                <a:solidFill>
                  <a:schemeClr val="bg1"/>
                </a:solidFill>
              </a:rPr>
              <a:t> </a:t>
            </a:r>
            <a:r>
              <a:rPr lang="fr-FR" dirty="0" err="1" smtClean="0">
                <a:solidFill>
                  <a:schemeClr val="bg1"/>
                </a:solidFill>
              </a:rPr>
              <a:t>experimental</a:t>
            </a:r>
            <a:r>
              <a:rPr lang="fr-FR" dirty="0" smtClean="0">
                <a:solidFill>
                  <a:schemeClr val="bg1"/>
                </a:solidFill>
              </a:rPr>
              <a:t> to </a:t>
            </a:r>
            <a:r>
              <a:rPr lang="fr-FR" dirty="0" err="1" smtClean="0">
                <a:solidFill>
                  <a:schemeClr val="bg1"/>
                </a:solidFill>
              </a:rPr>
              <a:t>physical</a:t>
            </a:r>
            <a:r>
              <a:rPr lang="fr-FR" dirty="0" smtClean="0">
                <a:solidFill>
                  <a:schemeClr val="bg1"/>
                </a:solidFill>
              </a:rPr>
              <a:t> information</a:t>
            </a:r>
          </a:p>
        </p:txBody>
      </p:sp>
      <p:sp>
        <p:nvSpPr>
          <p:cNvPr id="102505" name="Espace réservé de la date 3"/>
          <p:cNvSpPr>
            <a:spLocks noGrp="1"/>
          </p:cNvSpPr>
          <p:nvPr>
            <p:ph type="dt" sz="quarter" idx="10"/>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fr-FR" smtClean="0"/>
              <a:t>Gatchina, 9 July 2012</a:t>
            </a:r>
            <a:endParaRPr lang="fr-FR"/>
          </a:p>
        </p:txBody>
      </p:sp>
      <p:sp>
        <p:nvSpPr>
          <p:cNvPr id="102506" name="Espace réservé du pied de page 5"/>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fr-FR"/>
              <a:t>B. Ramstein   (IPN Orsay)</a:t>
            </a:r>
          </a:p>
        </p:txBody>
      </p:sp>
      <p:sp>
        <p:nvSpPr>
          <p:cNvPr id="106508" name="Rectangle 2"/>
          <p:cNvSpPr>
            <a:spLocks noChangeArrowheads="1"/>
          </p:cNvSpPr>
          <p:nvPr/>
        </p:nvSpPr>
        <p:spPr bwMode="auto">
          <a:xfrm>
            <a:off x="179388" y="1433513"/>
            <a:ext cx="3951287" cy="339725"/>
          </a:xfrm>
          <a:prstGeom prst="rect">
            <a:avLst/>
          </a:prstGeom>
          <a:noFill/>
          <a:ln w="9525">
            <a:noFill/>
            <a:miter lim="800000"/>
            <a:headEnd/>
            <a:tailEnd/>
          </a:ln>
        </p:spPr>
        <p:txBody>
          <a:bodyPr>
            <a:spAutoFit/>
          </a:bodyPr>
          <a:lstStyle/>
          <a:p>
            <a:pPr>
              <a:spcBef>
                <a:spcPct val="50000"/>
              </a:spcBef>
            </a:pPr>
            <a:r>
              <a:rPr lang="fr-FR" sz="1600">
                <a:latin typeface="Georgia" pitchFamily="18" charset="0"/>
              </a:rPr>
              <a:t> T</a:t>
            </a:r>
            <a:r>
              <a:rPr lang="fr-FR" sz="1600" baseline="-25000">
                <a:latin typeface="Georgia" pitchFamily="18" charset="0"/>
              </a:rPr>
              <a:t>p</a:t>
            </a:r>
            <a:r>
              <a:rPr lang="fr-FR" sz="1600">
                <a:latin typeface="Georgia" pitchFamily="18" charset="0"/>
              </a:rPr>
              <a:t>=1 GeV ;  q²=2.0 ± 0.125 (GeV/c²)² ;</a:t>
            </a:r>
          </a:p>
        </p:txBody>
      </p:sp>
      <p:sp>
        <p:nvSpPr>
          <p:cNvPr id="106509" name="Rectangle 12"/>
          <p:cNvSpPr>
            <a:spLocks noChangeArrowheads="1"/>
          </p:cNvSpPr>
          <p:nvPr/>
        </p:nvSpPr>
        <p:spPr bwMode="auto">
          <a:xfrm>
            <a:off x="3924300" y="1438275"/>
            <a:ext cx="1528763" cy="338138"/>
          </a:xfrm>
          <a:prstGeom prst="rect">
            <a:avLst/>
          </a:prstGeom>
          <a:noFill/>
          <a:ln w="9525">
            <a:noFill/>
            <a:miter lim="800000"/>
            <a:headEnd/>
            <a:tailEnd/>
          </a:ln>
        </p:spPr>
        <p:txBody>
          <a:bodyPr>
            <a:spAutoFit/>
          </a:bodyPr>
          <a:lstStyle/>
          <a:p>
            <a:pPr>
              <a:spcBef>
                <a:spcPct val="50000"/>
              </a:spcBef>
            </a:pPr>
            <a:r>
              <a:rPr lang="fr-FR" sz="1600">
                <a:latin typeface="Georgia" pitchFamily="18" charset="0"/>
              </a:rPr>
              <a:t>10°&lt;</a:t>
            </a:r>
            <a:r>
              <a:rPr lang="el-GR" sz="1600">
                <a:latin typeface="Georgia" pitchFamily="18" charset="0"/>
              </a:rPr>
              <a:t>θ</a:t>
            </a:r>
            <a:r>
              <a:rPr lang="el-GR" sz="1600" baseline="-25000">
                <a:latin typeface="Georgia" pitchFamily="18" charset="0"/>
              </a:rPr>
              <a:t>π</a:t>
            </a:r>
            <a:r>
              <a:rPr lang="fr-FR" sz="1600" baseline="-25000">
                <a:latin typeface="Georgia" pitchFamily="18" charset="0"/>
              </a:rPr>
              <a:t>°</a:t>
            </a:r>
            <a:r>
              <a:rPr lang="fr-FR" sz="1600">
                <a:latin typeface="Georgia" pitchFamily="18" charset="0"/>
              </a:rPr>
              <a:t>&lt;30°;  </a:t>
            </a:r>
          </a:p>
        </p:txBody>
      </p:sp>
      <p:grpSp>
        <p:nvGrpSpPr>
          <p:cNvPr id="106510" name="Groupe 20"/>
          <p:cNvGrpSpPr>
            <a:grpSpLocks/>
          </p:cNvGrpSpPr>
          <p:nvPr/>
        </p:nvGrpSpPr>
        <p:grpSpPr bwMode="auto">
          <a:xfrm>
            <a:off x="3059113" y="1865313"/>
            <a:ext cx="2817812" cy="2124075"/>
            <a:chOff x="3339504" y="1865301"/>
            <a:chExt cx="2816672" cy="2124099"/>
          </a:xfrm>
        </p:grpSpPr>
        <p:pic>
          <p:nvPicPr>
            <p:cNvPr id="106527" name="Image 26"/>
            <p:cNvPicPr>
              <a:picLocks noChangeAspect="1"/>
            </p:cNvPicPr>
            <p:nvPr/>
          </p:nvPicPr>
          <p:blipFill>
            <a:blip r:embed="rId5" cstate="print"/>
            <a:srcRect/>
            <a:stretch>
              <a:fillRect/>
            </a:stretch>
          </p:blipFill>
          <p:spPr bwMode="auto">
            <a:xfrm>
              <a:off x="3339504" y="1865301"/>
              <a:ext cx="2816672" cy="1853703"/>
            </a:xfrm>
            <a:prstGeom prst="rect">
              <a:avLst/>
            </a:prstGeom>
            <a:noFill/>
            <a:ln w="9525">
              <a:solidFill>
                <a:schemeClr val="tx1"/>
              </a:solidFill>
              <a:miter lim="800000"/>
              <a:headEnd/>
              <a:tailEnd/>
            </a:ln>
          </p:spPr>
        </p:pic>
        <p:sp>
          <p:nvSpPr>
            <p:cNvPr id="106528" name="Rectangle 16"/>
            <p:cNvSpPr>
              <a:spLocks noChangeArrowheads="1"/>
            </p:cNvSpPr>
            <p:nvPr/>
          </p:nvSpPr>
          <p:spPr bwMode="auto">
            <a:xfrm>
              <a:off x="3347864" y="3727790"/>
              <a:ext cx="2808312" cy="261610"/>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fr-FR" sz="1100" b="1">
                  <a:solidFill>
                    <a:srgbClr val="00B050"/>
                  </a:solidFill>
                  <a:latin typeface="Georgia" pitchFamily="18" charset="0"/>
                </a:rPr>
                <a:t>Corrected experimental distribution</a:t>
              </a:r>
            </a:p>
          </p:txBody>
        </p:sp>
      </p:grpSp>
      <p:pic>
        <p:nvPicPr>
          <p:cNvPr id="106511" name="Image 17"/>
          <p:cNvPicPr>
            <a:picLocks noChangeAspect="1"/>
          </p:cNvPicPr>
          <p:nvPr/>
        </p:nvPicPr>
        <p:blipFill>
          <a:blip r:embed="rId6" cstate="print"/>
          <a:srcRect/>
          <a:stretch>
            <a:fillRect/>
          </a:stretch>
        </p:blipFill>
        <p:spPr bwMode="auto">
          <a:xfrm>
            <a:off x="6451600" y="3057525"/>
            <a:ext cx="2459038" cy="1666875"/>
          </a:xfrm>
          <a:prstGeom prst="rect">
            <a:avLst/>
          </a:prstGeom>
          <a:noFill/>
          <a:ln w="12700">
            <a:solidFill>
              <a:schemeClr val="tx1"/>
            </a:solidFill>
            <a:miter lim="800000"/>
            <a:headEnd/>
            <a:tailEnd/>
          </a:ln>
        </p:spPr>
      </p:pic>
      <p:pic>
        <p:nvPicPr>
          <p:cNvPr id="106512" name="Image 19"/>
          <p:cNvPicPr>
            <a:picLocks noChangeAspect="1"/>
          </p:cNvPicPr>
          <p:nvPr/>
        </p:nvPicPr>
        <p:blipFill>
          <a:blip r:embed="rId7" cstate="print"/>
          <a:srcRect/>
          <a:stretch>
            <a:fillRect/>
          </a:stretch>
        </p:blipFill>
        <p:spPr bwMode="auto">
          <a:xfrm>
            <a:off x="6451600" y="1484313"/>
            <a:ext cx="2457450" cy="1668462"/>
          </a:xfrm>
          <a:prstGeom prst="rect">
            <a:avLst/>
          </a:prstGeom>
          <a:noFill/>
          <a:ln w="12700">
            <a:solidFill>
              <a:schemeClr val="tx1"/>
            </a:solidFill>
            <a:miter lim="800000"/>
            <a:headEnd/>
            <a:tailEnd/>
          </a:ln>
        </p:spPr>
      </p:pic>
      <p:graphicFrame>
        <p:nvGraphicFramePr>
          <p:cNvPr id="106498" name="Object 2"/>
          <p:cNvGraphicFramePr>
            <a:graphicFrameLocks noChangeAspect="1"/>
          </p:cNvGraphicFramePr>
          <p:nvPr/>
        </p:nvGraphicFramePr>
        <p:xfrm>
          <a:off x="5448300" y="1423988"/>
          <a:ext cx="960438" cy="360362"/>
        </p:xfrm>
        <a:graphic>
          <a:graphicData uri="http://schemas.openxmlformats.org/presentationml/2006/ole">
            <p:oleObj spid="_x0000_s106694" name="Équation" r:id="rId8" imgW="723586" imgH="241195" progId="Equation.3">
              <p:embed/>
            </p:oleObj>
          </a:graphicData>
        </a:graphic>
      </p:graphicFrame>
      <p:graphicFrame>
        <p:nvGraphicFramePr>
          <p:cNvPr id="106499" name="Object 3"/>
          <p:cNvGraphicFramePr>
            <a:graphicFrameLocks noChangeAspect="1"/>
          </p:cNvGraphicFramePr>
          <p:nvPr/>
        </p:nvGraphicFramePr>
        <p:xfrm>
          <a:off x="8020050" y="1546225"/>
          <a:ext cx="892175" cy="339725"/>
        </p:xfrm>
        <a:graphic>
          <a:graphicData uri="http://schemas.openxmlformats.org/presentationml/2006/ole">
            <p:oleObj spid="_x0000_s106695" name="Équation" r:id="rId9" imgW="812447" imgH="482391" progId="Equation.3">
              <p:embed/>
            </p:oleObj>
          </a:graphicData>
        </a:graphic>
      </p:graphicFrame>
      <p:graphicFrame>
        <p:nvGraphicFramePr>
          <p:cNvPr id="106500" name="Object 4"/>
          <p:cNvGraphicFramePr>
            <a:graphicFrameLocks noChangeAspect="1"/>
          </p:cNvGraphicFramePr>
          <p:nvPr/>
        </p:nvGraphicFramePr>
        <p:xfrm>
          <a:off x="8020050" y="3152775"/>
          <a:ext cx="881063" cy="361950"/>
        </p:xfrm>
        <a:graphic>
          <a:graphicData uri="http://schemas.openxmlformats.org/presentationml/2006/ole">
            <p:oleObj spid="_x0000_s106696" name="Équation" r:id="rId10" imgW="1040948" imgH="469696" progId="Equation.3">
              <p:embed/>
            </p:oleObj>
          </a:graphicData>
        </a:graphic>
      </p:graphicFrame>
      <p:graphicFrame>
        <p:nvGraphicFramePr>
          <p:cNvPr id="106501" name="Object 5"/>
          <p:cNvGraphicFramePr>
            <a:graphicFrameLocks noChangeAspect="1"/>
          </p:cNvGraphicFramePr>
          <p:nvPr/>
        </p:nvGraphicFramePr>
        <p:xfrm>
          <a:off x="8012113" y="4818063"/>
          <a:ext cx="896937" cy="339725"/>
        </p:xfrm>
        <a:graphic>
          <a:graphicData uri="http://schemas.openxmlformats.org/presentationml/2006/ole">
            <p:oleObj spid="_x0000_s106697" name="Équation" r:id="rId11" imgW="1028254" imgH="482391" progId="Equation.3">
              <p:embed/>
            </p:oleObj>
          </a:graphicData>
        </a:graphic>
      </p:graphicFrame>
      <p:sp>
        <p:nvSpPr>
          <p:cNvPr id="106513" name="Rectangle 24"/>
          <p:cNvSpPr>
            <a:spLocks noChangeArrowheads="1"/>
          </p:cNvSpPr>
          <p:nvPr/>
        </p:nvSpPr>
        <p:spPr bwMode="auto">
          <a:xfrm>
            <a:off x="6870700" y="2586038"/>
            <a:ext cx="1728788" cy="369887"/>
          </a:xfrm>
          <a:prstGeom prst="rect">
            <a:avLst/>
          </a:prstGeom>
          <a:noFill/>
          <a:ln w="9525">
            <a:noFill/>
            <a:miter lim="800000"/>
            <a:headEnd/>
            <a:tailEnd/>
          </a:ln>
        </p:spPr>
        <p:txBody>
          <a:bodyPr>
            <a:spAutoFit/>
          </a:bodyPr>
          <a:lstStyle/>
          <a:p>
            <a:pPr>
              <a:spcBef>
                <a:spcPct val="50000"/>
              </a:spcBef>
            </a:pPr>
            <a:r>
              <a:rPr lang="fr-FR" b="1">
                <a:latin typeface="Georgia" pitchFamily="18" charset="0"/>
                <a:sym typeface="Wingdings" pitchFamily="2" charset="2"/>
              </a:rPr>
              <a:t></a:t>
            </a:r>
            <a:r>
              <a:rPr lang="fr-FR" b="1">
                <a:latin typeface="Calibri" pitchFamily="34" charset="0"/>
              </a:rPr>
              <a:t>H</a:t>
            </a:r>
            <a:r>
              <a:rPr lang="fr-FR" b="1" baseline="-25000">
                <a:latin typeface="Calibri" pitchFamily="34" charset="0"/>
              </a:rPr>
              <a:t>11</a:t>
            </a:r>
            <a:r>
              <a:rPr lang="fr-FR" b="1">
                <a:latin typeface="Calibri" pitchFamily="34" charset="0"/>
              </a:rPr>
              <a:t>+H</a:t>
            </a:r>
            <a:r>
              <a:rPr lang="fr-FR" b="1" baseline="-25000">
                <a:latin typeface="Calibri" pitchFamily="34" charset="0"/>
              </a:rPr>
              <a:t>22</a:t>
            </a:r>
            <a:r>
              <a:rPr lang="fr-FR" b="1">
                <a:latin typeface="Calibri" pitchFamily="34" charset="0"/>
              </a:rPr>
              <a:t>-2H</a:t>
            </a:r>
            <a:r>
              <a:rPr lang="fr-FR" b="1" baseline="-25000">
                <a:latin typeface="Calibri" pitchFamily="34" charset="0"/>
              </a:rPr>
              <a:t>33</a:t>
            </a:r>
            <a:endParaRPr lang="fr-FR" b="1" baseline="-25000">
              <a:latin typeface="Georgia" pitchFamily="18" charset="0"/>
            </a:endParaRPr>
          </a:p>
        </p:txBody>
      </p:sp>
      <p:sp>
        <p:nvSpPr>
          <p:cNvPr id="106514" name="Rectangle 32"/>
          <p:cNvSpPr>
            <a:spLocks noChangeArrowheads="1"/>
          </p:cNvSpPr>
          <p:nvPr/>
        </p:nvSpPr>
        <p:spPr bwMode="auto">
          <a:xfrm>
            <a:off x="7232650" y="4187825"/>
            <a:ext cx="1574800" cy="369888"/>
          </a:xfrm>
          <a:prstGeom prst="rect">
            <a:avLst/>
          </a:prstGeom>
          <a:noFill/>
          <a:ln w="9525">
            <a:noFill/>
            <a:miter lim="800000"/>
            <a:headEnd/>
            <a:tailEnd/>
          </a:ln>
        </p:spPr>
        <p:txBody>
          <a:bodyPr>
            <a:spAutoFit/>
          </a:bodyPr>
          <a:lstStyle/>
          <a:p>
            <a:pPr>
              <a:spcBef>
                <a:spcPct val="50000"/>
              </a:spcBef>
            </a:pPr>
            <a:r>
              <a:rPr lang="fr-FR" b="1">
                <a:latin typeface="Calibri" pitchFamily="34" charset="0"/>
                <a:sym typeface="Wingdings" pitchFamily="2" charset="2"/>
              </a:rPr>
              <a:t></a:t>
            </a:r>
            <a:r>
              <a:rPr lang="fr-FR" b="1">
                <a:solidFill>
                  <a:srgbClr val="0000FF"/>
                </a:solidFill>
                <a:latin typeface="Calibri" pitchFamily="34" charset="0"/>
              </a:rPr>
              <a:t>H</a:t>
            </a:r>
            <a:r>
              <a:rPr lang="fr-FR" b="1" baseline="-25000">
                <a:solidFill>
                  <a:srgbClr val="0000FF"/>
                </a:solidFill>
                <a:latin typeface="Calibri" pitchFamily="34" charset="0"/>
              </a:rPr>
              <a:t>11</a:t>
            </a:r>
            <a:r>
              <a:rPr lang="fr-FR" b="1">
                <a:solidFill>
                  <a:srgbClr val="0000FF"/>
                </a:solidFill>
                <a:latin typeface="Calibri" pitchFamily="34" charset="0"/>
              </a:rPr>
              <a:t>-H</a:t>
            </a:r>
            <a:r>
              <a:rPr lang="fr-FR" b="1" baseline="-25000">
                <a:solidFill>
                  <a:srgbClr val="0000FF"/>
                </a:solidFill>
                <a:latin typeface="Calibri" pitchFamily="34" charset="0"/>
              </a:rPr>
              <a:t>22</a:t>
            </a:r>
            <a:endParaRPr lang="fr-FR" b="1" baseline="-25000">
              <a:solidFill>
                <a:srgbClr val="0000FF"/>
              </a:solidFill>
              <a:latin typeface="Georgia" pitchFamily="18" charset="0"/>
            </a:endParaRPr>
          </a:p>
        </p:txBody>
      </p:sp>
      <p:sp>
        <p:nvSpPr>
          <p:cNvPr id="106515" name="Rectangle 33"/>
          <p:cNvSpPr>
            <a:spLocks noChangeArrowheads="1"/>
          </p:cNvSpPr>
          <p:nvPr/>
        </p:nvSpPr>
        <p:spPr bwMode="auto">
          <a:xfrm>
            <a:off x="6775450" y="5773738"/>
            <a:ext cx="1881188" cy="369887"/>
          </a:xfrm>
          <a:prstGeom prst="rect">
            <a:avLst/>
          </a:prstGeom>
          <a:noFill/>
          <a:ln w="9525">
            <a:noFill/>
            <a:miter lim="800000"/>
            <a:headEnd/>
            <a:tailEnd/>
          </a:ln>
        </p:spPr>
        <p:txBody>
          <a:bodyPr>
            <a:spAutoFit/>
          </a:bodyPr>
          <a:lstStyle/>
          <a:p>
            <a:pPr>
              <a:spcBef>
                <a:spcPct val="50000"/>
              </a:spcBef>
            </a:pPr>
            <a:r>
              <a:rPr lang="fr-FR" b="1">
                <a:latin typeface="Georgia" pitchFamily="18" charset="0"/>
                <a:sym typeface="Wingdings" pitchFamily="2" charset="2"/>
              </a:rPr>
              <a:t></a:t>
            </a:r>
            <a:r>
              <a:rPr lang="fr-FR" b="1">
                <a:solidFill>
                  <a:srgbClr val="0000FF"/>
                </a:solidFill>
                <a:latin typeface="Calibri" pitchFamily="34" charset="0"/>
              </a:rPr>
              <a:t>H</a:t>
            </a:r>
            <a:r>
              <a:rPr lang="fr-FR" b="1" baseline="-25000">
                <a:solidFill>
                  <a:srgbClr val="0000FF"/>
                </a:solidFill>
                <a:latin typeface="Calibri" pitchFamily="34" charset="0"/>
              </a:rPr>
              <a:t>11</a:t>
            </a:r>
            <a:r>
              <a:rPr lang="fr-FR" b="1">
                <a:solidFill>
                  <a:srgbClr val="0000FF"/>
                </a:solidFill>
                <a:latin typeface="Calibri" pitchFamily="34" charset="0"/>
              </a:rPr>
              <a:t>-H</a:t>
            </a:r>
            <a:r>
              <a:rPr lang="fr-FR" b="1" baseline="-25000">
                <a:solidFill>
                  <a:srgbClr val="0000FF"/>
                </a:solidFill>
                <a:latin typeface="Calibri" pitchFamily="34" charset="0"/>
              </a:rPr>
              <a:t>22</a:t>
            </a:r>
            <a:r>
              <a:rPr lang="fr-FR" b="1">
                <a:latin typeface="Calibri" pitchFamily="34" charset="0"/>
              </a:rPr>
              <a:t> and </a:t>
            </a:r>
            <a:r>
              <a:rPr lang="fr-FR" b="1">
                <a:solidFill>
                  <a:srgbClr val="FF0000"/>
                </a:solidFill>
                <a:latin typeface="Calibri" pitchFamily="34" charset="0"/>
              </a:rPr>
              <a:t>H</a:t>
            </a:r>
            <a:r>
              <a:rPr lang="fr-FR" b="1" baseline="-25000">
                <a:solidFill>
                  <a:srgbClr val="FF0000"/>
                </a:solidFill>
                <a:latin typeface="Calibri" pitchFamily="34" charset="0"/>
              </a:rPr>
              <a:t>13</a:t>
            </a:r>
            <a:endParaRPr lang="fr-FR" b="1" baseline="-25000">
              <a:solidFill>
                <a:srgbClr val="FF0000"/>
              </a:solidFill>
              <a:latin typeface="Georgia" pitchFamily="18" charset="0"/>
            </a:endParaRPr>
          </a:p>
        </p:txBody>
      </p:sp>
      <p:cxnSp>
        <p:nvCxnSpPr>
          <p:cNvPr id="23" name="Connecteur droit 22"/>
          <p:cNvCxnSpPr/>
          <p:nvPr/>
        </p:nvCxnSpPr>
        <p:spPr>
          <a:xfrm>
            <a:off x="457200" y="1627188"/>
            <a:ext cx="71438"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lèche courbée vers le haut 4"/>
          <p:cNvSpPr/>
          <p:nvPr/>
        </p:nvSpPr>
        <p:spPr>
          <a:xfrm>
            <a:off x="755650" y="4052888"/>
            <a:ext cx="3600450" cy="488950"/>
          </a:xfrm>
          <a:prstGeom prst="curvedUpArrow">
            <a:avLst/>
          </a:prstGeom>
          <a:solidFill>
            <a:srgbClr val="FFFF00"/>
          </a:solidFill>
          <a:ln w="19050">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106518" name="ZoneTexte 10"/>
          <p:cNvSpPr txBox="1">
            <a:spLocks noChangeArrowheads="1"/>
          </p:cNvSpPr>
          <p:nvPr/>
        </p:nvSpPr>
        <p:spPr bwMode="auto">
          <a:xfrm>
            <a:off x="1403350" y="4052888"/>
            <a:ext cx="2189163" cy="307975"/>
          </a:xfrm>
          <a:prstGeom prst="rect">
            <a:avLst/>
          </a:prstGeom>
          <a:solidFill>
            <a:srgbClr val="FFFF00"/>
          </a:solidFill>
          <a:ln w="28575">
            <a:solidFill>
              <a:srgbClr val="0000FF"/>
            </a:solidFill>
            <a:miter lim="800000"/>
            <a:headEnd/>
            <a:tailEnd/>
          </a:ln>
        </p:spPr>
        <p:txBody>
          <a:bodyPr>
            <a:spAutoFit/>
          </a:bodyPr>
          <a:lstStyle/>
          <a:p>
            <a:r>
              <a:rPr lang="fr-FR" sz="1400" b="1">
                <a:latin typeface="Georgia" pitchFamily="18" charset="0"/>
              </a:rPr>
              <a:t>Full simulation chain</a:t>
            </a:r>
          </a:p>
        </p:txBody>
      </p:sp>
      <p:grpSp>
        <p:nvGrpSpPr>
          <p:cNvPr id="106519" name="Groupe 15"/>
          <p:cNvGrpSpPr>
            <a:grpSpLocks/>
          </p:cNvGrpSpPr>
          <p:nvPr/>
        </p:nvGrpSpPr>
        <p:grpSpPr bwMode="auto">
          <a:xfrm>
            <a:off x="179388" y="1865313"/>
            <a:ext cx="2808287" cy="2114550"/>
            <a:chOff x="179512" y="1865302"/>
            <a:chExt cx="2808312" cy="2115312"/>
          </a:xfrm>
        </p:grpSpPr>
        <p:pic>
          <p:nvPicPr>
            <p:cNvPr id="106524" name="Image 23"/>
            <p:cNvPicPr>
              <a:picLocks noChangeAspect="1"/>
            </p:cNvPicPr>
            <p:nvPr/>
          </p:nvPicPr>
          <p:blipFill>
            <a:blip r:embed="rId12" cstate="print"/>
            <a:srcRect/>
            <a:stretch>
              <a:fillRect/>
            </a:stretch>
          </p:blipFill>
          <p:spPr bwMode="auto">
            <a:xfrm>
              <a:off x="179512" y="1865302"/>
              <a:ext cx="2808312" cy="1853703"/>
            </a:xfrm>
            <a:prstGeom prst="rect">
              <a:avLst/>
            </a:prstGeom>
            <a:noFill/>
            <a:ln w="12700">
              <a:solidFill>
                <a:schemeClr val="tx1"/>
              </a:solidFill>
              <a:miter lim="800000"/>
              <a:headEnd/>
              <a:tailEnd/>
            </a:ln>
          </p:spPr>
        </p:pic>
        <p:sp>
          <p:nvSpPr>
            <p:cNvPr id="106525" name="Rectangle 25"/>
            <p:cNvSpPr>
              <a:spLocks noChangeArrowheads="1"/>
            </p:cNvSpPr>
            <p:nvPr/>
          </p:nvSpPr>
          <p:spPr bwMode="auto">
            <a:xfrm>
              <a:off x="179512" y="3719004"/>
              <a:ext cx="2808312" cy="261610"/>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fr-FR" sz="1100" b="1">
                  <a:solidFill>
                    <a:srgbClr val="00B050"/>
                  </a:solidFill>
                  <a:latin typeface="Georgia" pitchFamily="18" charset="0"/>
                </a:rPr>
                <a:t>Predicted   e</a:t>
              </a:r>
              <a:r>
                <a:rPr lang="fr-FR" sz="1100" b="1" baseline="30000">
                  <a:solidFill>
                    <a:srgbClr val="00B050"/>
                  </a:solidFill>
                  <a:latin typeface="Georgia" pitchFamily="18" charset="0"/>
                </a:rPr>
                <a:t>+</a:t>
              </a:r>
              <a:r>
                <a:rPr lang="fr-FR" sz="1100" b="1">
                  <a:solidFill>
                    <a:srgbClr val="00B050"/>
                  </a:solidFill>
                  <a:latin typeface="Georgia" pitchFamily="18" charset="0"/>
                </a:rPr>
                <a:t>  distribution in </a:t>
              </a:r>
              <a:r>
                <a:rPr lang="fr-FR" sz="1100" b="1">
                  <a:solidFill>
                    <a:srgbClr val="00B050"/>
                  </a:solidFill>
                  <a:latin typeface="Symbol" pitchFamily="18" charset="2"/>
                </a:rPr>
                <a:t>g</a:t>
              </a:r>
              <a:r>
                <a:rPr lang="fr-FR" sz="1100" b="1">
                  <a:solidFill>
                    <a:srgbClr val="00B050"/>
                  </a:solidFill>
                  <a:latin typeface="Georgia" pitchFamily="18" charset="0"/>
                </a:rPr>
                <a:t>*</a:t>
              </a:r>
            </a:p>
          </p:txBody>
        </p:sp>
        <p:sp>
          <p:nvSpPr>
            <p:cNvPr id="106526" name="Rectangle 27"/>
            <p:cNvSpPr>
              <a:spLocks noChangeArrowheads="1"/>
            </p:cNvSpPr>
            <p:nvPr/>
          </p:nvSpPr>
          <p:spPr bwMode="auto">
            <a:xfrm>
              <a:off x="323528" y="1876182"/>
              <a:ext cx="1080120" cy="307777"/>
            </a:xfrm>
            <a:prstGeom prst="rect">
              <a:avLst/>
            </a:prstGeom>
            <a:noFill/>
            <a:ln w="9525">
              <a:noFill/>
              <a:miter lim="800000"/>
              <a:headEnd/>
              <a:tailEnd/>
            </a:ln>
          </p:spPr>
          <p:txBody>
            <a:bodyPr>
              <a:spAutoFit/>
            </a:bodyPr>
            <a:lstStyle/>
            <a:p>
              <a:pPr algn="r">
                <a:spcBef>
                  <a:spcPct val="50000"/>
                </a:spcBef>
              </a:pPr>
              <a:r>
                <a:rPr lang="fr-FR" sz="1400">
                  <a:latin typeface="Georgia" pitchFamily="18" charset="0"/>
                </a:rPr>
                <a:t>N</a:t>
              </a:r>
              <a:r>
                <a:rPr lang="fr-FR" sz="1400" baseline="30000">
                  <a:latin typeface="Georgia" pitchFamily="18" charset="0"/>
                </a:rPr>
                <a:t>th</a:t>
              </a:r>
              <a:r>
                <a:rPr lang="fr-FR" sz="1400">
                  <a:latin typeface="Georgia" pitchFamily="18" charset="0"/>
                </a:rPr>
                <a:t>=18 486</a:t>
              </a:r>
            </a:p>
          </p:txBody>
        </p:sp>
      </p:grpSp>
      <p:sp>
        <p:nvSpPr>
          <p:cNvPr id="106520" name="ZoneTexte 13"/>
          <p:cNvSpPr txBox="1">
            <a:spLocks noChangeArrowheads="1"/>
          </p:cNvSpPr>
          <p:nvPr/>
        </p:nvSpPr>
        <p:spPr bwMode="auto">
          <a:xfrm>
            <a:off x="755650" y="5257800"/>
            <a:ext cx="4011613" cy="1016000"/>
          </a:xfrm>
          <a:prstGeom prst="rect">
            <a:avLst/>
          </a:prstGeom>
          <a:solidFill>
            <a:srgbClr val="FFFF00"/>
          </a:solidFill>
          <a:ln w="19050">
            <a:solidFill>
              <a:srgbClr val="0000FF"/>
            </a:solidFill>
            <a:miter lim="800000"/>
            <a:headEnd/>
            <a:tailEnd/>
          </a:ln>
        </p:spPr>
        <p:txBody>
          <a:bodyPr>
            <a:spAutoFit/>
          </a:bodyPr>
          <a:lstStyle/>
          <a:p>
            <a:r>
              <a:rPr lang="fr-FR" sz="2000" b="1">
                <a:latin typeface="Georgia" pitchFamily="18" charset="0"/>
              </a:rPr>
              <a:t>Determination of  </a:t>
            </a:r>
          </a:p>
          <a:p>
            <a:r>
              <a:rPr lang="fr-FR" sz="2000" b="1">
                <a:latin typeface="Georgia" pitchFamily="18" charset="0"/>
              </a:rPr>
              <a:t>R=|</a:t>
            </a:r>
            <a:r>
              <a:rPr lang="fr-FR" sz="2000" b="1">
                <a:latin typeface="Georgia" pitchFamily="18" charset="0"/>
                <a:sym typeface="Wingdings" pitchFamily="2" charset="2"/>
              </a:rPr>
              <a:t>G</a:t>
            </a:r>
            <a:r>
              <a:rPr lang="fr-FR" sz="2000" b="1" baseline="-25000">
                <a:latin typeface="Georgia" pitchFamily="18" charset="0"/>
                <a:sym typeface="Wingdings" pitchFamily="2" charset="2"/>
              </a:rPr>
              <a:t>E</a:t>
            </a:r>
            <a:r>
              <a:rPr lang="fr-FR" sz="2000" b="1">
                <a:latin typeface="Georgia" pitchFamily="18" charset="0"/>
              </a:rPr>
              <a:t>|/|</a:t>
            </a:r>
            <a:r>
              <a:rPr lang="fr-FR" sz="2000" b="1">
                <a:latin typeface="Georgia" pitchFamily="18" charset="0"/>
                <a:sym typeface="Wingdings" pitchFamily="2" charset="2"/>
              </a:rPr>
              <a:t>G</a:t>
            </a:r>
            <a:r>
              <a:rPr lang="fr-FR" sz="2000" b="1" baseline="-25000">
                <a:latin typeface="Georgia" pitchFamily="18" charset="0"/>
                <a:sym typeface="Wingdings" pitchFamily="2" charset="2"/>
              </a:rPr>
              <a:t>M</a:t>
            </a:r>
            <a:r>
              <a:rPr lang="fr-FR" sz="2000" b="1">
                <a:latin typeface="Georgia" pitchFamily="18" charset="0"/>
              </a:rPr>
              <a:t>| and cos(</a:t>
            </a:r>
            <a:r>
              <a:rPr lang="el-GR" sz="2000" b="1">
                <a:latin typeface="Georgia" pitchFamily="18" charset="0"/>
              </a:rPr>
              <a:t>φ</a:t>
            </a:r>
            <a:r>
              <a:rPr lang="fr-FR" sz="2000" b="1" baseline="-25000">
                <a:latin typeface="Georgia" pitchFamily="18" charset="0"/>
              </a:rPr>
              <a:t>E</a:t>
            </a:r>
            <a:r>
              <a:rPr lang="fr-FR" sz="2000" b="1">
                <a:latin typeface="Georgia" pitchFamily="18" charset="0"/>
              </a:rPr>
              <a:t>-</a:t>
            </a:r>
            <a:r>
              <a:rPr lang="el-GR" sz="2000" b="1">
                <a:latin typeface="Georgia" pitchFamily="18" charset="0"/>
              </a:rPr>
              <a:t>φ</a:t>
            </a:r>
            <a:r>
              <a:rPr lang="fr-FR" sz="2000" b="1" baseline="-25000">
                <a:latin typeface="Georgia" pitchFamily="18" charset="0"/>
              </a:rPr>
              <a:t>M</a:t>
            </a:r>
            <a:r>
              <a:rPr lang="fr-FR" sz="2000" b="1">
                <a:latin typeface="Georgia" pitchFamily="18" charset="0"/>
              </a:rPr>
              <a:t>)</a:t>
            </a:r>
          </a:p>
          <a:p>
            <a:r>
              <a:rPr lang="fr-FR" sz="2000" b="1">
                <a:latin typeface="Georgia" pitchFamily="18" charset="0"/>
              </a:rPr>
              <a:t>from the shapes only</a:t>
            </a:r>
          </a:p>
        </p:txBody>
      </p:sp>
      <p:sp>
        <p:nvSpPr>
          <p:cNvPr id="15" name="Flèche droite 14"/>
          <p:cNvSpPr/>
          <p:nvPr/>
        </p:nvSpPr>
        <p:spPr>
          <a:xfrm rot="10423920">
            <a:off x="4772025" y="5480050"/>
            <a:ext cx="1633538" cy="196850"/>
          </a:xfrm>
          <a:prstGeom prst="rightArrow">
            <a:avLst/>
          </a:prstGeom>
          <a:solidFill>
            <a:srgbClr val="FFFF00"/>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5" name="Flèche courbée vers le haut 34"/>
          <p:cNvSpPr/>
          <p:nvPr/>
        </p:nvSpPr>
        <p:spPr>
          <a:xfrm rot="983371">
            <a:off x="4486275" y="4313238"/>
            <a:ext cx="1863725" cy="334962"/>
          </a:xfrm>
          <a:prstGeom prst="curvedUpArrow">
            <a:avLst/>
          </a:prstGeom>
          <a:solidFill>
            <a:srgbClr val="FFFF00"/>
          </a:solidFill>
          <a:ln w="19050">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106523" name="ZoneTexte 35"/>
          <p:cNvSpPr txBox="1">
            <a:spLocks noChangeArrowheads="1"/>
          </p:cNvSpPr>
          <p:nvPr/>
        </p:nvSpPr>
        <p:spPr bwMode="auto">
          <a:xfrm>
            <a:off x="5180013" y="4040188"/>
            <a:ext cx="1047750" cy="461962"/>
          </a:xfrm>
          <a:prstGeom prst="rect">
            <a:avLst/>
          </a:prstGeom>
          <a:solidFill>
            <a:srgbClr val="FFFF00"/>
          </a:solidFill>
          <a:ln w="28575">
            <a:solidFill>
              <a:srgbClr val="0000FF"/>
            </a:solidFill>
            <a:miter lim="800000"/>
            <a:headEnd/>
            <a:tailEnd/>
          </a:ln>
        </p:spPr>
        <p:txBody>
          <a:bodyPr>
            <a:spAutoFit/>
          </a:bodyPr>
          <a:lstStyle/>
          <a:p>
            <a:r>
              <a:rPr lang="fr-FR" sz="1200" b="1">
                <a:latin typeface="Georgia" pitchFamily="18" charset="0"/>
              </a:rPr>
              <a:t>Projection</a:t>
            </a:r>
          </a:p>
          <a:p>
            <a:r>
              <a:rPr lang="fr-FR" sz="1200" b="1">
                <a:latin typeface="Georgia" pitchFamily="18" charset="0"/>
              </a:rPr>
              <a:t>and fit</a:t>
            </a:r>
          </a:p>
        </p:txBody>
      </p:sp>
      <p:sp>
        <p:nvSpPr>
          <p:cNvPr id="2" name="Espace réservé du numéro de diapositive 1"/>
          <p:cNvSpPr>
            <a:spLocks noGrp="1"/>
          </p:cNvSpPr>
          <p:nvPr>
            <p:ph type="sldNum" sz="quarter" idx="12"/>
          </p:nvPr>
        </p:nvSpPr>
        <p:spPr/>
        <p:txBody>
          <a:bodyPr/>
          <a:lstStyle/>
          <a:p>
            <a:pPr>
              <a:defRPr/>
            </a:pPr>
            <a:fld id="{B6BA4EAF-79CD-4E56-8648-F889C9AFBCD1}"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e la date 3"/>
          <p:cNvSpPr>
            <a:spLocks noGrp="1"/>
          </p:cNvSpPr>
          <p:nvPr>
            <p:ph type="dt" sz="quarter" idx="10"/>
          </p:nvPr>
        </p:nvSpPr>
        <p:spPr/>
        <p:txBody>
          <a:bodyPr/>
          <a:lstStyle/>
          <a:p>
            <a:pPr>
              <a:defRPr/>
            </a:pPr>
            <a:r>
              <a:rPr lang="fr-FR"/>
              <a:t>3/02/2011</a:t>
            </a:r>
          </a:p>
        </p:txBody>
      </p:sp>
      <p:sp>
        <p:nvSpPr>
          <p:cNvPr id="31" name="Espace réservé du pied de page 4"/>
          <p:cNvSpPr>
            <a:spLocks noGrp="1"/>
          </p:cNvSpPr>
          <p:nvPr>
            <p:ph type="ftr" sz="quarter" idx="11"/>
          </p:nvPr>
        </p:nvSpPr>
        <p:spPr/>
        <p:txBody>
          <a:bodyPr/>
          <a:lstStyle/>
          <a:p>
            <a:pPr>
              <a:defRPr/>
            </a:pPr>
            <a:r>
              <a:rPr lang="fr-FR"/>
              <a:t>Orsay, PANDA meeting</a:t>
            </a:r>
          </a:p>
        </p:txBody>
      </p:sp>
      <p:sp>
        <p:nvSpPr>
          <p:cNvPr id="32" name="Espace réservé du numéro de diapositive 5"/>
          <p:cNvSpPr>
            <a:spLocks noGrp="1"/>
          </p:cNvSpPr>
          <p:nvPr>
            <p:ph type="sldNum" sz="quarter" idx="12"/>
          </p:nvPr>
        </p:nvSpPr>
        <p:spPr/>
        <p:txBody>
          <a:bodyPr/>
          <a:lstStyle/>
          <a:p>
            <a:pPr>
              <a:defRPr/>
            </a:pPr>
            <a:fld id="{D3355B37-A1E2-4E9C-B007-DAEDAD0BC871}" type="slidenum">
              <a:rPr lang="fr-FR"/>
              <a:pPr>
                <a:defRPr/>
              </a:pPr>
              <a:t>36</a:t>
            </a:fld>
            <a:endParaRPr lang="fr-FR"/>
          </a:p>
        </p:txBody>
      </p:sp>
      <p:sp>
        <p:nvSpPr>
          <p:cNvPr id="24581" name="AutoShape 4"/>
          <p:cNvSpPr>
            <a:spLocks noChangeArrowheads="1"/>
          </p:cNvSpPr>
          <p:nvPr/>
        </p:nvSpPr>
        <p:spPr bwMode="auto">
          <a:xfrm>
            <a:off x="647700" y="1082824"/>
            <a:ext cx="7848600" cy="762000"/>
          </a:xfrm>
          <a:prstGeom prst="horizontalScroll">
            <a:avLst>
              <a:gd name="adj" fmla="val 12500"/>
            </a:avLst>
          </a:prstGeom>
          <a:solidFill>
            <a:schemeClr val="accent1"/>
          </a:solidFill>
          <a:ln w="9525">
            <a:solidFill>
              <a:schemeClr val="bg1"/>
            </a:solidFill>
            <a:round/>
            <a:headEnd/>
            <a:tailEnd/>
          </a:ln>
          <a:effectLst/>
        </p:spPr>
        <p:txBody>
          <a:bodyPr wrap="none" anchor="ctr"/>
          <a:lstStyle/>
          <a:p>
            <a:pPr algn="ctr"/>
            <a:r>
              <a:rPr lang="fr-FR" baseline="0">
                <a:solidFill>
                  <a:schemeClr val="bg1"/>
                </a:solidFill>
              </a:rPr>
              <a:t>understand the reaction mechanism and the transition towards pQCD</a:t>
            </a:r>
          </a:p>
        </p:txBody>
      </p:sp>
      <p:sp>
        <p:nvSpPr>
          <p:cNvPr id="105477" name="Rectangle 5"/>
          <p:cNvSpPr>
            <a:spLocks noChangeArrowheads="1"/>
          </p:cNvSpPr>
          <p:nvPr/>
        </p:nvSpPr>
        <p:spPr bwMode="auto">
          <a:xfrm>
            <a:off x="0" y="0"/>
            <a:ext cx="9144000" cy="990600"/>
          </a:xfrm>
          <a:prstGeom prst="rect">
            <a:avLst/>
          </a:prstGeom>
          <a:solidFill>
            <a:schemeClr val="accent1"/>
          </a:solidFill>
          <a:ln>
            <a:noFill/>
          </a:ln>
          <a:effectLst/>
          <a:extLst/>
        </p:spPr>
        <p:txBody>
          <a:bodyPr anchor="ctr"/>
          <a:lstStyle/>
          <a:p>
            <a:pPr algn="ctr">
              <a:defRPr/>
            </a:pPr>
            <a:r>
              <a:rPr lang="fr-FR" sz="4400" baseline="0" dirty="0">
                <a:solidFill>
                  <a:schemeClr val="bg1"/>
                </a:solidFill>
                <a:effectLst>
                  <a:outerShdw blurRad="38100" dist="38100" dir="2700000" algn="tl">
                    <a:srgbClr val="000000"/>
                  </a:outerShdw>
                </a:effectLst>
                <a:latin typeface="Arial" charset="0"/>
              </a:rPr>
              <a:t>Hadronic </a:t>
            </a:r>
            <a:r>
              <a:rPr lang="fr-FR" sz="4400" baseline="0" dirty="0" err="1">
                <a:solidFill>
                  <a:schemeClr val="bg1"/>
                </a:solidFill>
                <a:effectLst>
                  <a:outerShdw blurRad="38100" dist="38100" dir="2700000" algn="tl">
                    <a:srgbClr val="000000"/>
                  </a:outerShdw>
                </a:effectLst>
                <a:latin typeface="Arial" charset="0"/>
              </a:rPr>
              <a:t>channels</a:t>
            </a:r>
            <a:endParaRPr lang="fr-FR" sz="4400" baseline="0" dirty="0">
              <a:solidFill>
                <a:schemeClr val="bg1"/>
              </a:solidFill>
              <a:effectLst>
                <a:outerShdw blurRad="38100" dist="38100" dir="2700000" algn="tl">
                  <a:srgbClr val="000000"/>
                </a:outerShdw>
              </a:effectLst>
              <a:latin typeface="Arial" charset="0"/>
            </a:endParaRPr>
          </a:p>
        </p:txBody>
      </p:sp>
      <p:grpSp>
        <p:nvGrpSpPr>
          <p:cNvPr id="24583" name="Group 23"/>
          <p:cNvGrpSpPr>
            <a:grpSpLocks/>
          </p:cNvGrpSpPr>
          <p:nvPr/>
        </p:nvGrpSpPr>
        <p:grpSpPr bwMode="auto">
          <a:xfrm>
            <a:off x="1828800" y="1752600"/>
            <a:ext cx="4343400" cy="534988"/>
            <a:chOff x="720" y="1487"/>
            <a:chExt cx="2736" cy="337"/>
          </a:xfrm>
        </p:grpSpPr>
        <p:grpSp>
          <p:nvGrpSpPr>
            <p:cNvPr id="24600" name="Group 6"/>
            <p:cNvGrpSpPr>
              <a:grpSpLocks/>
            </p:cNvGrpSpPr>
            <p:nvPr/>
          </p:nvGrpSpPr>
          <p:grpSpPr bwMode="auto">
            <a:xfrm>
              <a:off x="720" y="1495"/>
              <a:ext cx="1008" cy="329"/>
              <a:chOff x="720" y="960"/>
              <a:chExt cx="816" cy="329"/>
            </a:xfrm>
          </p:grpSpPr>
          <p:sp>
            <p:nvSpPr>
              <p:cNvPr id="24607" name="Text Box 7"/>
              <p:cNvSpPr txBox="1">
                <a:spLocks noChangeArrowheads="1"/>
              </p:cNvSpPr>
              <p:nvPr/>
            </p:nvSpPr>
            <p:spPr bwMode="auto">
              <a:xfrm>
                <a:off x="720" y="1039"/>
                <a:ext cx="816"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r>
                  <a:rPr lang="fr-FR" sz="2000" baseline="0"/>
                  <a:t>pp </a:t>
                </a:r>
                <a:r>
                  <a:rPr lang="fr-FR" sz="2000" baseline="0">
                    <a:sym typeface="Symbol" pitchFamily="18" charset="2"/>
                  </a:rPr>
                  <a:t> </a:t>
                </a:r>
                <a:r>
                  <a:rPr lang="fr-FR" sz="2000">
                    <a:sym typeface="Symbol" pitchFamily="18" charset="2"/>
                  </a:rPr>
                  <a:t>+</a:t>
                </a:r>
                <a:r>
                  <a:rPr lang="fr-FR" sz="2000" baseline="0">
                    <a:sym typeface="Symbol" pitchFamily="18" charset="2"/>
                  </a:rPr>
                  <a:t></a:t>
                </a:r>
                <a:r>
                  <a:rPr lang="fr-FR" sz="2000">
                    <a:sym typeface="Symbol" pitchFamily="18" charset="2"/>
                  </a:rPr>
                  <a:t>- </a:t>
                </a:r>
                <a:r>
                  <a:rPr lang="fr-FR" sz="2000" baseline="0">
                    <a:sym typeface="Symbol" pitchFamily="18" charset="2"/>
                  </a:rPr>
                  <a:t>,</a:t>
                </a:r>
              </a:p>
            </p:txBody>
          </p:sp>
          <p:sp>
            <p:nvSpPr>
              <p:cNvPr id="24608" name="Text Box 8"/>
              <p:cNvSpPr txBox="1">
                <a:spLocks noChangeArrowheads="1"/>
              </p:cNvSpPr>
              <p:nvPr/>
            </p:nvSpPr>
            <p:spPr bwMode="auto">
              <a:xfrm>
                <a:off x="748" y="960"/>
                <a:ext cx="133"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r>
                  <a:rPr lang="fr-FR" baseline="0"/>
                  <a:t>-</a:t>
                </a:r>
              </a:p>
            </p:txBody>
          </p:sp>
        </p:grpSp>
        <p:grpSp>
          <p:nvGrpSpPr>
            <p:cNvPr id="24601" name="Group 9"/>
            <p:cNvGrpSpPr>
              <a:grpSpLocks/>
            </p:cNvGrpSpPr>
            <p:nvPr/>
          </p:nvGrpSpPr>
          <p:grpSpPr bwMode="auto">
            <a:xfrm>
              <a:off x="1536" y="1487"/>
              <a:ext cx="1536" cy="337"/>
              <a:chOff x="528" y="201"/>
              <a:chExt cx="528" cy="337"/>
            </a:xfrm>
          </p:grpSpPr>
          <p:sp>
            <p:nvSpPr>
              <p:cNvPr id="24605" name="Text Box 10"/>
              <p:cNvSpPr txBox="1">
                <a:spLocks noChangeArrowheads="1"/>
              </p:cNvSpPr>
              <p:nvPr/>
            </p:nvSpPr>
            <p:spPr bwMode="auto">
              <a:xfrm>
                <a:off x="528" y="288"/>
                <a:ext cx="528"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r>
                  <a:rPr lang="fr-FR" sz="2000" baseline="0"/>
                  <a:t>pp </a:t>
                </a:r>
                <a:r>
                  <a:rPr lang="fr-FR" sz="2000" baseline="0">
                    <a:sym typeface="Symbol" pitchFamily="18" charset="2"/>
                  </a:rPr>
                  <a:t> K</a:t>
                </a:r>
                <a:r>
                  <a:rPr lang="fr-FR" sz="2000">
                    <a:sym typeface="Symbol" pitchFamily="18" charset="2"/>
                  </a:rPr>
                  <a:t>+</a:t>
                </a:r>
                <a:r>
                  <a:rPr lang="fr-FR" sz="2000" baseline="0">
                    <a:sym typeface="Symbol" pitchFamily="18" charset="2"/>
                  </a:rPr>
                  <a:t>K</a:t>
                </a:r>
                <a:r>
                  <a:rPr lang="fr-FR" sz="2000">
                    <a:sym typeface="Symbol" pitchFamily="18" charset="2"/>
                  </a:rPr>
                  <a:t>-</a:t>
                </a:r>
                <a:r>
                  <a:rPr lang="fr-FR" sz="2000" baseline="0">
                    <a:sym typeface="Symbol" pitchFamily="18" charset="2"/>
                  </a:rPr>
                  <a:t> ,</a:t>
                </a:r>
                <a:endParaRPr lang="fr-FR" sz="2000">
                  <a:sym typeface="Symbol" pitchFamily="18" charset="2"/>
                </a:endParaRPr>
              </a:p>
            </p:txBody>
          </p:sp>
          <p:sp>
            <p:nvSpPr>
              <p:cNvPr id="24606" name="Text Box 11"/>
              <p:cNvSpPr txBox="1">
                <a:spLocks noChangeArrowheads="1"/>
              </p:cNvSpPr>
              <p:nvPr/>
            </p:nvSpPr>
            <p:spPr bwMode="auto">
              <a:xfrm>
                <a:off x="556" y="201"/>
                <a:ext cx="5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r>
                  <a:rPr lang="fr-FR" baseline="0"/>
                  <a:t>-</a:t>
                </a:r>
              </a:p>
            </p:txBody>
          </p:sp>
        </p:grpSp>
        <p:grpSp>
          <p:nvGrpSpPr>
            <p:cNvPr id="24602" name="Group 13"/>
            <p:cNvGrpSpPr>
              <a:grpSpLocks/>
            </p:cNvGrpSpPr>
            <p:nvPr/>
          </p:nvGrpSpPr>
          <p:grpSpPr bwMode="auto">
            <a:xfrm>
              <a:off x="2448" y="1488"/>
              <a:ext cx="1008" cy="323"/>
              <a:chOff x="720" y="960"/>
              <a:chExt cx="816" cy="351"/>
            </a:xfrm>
          </p:grpSpPr>
          <p:sp>
            <p:nvSpPr>
              <p:cNvPr id="24603" name="Text Box 14"/>
              <p:cNvSpPr txBox="1">
                <a:spLocks noChangeArrowheads="1"/>
              </p:cNvSpPr>
              <p:nvPr/>
            </p:nvSpPr>
            <p:spPr bwMode="auto">
              <a:xfrm>
                <a:off x="720" y="1039"/>
                <a:ext cx="816" cy="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r>
                  <a:rPr lang="fr-FR" sz="2000" baseline="0"/>
                  <a:t>pp </a:t>
                </a:r>
                <a:r>
                  <a:rPr lang="fr-FR" sz="2000" baseline="0">
                    <a:sym typeface="Symbol" pitchFamily="18" charset="2"/>
                  </a:rPr>
                  <a:t> </a:t>
                </a:r>
                <a:r>
                  <a:rPr lang="fr-FR" sz="2000">
                    <a:sym typeface="Symbol" pitchFamily="18" charset="2"/>
                  </a:rPr>
                  <a:t>+</a:t>
                </a:r>
                <a:r>
                  <a:rPr lang="fr-FR" sz="2000" baseline="0">
                    <a:sym typeface="Symbol" pitchFamily="18" charset="2"/>
                  </a:rPr>
                  <a:t></a:t>
                </a:r>
                <a:r>
                  <a:rPr lang="fr-FR" sz="2000">
                    <a:sym typeface="Symbol" pitchFamily="18" charset="2"/>
                  </a:rPr>
                  <a:t>- </a:t>
                </a:r>
                <a:r>
                  <a:rPr lang="fr-FR" sz="2000" baseline="0">
                    <a:sym typeface="Symbol" pitchFamily="18" charset="2"/>
                  </a:rPr>
                  <a:t></a:t>
                </a:r>
                <a:r>
                  <a:rPr lang="fr-FR" sz="2000">
                    <a:sym typeface="Symbol" pitchFamily="18" charset="2"/>
                  </a:rPr>
                  <a:t>0</a:t>
                </a:r>
                <a:endParaRPr lang="fr-FR" sz="2000" baseline="0">
                  <a:sym typeface="Symbol" pitchFamily="18" charset="2"/>
                </a:endParaRPr>
              </a:p>
            </p:txBody>
          </p:sp>
          <p:sp>
            <p:nvSpPr>
              <p:cNvPr id="24604" name="Text Box 15"/>
              <p:cNvSpPr txBox="1">
                <a:spLocks noChangeArrowheads="1"/>
              </p:cNvSpPr>
              <p:nvPr/>
            </p:nvSpPr>
            <p:spPr bwMode="auto">
              <a:xfrm>
                <a:off x="748" y="960"/>
                <a:ext cx="133" cy="2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r>
                  <a:rPr lang="fr-FR" baseline="0"/>
                  <a:t>-</a:t>
                </a:r>
              </a:p>
            </p:txBody>
          </p:sp>
        </p:grpSp>
      </p:grpSp>
      <p:sp>
        <p:nvSpPr>
          <p:cNvPr id="24584" name="Text Box 16"/>
          <p:cNvSpPr txBox="1">
            <a:spLocks noChangeArrowheads="1"/>
          </p:cNvSpPr>
          <p:nvPr/>
        </p:nvSpPr>
        <p:spPr bwMode="auto">
          <a:xfrm>
            <a:off x="228600" y="2438400"/>
            <a:ext cx="8915400" cy="2154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spcBef>
                <a:spcPct val="50000"/>
              </a:spcBef>
              <a:buFont typeface="Wingdings" pitchFamily="2" charset="2"/>
              <a:buChar char="q"/>
            </a:pPr>
            <a:r>
              <a:rPr lang="fr-FR" baseline="0"/>
              <a:t>  only low quality data exist from CERN </a:t>
            </a:r>
          </a:p>
          <a:p>
            <a:pPr eaLnBrk="1" hangingPunct="1">
              <a:spcBef>
                <a:spcPct val="50000"/>
              </a:spcBef>
              <a:buFont typeface="Wingdings" pitchFamily="2" charset="2"/>
              <a:buChar char="q"/>
            </a:pPr>
            <a:r>
              <a:rPr lang="fr-FR" baseline="0"/>
              <a:t>  High statistics expected at PANDA, easy to measure</a:t>
            </a:r>
          </a:p>
          <a:p>
            <a:pPr eaLnBrk="1" hangingPunct="1">
              <a:spcBef>
                <a:spcPct val="50000"/>
              </a:spcBef>
              <a:buFont typeface="Wingdings" pitchFamily="2" charset="2"/>
              <a:buChar char="q"/>
            </a:pPr>
            <a:r>
              <a:rPr lang="fr-FR" baseline="0"/>
              <a:t>                                               needed anyway to control the  background  for  proton form factor measurements  in                     and                            reactions</a:t>
            </a:r>
          </a:p>
          <a:p>
            <a:pPr eaLnBrk="1" hangingPunct="1">
              <a:spcBef>
                <a:spcPct val="50000"/>
              </a:spcBef>
              <a:buFont typeface="Wingdings" pitchFamily="2" charset="2"/>
              <a:buChar char="q"/>
            </a:pPr>
            <a:r>
              <a:rPr lang="fr-FR" baseline="0"/>
              <a:t>  theoretical work: J. Van de Wiele and S. Ong EPJA46 (2010) 291: models checked on existing data to be used as generators for simulations</a:t>
            </a:r>
          </a:p>
        </p:txBody>
      </p:sp>
      <p:grpSp>
        <p:nvGrpSpPr>
          <p:cNvPr id="24585" name="Group 17"/>
          <p:cNvGrpSpPr>
            <a:grpSpLocks/>
          </p:cNvGrpSpPr>
          <p:nvPr/>
        </p:nvGrpSpPr>
        <p:grpSpPr bwMode="auto">
          <a:xfrm>
            <a:off x="3276600" y="3414713"/>
            <a:ext cx="1295400" cy="522287"/>
            <a:chOff x="720" y="960"/>
            <a:chExt cx="816" cy="329"/>
          </a:xfrm>
        </p:grpSpPr>
        <p:sp>
          <p:nvSpPr>
            <p:cNvPr id="24598" name="Text Box 18"/>
            <p:cNvSpPr txBox="1">
              <a:spLocks noChangeArrowheads="1"/>
            </p:cNvSpPr>
            <p:nvPr/>
          </p:nvSpPr>
          <p:spPr bwMode="auto">
            <a:xfrm>
              <a:off x="720" y="1039"/>
              <a:ext cx="816"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r>
                <a:rPr lang="fr-FR" sz="2000" baseline="0"/>
                <a:t>pp </a:t>
              </a:r>
              <a:r>
                <a:rPr lang="fr-FR" sz="2000" baseline="0">
                  <a:sym typeface="Symbol" pitchFamily="18" charset="2"/>
                </a:rPr>
                <a:t> e</a:t>
              </a:r>
              <a:r>
                <a:rPr lang="fr-FR" sz="2000">
                  <a:sym typeface="Symbol" pitchFamily="18" charset="2"/>
                </a:rPr>
                <a:t>+</a:t>
              </a:r>
              <a:r>
                <a:rPr lang="fr-FR" sz="2000" baseline="0">
                  <a:sym typeface="Symbol" pitchFamily="18" charset="2"/>
                </a:rPr>
                <a:t>e</a:t>
              </a:r>
              <a:r>
                <a:rPr lang="fr-FR" sz="2000">
                  <a:sym typeface="Symbol" pitchFamily="18" charset="2"/>
                </a:rPr>
                <a:t>- </a:t>
              </a:r>
              <a:endParaRPr lang="fr-FR" sz="2000" baseline="0">
                <a:sym typeface="Symbol" pitchFamily="18" charset="2"/>
              </a:endParaRPr>
            </a:p>
          </p:txBody>
        </p:sp>
        <p:sp>
          <p:nvSpPr>
            <p:cNvPr id="24599" name="Text Box 19"/>
            <p:cNvSpPr txBox="1">
              <a:spLocks noChangeArrowheads="1"/>
            </p:cNvSpPr>
            <p:nvPr/>
          </p:nvSpPr>
          <p:spPr bwMode="auto">
            <a:xfrm>
              <a:off x="748" y="960"/>
              <a:ext cx="164"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r>
                <a:rPr lang="fr-FR" baseline="0"/>
                <a:t>-</a:t>
              </a:r>
            </a:p>
          </p:txBody>
        </p:sp>
      </p:grpSp>
      <p:grpSp>
        <p:nvGrpSpPr>
          <p:cNvPr id="24586" name="Group 20"/>
          <p:cNvGrpSpPr>
            <a:grpSpLocks/>
          </p:cNvGrpSpPr>
          <p:nvPr/>
        </p:nvGrpSpPr>
        <p:grpSpPr bwMode="auto">
          <a:xfrm>
            <a:off x="5105400" y="3414713"/>
            <a:ext cx="1600200" cy="522287"/>
            <a:chOff x="720" y="960"/>
            <a:chExt cx="816" cy="329"/>
          </a:xfrm>
        </p:grpSpPr>
        <p:sp>
          <p:nvSpPr>
            <p:cNvPr id="24596" name="Text Box 21"/>
            <p:cNvSpPr txBox="1">
              <a:spLocks noChangeArrowheads="1"/>
            </p:cNvSpPr>
            <p:nvPr/>
          </p:nvSpPr>
          <p:spPr bwMode="auto">
            <a:xfrm>
              <a:off x="720" y="1039"/>
              <a:ext cx="816"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r>
                <a:rPr lang="fr-FR" sz="2000" baseline="0"/>
                <a:t>pp </a:t>
              </a:r>
              <a:r>
                <a:rPr lang="fr-FR" sz="2000" baseline="0">
                  <a:sym typeface="Symbol" pitchFamily="18" charset="2"/>
                </a:rPr>
                <a:t> e</a:t>
              </a:r>
              <a:r>
                <a:rPr lang="fr-FR" sz="2000">
                  <a:sym typeface="Symbol" pitchFamily="18" charset="2"/>
                </a:rPr>
                <a:t>+</a:t>
              </a:r>
              <a:r>
                <a:rPr lang="fr-FR" sz="2000" baseline="0">
                  <a:sym typeface="Symbol" pitchFamily="18" charset="2"/>
                </a:rPr>
                <a:t>e</a:t>
              </a:r>
              <a:r>
                <a:rPr lang="fr-FR" sz="2000">
                  <a:sym typeface="Symbol" pitchFamily="18" charset="2"/>
                </a:rPr>
                <a:t>-</a:t>
              </a:r>
              <a:r>
                <a:rPr lang="fr-FR" sz="2000" baseline="0">
                  <a:sym typeface="Symbol" pitchFamily="18" charset="2"/>
                </a:rPr>
                <a:t></a:t>
              </a:r>
              <a:r>
                <a:rPr lang="fr-FR" sz="2000">
                  <a:sym typeface="Symbol" pitchFamily="18" charset="2"/>
                </a:rPr>
                <a:t>0 </a:t>
              </a:r>
              <a:endParaRPr lang="fr-FR" sz="2000" baseline="0">
                <a:sym typeface="Symbol" pitchFamily="18" charset="2"/>
              </a:endParaRPr>
            </a:p>
          </p:txBody>
        </p:sp>
        <p:sp>
          <p:nvSpPr>
            <p:cNvPr id="24597" name="Text Box 22"/>
            <p:cNvSpPr txBox="1">
              <a:spLocks noChangeArrowheads="1"/>
            </p:cNvSpPr>
            <p:nvPr/>
          </p:nvSpPr>
          <p:spPr bwMode="auto">
            <a:xfrm>
              <a:off x="748" y="960"/>
              <a:ext cx="133"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r>
                <a:rPr lang="fr-FR" baseline="0"/>
                <a:t>-</a:t>
              </a:r>
            </a:p>
          </p:txBody>
        </p:sp>
      </p:grpSp>
      <p:grpSp>
        <p:nvGrpSpPr>
          <p:cNvPr id="24587" name="Group 40"/>
          <p:cNvGrpSpPr>
            <a:grpSpLocks/>
          </p:cNvGrpSpPr>
          <p:nvPr/>
        </p:nvGrpSpPr>
        <p:grpSpPr bwMode="auto">
          <a:xfrm>
            <a:off x="533400" y="3124200"/>
            <a:ext cx="2895600" cy="533400"/>
            <a:chOff x="1104" y="3409"/>
            <a:chExt cx="1824" cy="336"/>
          </a:xfrm>
        </p:grpSpPr>
        <p:grpSp>
          <p:nvGrpSpPr>
            <p:cNvPr id="24590" name="Group 31"/>
            <p:cNvGrpSpPr>
              <a:grpSpLocks/>
            </p:cNvGrpSpPr>
            <p:nvPr/>
          </p:nvGrpSpPr>
          <p:grpSpPr bwMode="auto">
            <a:xfrm>
              <a:off x="1104" y="3416"/>
              <a:ext cx="1008" cy="329"/>
              <a:chOff x="720" y="960"/>
              <a:chExt cx="816" cy="329"/>
            </a:xfrm>
          </p:grpSpPr>
          <p:sp>
            <p:nvSpPr>
              <p:cNvPr id="24594" name="Text Box 32"/>
              <p:cNvSpPr txBox="1">
                <a:spLocks noChangeArrowheads="1"/>
              </p:cNvSpPr>
              <p:nvPr/>
            </p:nvSpPr>
            <p:spPr bwMode="auto">
              <a:xfrm>
                <a:off x="720" y="1039"/>
                <a:ext cx="816"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r>
                  <a:rPr lang="fr-FR" sz="2000" baseline="0"/>
                  <a:t>pp </a:t>
                </a:r>
                <a:r>
                  <a:rPr lang="fr-FR" sz="2000" baseline="0">
                    <a:sym typeface="Symbol" pitchFamily="18" charset="2"/>
                  </a:rPr>
                  <a:t> </a:t>
                </a:r>
                <a:r>
                  <a:rPr lang="fr-FR" sz="2000">
                    <a:sym typeface="Symbol" pitchFamily="18" charset="2"/>
                  </a:rPr>
                  <a:t>+</a:t>
                </a:r>
                <a:r>
                  <a:rPr lang="fr-FR" sz="2000" baseline="0">
                    <a:sym typeface="Symbol" pitchFamily="18" charset="2"/>
                  </a:rPr>
                  <a:t></a:t>
                </a:r>
                <a:r>
                  <a:rPr lang="fr-FR" sz="2000">
                    <a:sym typeface="Symbol" pitchFamily="18" charset="2"/>
                  </a:rPr>
                  <a:t>- </a:t>
                </a:r>
                <a:r>
                  <a:rPr lang="fr-FR" sz="2000" baseline="0">
                    <a:sym typeface="Symbol" pitchFamily="18" charset="2"/>
                  </a:rPr>
                  <a:t>,</a:t>
                </a:r>
              </a:p>
            </p:txBody>
          </p:sp>
          <p:sp>
            <p:nvSpPr>
              <p:cNvPr id="24595" name="Text Box 33"/>
              <p:cNvSpPr txBox="1">
                <a:spLocks noChangeArrowheads="1"/>
              </p:cNvSpPr>
              <p:nvPr/>
            </p:nvSpPr>
            <p:spPr bwMode="auto">
              <a:xfrm>
                <a:off x="748" y="960"/>
                <a:ext cx="133"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r>
                  <a:rPr lang="fr-FR" baseline="0"/>
                  <a:t>-</a:t>
                </a:r>
              </a:p>
            </p:txBody>
          </p:sp>
        </p:grpSp>
        <p:grpSp>
          <p:nvGrpSpPr>
            <p:cNvPr id="24591" name="Group 37"/>
            <p:cNvGrpSpPr>
              <a:grpSpLocks/>
            </p:cNvGrpSpPr>
            <p:nvPr/>
          </p:nvGrpSpPr>
          <p:grpSpPr bwMode="auto">
            <a:xfrm>
              <a:off x="1920" y="3409"/>
              <a:ext cx="1008" cy="323"/>
              <a:chOff x="720" y="960"/>
              <a:chExt cx="816" cy="351"/>
            </a:xfrm>
          </p:grpSpPr>
          <p:sp>
            <p:nvSpPr>
              <p:cNvPr id="24592" name="Text Box 38"/>
              <p:cNvSpPr txBox="1">
                <a:spLocks noChangeArrowheads="1"/>
              </p:cNvSpPr>
              <p:nvPr/>
            </p:nvSpPr>
            <p:spPr bwMode="auto">
              <a:xfrm>
                <a:off x="720" y="1039"/>
                <a:ext cx="816" cy="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r>
                  <a:rPr lang="fr-FR" sz="2000" baseline="0"/>
                  <a:t>pp </a:t>
                </a:r>
                <a:r>
                  <a:rPr lang="fr-FR" sz="2000" baseline="0">
                    <a:sym typeface="Symbol" pitchFamily="18" charset="2"/>
                  </a:rPr>
                  <a:t> </a:t>
                </a:r>
                <a:r>
                  <a:rPr lang="fr-FR" sz="2000">
                    <a:sym typeface="Symbol" pitchFamily="18" charset="2"/>
                  </a:rPr>
                  <a:t>+</a:t>
                </a:r>
                <a:r>
                  <a:rPr lang="fr-FR" sz="2000" baseline="0">
                    <a:sym typeface="Symbol" pitchFamily="18" charset="2"/>
                  </a:rPr>
                  <a:t></a:t>
                </a:r>
                <a:r>
                  <a:rPr lang="fr-FR" sz="2000">
                    <a:sym typeface="Symbol" pitchFamily="18" charset="2"/>
                  </a:rPr>
                  <a:t>- </a:t>
                </a:r>
                <a:r>
                  <a:rPr lang="fr-FR" sz="2000" baseline="0">
                    <a:sym typeface="Symbol" pitchFamily="18" charset="2"/>
                  </a:rPr>
                  <a:t></a:t>
                </a:r>
                <a:r>
                  <a:rPr lang="fr-FR" sz="2000">
                    <a:sym typeface="Symbol" pitchFamily="18" charset="2"/>
                  </a:rPr>
                  <a:t>0</a:t>
                </a:r>
                <a:endParaRPr lang="fr-FR" sz="2000" baseline="0">
                  <a:sym typeface="Symbol" pitchFamily="18" charset="2"/>
                </a:endParaRPr>
              </a:p>
            </p:txBody>
          </p:sp>
          <p:sp>
            <p:nvSpPr>
              <p:cNvPr id="24593" name="Text Box 39"/>
              <p:cNvSpPr txBox="1">
                <a:spLocks noChangeArrowheads="1"/>
              </p:cNvSpPr>
              <p:nvPr/>
            </p:nvSpPr>
            <p:spPr bwMode="auto">
              <a:xfrm>
                <a:off x="748" y="960"/>
                <a:ext cx="133" cy="2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r>
                  <a:rPr lang="fr-FR" baseline="0"/>
                  <a:t>-</a:t>
                </a:r>
              </a:p>
            </p:txBody>
          </p:sp>
        </p:grpSp>
      </p:grpSp>
      <p:pic>
        <p:nvPicPr>
          <p:cNvPr id="24588" name="Picture 42"/>
          <p:cNvPicPr>
            <a:picLocks noChangeAspect="1" noChangeArrowheads="1"/>
          </p:cNvPicPr>
          <p:nvPr/>
        </p:nvPicPr>
        <p:blipFill>
          <a:blip r:embed="rId2" cstate="print">
            <a:extLst>
              <a:ext uri="{28A0092B-C50C-407E-A947-70E740481C1C}">
                <a14:useLocalDpi xmlns:a14="http://schemas.microsoft.com/office/drawing/2010/main" xmlns="" val="0"/>
              </a:ext>
            </a:extLst>
          </a:blip>
          <a:srcRect l="2188" t="53796" r="31068" b="5254"/>
          <a:stretch>
            <a:fillRect/>
          </a:stretch>
        </p:blipFill>
        <p:spPr bwMode="auto">
          <a:xfrm>
            <a:off x="762000" y="4648200"/>
            <a:ext cx="4648200"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589" name="Text Box 43"/>
          <p:cNvSpPr txBox="1">
            <a:spLocks noChangeArrowheads="1"/>
          </p:cNvSpPr>
          <p:nvPr/>
        </p:nvSpPr>
        <p:spPr bwMode="auto">
          <a:xfrm>
            <a:off x="5867400" y="5181600"/>
            <a:ext cx="2287588" cy="8255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aseline="30000">
                <a:solidFill>
                  <a:schemeClr val="tx1"/>
                </a:solidFill>
                <a:latin typeface="Arial" pitchFamily="34" charset="0"/>
              </a:defRPr>
            </a:lvl1pPr>
            <a:lvl2pPr marL="742950" indent="-285750" eaLnBrk="0" hangingPunct="0">
              <a:defRPr baseline="30000">
                <a:solidFill>
                  <a:schemeClr val="tx1"/>
                </a:solidFill>
                <a:latin typeface="Arial" pitchFamily="34" charset="0"/>
              </a:defRPr>
            </a:lvl2pPr>
            <a:lvl3pPr marL="1143000" indent="-228600" eaLnBrk="0" hangingPunct="0">
              <a:defRPr baseline="30000">
                <a:solidFill>
                  <a:schemeClr val="tx1"/>
                </a:solidFill>
                <a:latin typeface="Arial" pitchFamily="34" charset="0"/>
              </a:defRPr>
            </a:lvl3pPr>
            <a:lvl4pPr marL="1600200" indent="-228600" eaLnBrk="0" hangingPunct="0">
              <a:defRPr baseline="30000">
                <a:solidFill>
                  <a:schemeClr val="tx1"/>
                </a:solidFill>
                <a:latin typeface="Arial" pitchFamily="34" charset="0"/>
              </a:defRPr>
            </a:lvl4pPr>
            <a:lvl5pPr marL="2057400" indent="-228600" eaLnBrk="0" hangingPunct="0">
              <a:defRPr baseline="30000">
                <a:solidFill>
                  <a:schemeClr val="tx1"/>
                </a:solidFill>
                <a:latin typeface="Arial" pitchFamily="34" charset="0"/>
              </a:defRPr>
            </a:lvl5pPr>
            <a:lvl6pPr marL="2514600" indent="-228600" eaLnBrk="0" fontAlgn="base" hangingPunct="0">
              <a:spcBef>
                <a:spcPct val="0"/>
              </a:spcBef>
              <a:spcAft>
                <a:spcPct val="0"/>
              </a:spcAft>
              <a:defRPr baseline="30000">
                <a:solidFill>
                  <a:schemeClr val="tx1"/>
                </a:solidFill>
                <a:latin typeface="Arial" pitchFamily="34" charset="0"/>
              </a:defRPr>
            </a:lvl6pPr>
            <a:lvl7pPr marL="2971800" indent="-228600" eaLnBrk="0" fontAlgn="base" hangingPunct="0">
              <a:spcBef>
                <a:spcPct val="0"/>
              </a:spcBef>
              <a:spcAft>
                <a:spcPct val="0"/>
              </a:spcAft>
              <a:defRPr baseline="30000">
                <a:solidFill>
                  <a:schemeClr val="tx1"/>
                </a:solidFill>
                <a:latin typeface="Arial" pitchFamily="34" charset="0"/>
              </a:defRPr>
            </a:lvl7pPr>
            <a:lvl8pPr marL="3429000" indent="-228600" eaLnBrk="0" fontAlgn="base" hangingPunct="0">
              <a:spcBef>
                <a:spcPct val="0"/>
              </a:spcBef>
              <a:spcAft>
                <a:spcPct val="0"/>
              </a:spcAft>
              <a:defRPr baseline="30000">
                <a:solidFill>
                  <a:schemeClr val="tx1"/>
                </a:solidFill>
                <a:latin typeface="Arial" pitchFamily="34" charset="0"/>
              </a:defRPr>
            </a:lvl8pPr>
            <a:lvl9pPr marL="3886200" indent="-228600" eaLnBrk="0" fontAlgn="base" hangingPunct="0">
              <a:spcBef>
                <a:spcPct val="0"/>
              </a:spcBef>
              <a:spcAft>
                <a:spcPct val="0"/>
              </a:spcAft>
              <a:defRPr baseline="30000">
                <a:solidFill>
                  <a:schemeClr val="tx1"/>
                </a:solidFill>
                <a:latin typeface="Arial" pitchFamily="34" charset="0"/>
              </a:defRPr>
            </a:lvl9pPr>
          </a:lstStyle>
          <a:p>
            <a:pPr eaLnBrk="1" hangingPunct="1"/>
            <a:r>
              <a:rPr lang="fr-FR" sz="1600" b="1" baseline="0">
                <a:solidFill>
                  <a:srgbClr val="000000"/>
                </a:solidFill>
              </a:rPr>
              <a:t>Possibility to explore </a:t>
            </a:r>
          </a:p>
          <a:p>
            <a:pPr eaLnBrk="1" hangingPunct="1"/>
            <a:r>
              <a:rPr lang="fr-FR" sz="1600" b="1" baseline="0">
                <a:solidFill>
                  <a:srgbClr val="000000"/>
                </a:solidFill>
              </a:rPr>
              <a:t>up to -t=30 (GeV/c)</a:t>
            </a:r>
            <a:r>
              <a:rPr lang="fr-FR" sz="1600" b="1">
                <a:solidFill>
                  <a:srgbClr val="000000"/>
                </a:solidFill>
              </a:rPr>
              <a:t>2</a:t>
            </a:r>
          </a:p>
          <a:p>
            <a:pPr eaLnBrk="1" hangingPunct="1"/>
            <a:r>
              <a:rPr lang="fr-FR" sz="1600" b="1" baseline="0">
                <a:solidFill>
                  <a:srgbClr val="000000"/>
                </a:solidFill>
              </a:rPr>
              <a:t>With PANDA</a:t>
            </a:r>
          </a:p>
        </p:txBody>
      </p:sp>
    </p:spTree>
    <p:extLst>
      <p:ext uri="{BB962C8B-B14F-4D97-AF65-F5344CB8AC3E}">
        <p14:creationId xmlns:p14="http://schemas.microsoft.com/office/powerpoint/2010/main" xmlns="" val="38101856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stretch>
            <a:fillRect/>
          </a:stretch>
        </p:blipFill>
        <p:spPr>
          <a:xfrm>
            <a:off x="3924300" y="1412875"/>
            <a:ext cx="5018088" cy="4464050"/>
          </a:xfrm>
          <a:prstGeom prst="rect">
            <a:avLst/>
          </a:prstGeom>
          <a:ln>
            <a:noFill/>
          </a:ln>
          <a:effectLst>
            <a:outerShdw blurRad="292100" dist="139700" dir="2700000" algn="tl" rotWithShape="0">
              <a:srgbClr val="333333">
                <a:alpha val="65000"/>
              </a:srgbClr>
            </a:outerShdw>
          </a:effectLst>
        </p:spPr>
      </p:pic>
      <p:sp>
        <p:nvSpPr>
          <p:cNvPr id="2" name="Titre 1"/>
          <p:cNvSpPr>
            <a:spLocks noGrp="1"/>
          </p:cNvSpPr>
          <p:nvPr>
            <p:ph type="title"/>
          </p:nvPr>
        </p:nvSpPr>
        <p:spPr/>
        <p:txBody>
          <a:bodyPr>
            <a:normAutofit fontScale="90000"/>
          </a:bodyPr>
          <a:lstStyle/>
          <a:p>
            <a:pPr algn="l" eaLnBrk="1" fontAlgn="auto" hangingPunct="1">
              <a:spcAft>
                <a:spcPts val="0"/>
              </a:spcAft>
              <a:defRPr/>
            </a:pPr>
            <a:r>
              <a:rPr lang="fr-FR" dirty="0" err="1" smtClean="0"/>
              <a:t>Hadronic</a:t>
            </a:r>
            <a:r>
              <a:rPr lang="fr-FR" dirty="0" smtClean="0"/>
              <a:t> </a:t>
            </a:r>
            <a:r>
              <a:rPr lang="fr-FR" dirty="0" err="1" smtClean="0"/>
              <a:t>tensor</a:t>
            </a:r>
            <a:r>
              <a:rPr lang="fr-FR" dirty="0" smtClean="0"/>
              <a:t> extraction: proof of </a:t>
            </a:r>
            <a:r>
              <a:rPr lang="fr-FR" dirty="0" err="1" smtClean="0"/>
              <a:t>principle</a:t>
            </a:r>
            <a:endParaRPr lang="fr-FR" dirty="0"/>
          </a:p>
        </p:txBody>
      </p:sp>
      <p:sp>
        <p:nvSpPr>
          <p:cNvPr id="21880" name="Espace réservé de la date 3"/>
          <p:cNvSpPr>
            <a:spLocks noGrp="1"/>
          </p:cNvSpPr>
          <p:nvPr>
            <p:ph type="dt" sz="quarter" idx="10"/>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96050430-5A8A-4C79-A4DE-383511D837E9}" type="datetime1">
              <a:rPr lang="en-US"/>
              <a:pPr fontAlgn="base">
                <a:spcBef>
                  <a:spcPct val="0"/>
                </a:spcBef>
                <a:spcAft>
                  <a:spcPct val="0"/>
                </a:spcAft>
                <a:defRPr/>
              </a:pPr>
              <a:t>7/10/2012</a:t>
            </a:fld>
            <a:endParaRPr lang="fr-FR"/>
          </a:p>
        </p:txBody>
      </p:sp>
      <p:sp>
        <p:nvSpPr>
          <p:cNvPr id="21881" name="Espace réservé du pied de page 5"/>
          <p:cNvSpPr>
            <a:spLocks noGrp="1"/>
          </p:cNvSpPr>
          <p:nvPr>
            <p:ph type="ftr" sz="quarter" idx="1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fr-FR"/>
              <a:t>T. Hennino    (IPN Orsay)</a:t>
            </a:r>
          </a:p>
        </p:txBody>
      </p:sp>
      <p:sp>
        <p:nvSpPr>
          <p:cNvPr id="112645" name="ZoneTexte 8"/>
          <p:cNvSpPr txBox="1">
            <a:spLocks noChangeArrowheads="1"/>
          </p:cNvSpPr>
          <p:nvPr/>
        </p:nvSpPr>
        <p:spPr bwMode="auto">
          <a:xfrm>
            <a:off x="5364163" y="3298825"/>
            <a:ext cx="2087562" cy="584200"/>
          </a:xfrm>
          <a:prstGeom prst="rect">
            <a:avLst/>
          </a:prstGeom>
          <a:noFill/>
          <a:ln w="9525">
            <a:noFill/>
            <a:miter lim="800000"/>
            <a:headEnd/>
            <a:tailEnd/>
          </a:ln>
        </p:spPr>
        <p:txBody>
          <a:bodyPr>
            <a:spAutoFit/>
          </a:bodyPr>
          <a:lstStyle/>
          <a:p>
            <a:r>
              <a:rPr lang="fr-FR" sz="1600">
                <a:solidFill>
                  <a:srgbClr val="0000FF"/>
                </a:solidFill>
                <a:latin typeface="Georgia" pitchFamily="18" charset="0"/>
              </a:rPr>
              <a:t>Theoretical value</a:t>
            </a:r>
          </a:p>
          <a:p>
            <a:r>
              <a:rPr lang="fr-FR" sz="1600">
                <a:solidFill>
                  <a:srgbClr val="FF0000"/>
                </a:solidFill>
                <a:latin typeface="Georgia" pitchFamily="18" charset="0"/>
              </a:rPr>
              <a:t>Reconstructed value</a:t>
            </a:r>
          </a:p>
        </p:txBody>
      </p:sp>
      <p:sp>
        <p:nvSpPr>
          <p:cNvPr id="10" name="Text Box 43"/>
          <p:cNvSpPr txBox="1">
            <a:spLocks noChangeArrowheads="1"/>
          </p:cNvSpPr>
          <p:nvPr/>
        </p:nvSpPr>
        <p:spPr bwMode="auto">
          <a:xfrm>
            <a:off x="323850" y="5264150"/>
            <a:ext cx="3311525" cy="1044575"/>
          </a:xfrm>
          <a:prstGeom prst="rect">
            <a:avLst/>
          </a:prstGeom>
          <a:noFill/>
          <a:ln w="38100" cmpd="sng">
            <a:solidFill>
              <a:srgbClr val="FF0000"/>
            </a:solidFill>
            <a:miter lim="800000"/>
            <a:headEnd/>
            <a:tailEnd/>
          </a:ln>
          <a:effectLst/>
        </p:spPr>
        <p:txBody>
          <a:bodyPr>
            <a:spAutoFit/>
          </a:bodyPr>
          <a:lstStyle/>
          <a:p>
            <a:pPr algn="ctr" fontAlgn="auto">
              <a:spcBef>
                <a:spcPct val="50000"/>
              </a:spcBef>
              <a:spcAft>
                <a:spcPts val="0"/>
              </a:spcAft>
              <a:defRPr/>
            </a:pPr>
            <a:r>
              <a:rPr lang="fr-FR" sz="2000" dirty="0">
                <a:latin typeface="+mn-lt"/>
              </a:rPr>
              <a:t>Direct </a:t>
            </a:r>
            <a:r>
              <a:rPr lang="fr-FR" sz="2000" dirty="0" err="1">
                <a:latin typeface="+mn-lt"/>
              </a:rPr>
              <a:t>access</a:t>
            </a:r>
            <a:r>
              <a:rPr lang="fr-FR" sz="2000" dirty="0">
                <a:latin typeface="+mn-lt"/>
              </a:rPr>
              <a:t> to H</a:t>
            </a:r>
            <a:r>
              <a:rPr lang="el-GR" sz="2000" baseline="-25000" dirty="0">
                <a:latin typeface="+mn-lt"/>
              </a:rPr>
              <a:t>μν</a:t>
            </a:r>
            <a:r>
              <a:rPr lang="fr-FR" sz="2000" dirty="0">
                <a:latin typeface="+mn-lt"/>
              </a:rPr>
              <a:t> via the </a:t>
            </a:r>
            <a:r>
              <a:rPr lang="fr-FR" sz="2000" dirty="0" err="1">
                <a:latin typeface="+mn-lt"/>
              </a:rPr>
              <a:t>angular</a:t>
            </a:r>
            <a:r>
              <a:rPr lang="fr-FR" sz="2000" dirty="0">
                <a:latin typeface="+mn-lt"/>
              </a:rPr>
              <a:t> distribution</a:t>
            </a:r>
            <a:r>
              <a:rPr lang="fr-FR" sz="2000" dirty="0">
                <a:latin typeface="Symbol" pitchFamily="18" charset="2"/>
              </a:rPr>
              <a:t> </a:t>
            </a:r>
            <a:r>
              <a:rPr lang="fr-FR" sz="2000" dirty="0" err="1">
                <a:latin typeface="+mj-lt"/>
              </a:rPr>
              <a:t>valid</a:t>
            </a:r>
            <a:r>
              <a:rPr lang="fr-FR" sz="2000" dirty="0">
                <a:latin typeface="+mj-lt"/>
              </a:rPr>
              <a:t> </a:t>
            </a:r>
            <a:r>
              <a:rPr lang="fr-FR" sz="2000" dirty="0" err="1">
                <a:latin typeface="+mj-lt"/>
              </a:rPr>
              <a:t>whatever</a:t>
            </a:r>
            <a:r>
              <a:rPr lang="fr-FR" sz="2000" dirty="0">
                <a:latin typeface="+mj-lt"/>
              </a:rPr>
              <a:t> the model </a:t>
            </a:r>
            <a:r>
              <a:rPr lang="fr-FR" sz="2000" dirty="0" err="1">
                <a:latin typeface="+mj-lt"/>
              </a:rPr>
              <a:t>is</a:t>
            </a:r>
            <a:endParaRPr lang="fr-FR" sz="2000" dirty="0">
              <a:latin typeface="+mj-lt"/>
            </a:endParaRPr>
          </a:p>
        </p:txBody>
      </p:sp>
      <p:sp>
        <p:nvSpPr>
          <p:cNvPr id="112647" name="Text Box 6"/>
          <p:cNvSpPr txBox="1">
            <a:spLocks noChangeArrowheads="1"/>
          </p:cNvSpPr>
          <p:nvPr/>
        </p:nvSpPr>
        <p:spPr bwMode="auto">
          <a:xfrm>
            <a:off x="179388" y="1490663"/>
            <a:ext cx="3744912" cy="3254375"/>
          </a:xfrm>
          <a:prstGeom prst="rect">
            <a:avLst/>
          </a:prstGeom>
          <a:noFill/>
          <a:ln w="9525">
            <a:noFill/>
            <a:miter lim="800000"/>
            <a:headEnd/>
            <a:tailEnd/>
          </a:ln>
        </p:spPr>
        <p:txBody>
          <a:bodyPr>
            <a:spAutoFit/>
          </a:bodyPr>
          <a:lstStyle/>
          <a:p>
            <a:pPr>
              <a:spcBef>
                <a:spcPct val="50000"/>
              </a:spcBef>
              <a:buFont typeface="Arial" charset="0"/>
              <a:buChar char="•"/>
            </a:pPr>
            <a:r>
              <a:rPr lang="fr-FR" sz="1400">
                <a:latin typeface="Georgia" pitchFamily="18" charset="0"/>
              </a:rPr>
              <a:t> </a:t>
            </a:r>
            <a:r>
              <a:rPr lang="fr-FR" b="1">
                <a:latin typeface="Georgia" pitchFamily="18" charset="0"/>
              </a:rPr>
              <a:t>T</a:t>
            </a:r>
            <a:r>
              <a:rPr lang="fr-FR" b="1" baseline="-25000">
                <a:latin typeface="Georgia" pitchFamily="18" charset="0"/>
              </a:rPr>
              <a:t>p</a:t>
            </a:r>
            <a:r>
              <a:rPr lang="fr-FR" b="1">
                <a:latin typeface="Georgia" pitchFamily="18" charset="0"/>
              </a:rPr>
              <a:t>=1GeV</a:t>
            </a:r>
          </a:p>
          <a:p>
            <a:pPr>
              <a:spcBef>
                <a:spcPct val="50000"/>
              </a:spcBef>
              <a:buFont typeface="Arial" charset="0"/>
              <a:buChar char="•"/>
            </a:pPr>
            <a:r>
              <a:rPr lang="fr-FR" b="1">
                <a:latin typeface="Georgia" pitchFamily="18" charset="0"/>
              </a:rPr>
              <a:t> q²=2.0 ± 0.125 (GeV/c²)²</a:t>
            </a:r>
          </a:p>
          <a:p>
            <a:pPr>
              <a:spcBef>
                <a:spcPct val="50000"/>
              </a:spcBef>
              <a:buFont typeface="Arial" charset="0"/>
              <a:buChar char="•"/>
            </a:pPr>
            <a:r>
              <a:rPr lang="fr-FR" b="1">
                <a:latin typeface="Georgia" pitchFamily="18" charset="0"/>
              </a:rPr>
              <a:t> L</a:t>
            </a:r>
            <a:r>
              <a:rPr lang="fr-FR" b="1" baseline="-25000">
                <a:latin typeface="Georgia" pitchFamily="18" charset="0"/>
              </a:rPr>
              <a:t>int</a:t>
            </a:r>
            <a:r>
              <a:rPr lang="fr-FR" b="1">
                <a:latin typeface="Georgia" pitchFamily="18" charset="0"/>
              </a:rPr>
              <a:t> = 2 fb</a:t>
            </a:r>
            <a:r>
              <a:rPr lang="fr-FR" b="1" baseline="30000">
                <a:latin typeface="Georgia" pitchFamily="18" charset="0"/>
              </a:rPr>
              <a:t>-1</a:t>
            </a:r>
          </a:p>
          <a:p>
            <a:pPr>
              <a:spcBef>
                <a:spcPct val="50000"/>
              </a:spcBef>
            </a:pPr>
            <a:endParaRPr lang="fr-FR" b="1">
              <a:latin typeface="Georgia" pitchFamily="18" charset="0"/>
            </a:endParaRPr>
          </a:p>
          <a:p>
            <a:pPr>
              <a:spcBef>
                <a:spcPct val="50000"/>
              </a:spcBef>
              <a:buFont typeface="Arial" charset="0"/>
              <a:buChar char="•"/>
            </a:pPr>
            <a:r>
              <a:rPr lang="fr-FR" b="1">
                <a:latin typeface="Georgia" pitchFamily="18" charset="0"/>
              </a:rPr>
              <a:t> </a:t>
            </a:r>
            <a:r>
              <a:rPr lang="fr-FR" b="1">
                <a:solidFill>
                  <a:srgbClr val="0000FF"/>
                </a:solidFill>
                <a:latin typeface="Georgia" pitchFamily="18" charset="0"/>
              </a:rPr>
              <a:t>d</a:t>
            </a:r>
            <a:r>
              <a:rPr lang="fr-FR" b="1" baseline="30000">
                <a:solidFill>
                  <a:srgbClr val="0000FF"/>
                </a:solidFill>
                <a:latin typeface="Georgia" pitchFamily="18" charset="0"/>
              </a:rPr>
              <a:t>2</a:t>
            </a:r>
            <a:r>
              <a:rPr lang="el-GR" b="1">
                <a:solidFill>
                  <a:srgbClr val="0000FF"/>
                </a:solidFill>
                <a:latin typeface="Georgia" pitchFamily="18" charset="0"/>
              </a:rPr>
              <a:t>σ</a:t>
            </a:r>
            <a:r>
              <a:rPr lang="fr-FR" b="1">
                <a:solidFill>
                  <a:srgbClr val="0000FF"/>
                </a:solidFill>
                <a:latin typeface="Georgia" pitchFamily="18" charset="0"/>
              </a:rPr>
              <a:t>/d</a:t>
            </a:r>
            <a:r>
              <a:rPr lang="el-GR" b="1">
                <a:solidFill>
                  <a:srgbClr val="0000FF"/>
                </a:solidFill>
                <a:latin typeface="Georgia" pitchFamily="18" charset="0"/>
              </a:rPr>
              <a:t>Ω</a:t>
            </a:r>
            <a:r>
              <a:rPr lang="fr-FR" b="1" baseline="-25000">
                <a:solidFill>
                  <a:srgbClr val="0000FF"/>
                </a:solidFill>
                <a:latin typeface="Georgia" pitchFamily="18" charset="0"/>
              </a:rPr>
              <a:t>e</a:t>
            </a:r>
            <a:r>
              <a:rPr lang="fr-FR" b="1">
                <a:solidFill>
                  <a:srgbClr val="0000FF"/>
                </a:solidFill>
                <a:latin typeface="Georgia" pitchFamily="18" charset="0"/>
              </a:rPr>
              <a:t>* generated in the </a:t>
            </a:r>
            <a:r>
              <a:rPr lang="el-GR" b="1">
                <a:solidFill>
                  <a:srgbClr val="0000FF"/>
                </a:solidFill>
                <a:latin typeface="Georgia" pitchFamily="18" charset="0"/>
              </a:rPr>
              <a:t>γ</a:t>
            </a:r>
            <a:r>
              <a:rPr lang="fr-FR" b="1">
                <a:solidFill>
                  <a:srgbClr val="0000FF"/>
                </a:solidFill>
                <a:latin typeface="Georgia" pitchFamily="18" charset="0"/>
              </a:rPr>
              <a:t>* rest frame</a:t>
            </a:r>
            <a:r>
              <a:rPr lang="fr-FR" b="1" baseline="-25000">
                <a:solidFill>
                  <a:srgbClr val="0000FF"/>
                </a:solidFill>
                <a:latin typeface="Georgia" pitchFamily="18" charset="0"/>
              </a:rPr>
              <a:t> </a:t>
            </a:r>
            <a:r>
              <a:rPr lang="fr-FR" b="1">
                <a:solidFill>
                  <a:srgbClr val="0000FF"/>
                </a:solidFill>
                <a:latin typeface="Georgia" pitchFamily="18" charset="0"/>
              </a:rPr>
              <a:t> (</a:t>
            </a:r>
            <a:r>
              <a:rPr lang="el-GR" b="1">
                <a:solidFill>
                  <a:srgbClr val="0000FF"/>
                </a:solidFill>
                <a:latin typeface="Georgia" pitchFamily="18" charset="0"/>
              </a:rPr>
              <a:t>θ</a:t>
            </a:r>
            <a:r>
              <a:rPr lang="fr-FR" b="1" baseline="-25000">
                <a:solidFill>
                  <a:srgbClr val="0000FF"/>
                </a:solidFill>
                <a:latin typeface="Georgia" pitchFamily="18" charset="0"/>
              </a:rPr>
              <a:t>e</a:t>
            </a:r>
            <a:r>
              <a:rPr lang="fr-FR" b="1">
                <a:solidFill>
                  <a:srgbClr val="0000FF"/>
                </a:solidFill>
                <a:latin typeface="Georgia" pitchFamily="18" charset="0"/>
              </a:rPr>
              <a:t>*, </a:t>
            </a:r>
            <a:r>
              <a:rPr lang="el-GR" b="1">
                <a:solidFill>
                  <a:srgbClr val="0000FF"/>
                </a:solidFill>
                <a:latin typeface="Georgia" pitchFamily="18" charset="0"/>
              </a:rPr>
              <a:t>φ</a:t>
            </a:r>
            <a:r>
              <a:rPr lang="fr-FR" b="1" baseline="-25000">
                <a:solidFill>
                  <a:srgbClr val="0000FF"/>
                </a:solidFill>
                <a:latin typeface="Georgia" pitchFamily="18" charset="0"/>
              </a:rPr>
              <a:t>e</a:t>
            </a:r>
            <a:r>
              <a:rPr lang="fr-FR" b="1">
                <a:solidFill>
                  <a:srgbClr val="0000FF"/>
                </a:solidFill>
                <a:latin typeface="Georgia" pitchFamily="18" charset="0"/>
              </a:rPr>
              <a:t>* in10°/bin)</a:t>
            </a:r>
          </a:p>
          <a:p>
            <a:pPr>
              <a:spcBef>
                <a:spcPct val="50000"/>
              </a:spcBef>
              <a:buFont typeface="Arial" charset="0"/>
              <a:buChar char="•"/>
            </a:pPr>
            <a:r>
              <a:rPr lang="fr-FR" b="1">
                <a:latin typeface="Georgia" pitchFamily="18" charset="0"/>
              </a:rPr>
              <a:t> </a:t>
            </a:r>
            <a:r>
              <a:rPr lang="fr-FR" b="1">
                <a:solidFill>
                  <a:srgbClr val="FF0000"/>
                </a:solidFill>
                <a:latin typeface="Georgia" pitchFamily="18" charset="0"/>
              </a:rPr>
              <a:t>Reconstructed value from the fit  of d</a:t>
            </a:r>
            <a:r>
              <a:rPr lang="fr-FR" b="1" baseline="30000">
                <a:solidFill>
                  <a:srgbClr val="FF0000"/>
                </a:solidFill>
                <a:latin typeface="Georgia" pitchFamily="18" charset="0"/>
              </a:rPr>
              <a:t>2</a:t>
            </a:r>
            <a:r>
              <a:rPr lang="el-GR" b="1">
                <a:solidFill>
                  <a:srgbClr val="FF0000"/>
                </a:solidFill>
                <a:latin typeface="Georgia" pitchFamily="18" charset="0"/>
              </a:rPr>
              <a:t>σ</a:t>
            </a:r>
            <a:r>
              <a:rPr lang="fr-FR" b="1">
                <a:solidFill>
                  <a:srgbClr val="FF0000"/>
                </a:solidFill>
                <a:latin typeface="Georgia" pitchFamily="18" charset="0"/>
              </a:rPr>
              <a:t>/d</a:t>
            </a:r>
            <a:r>
              <a:rPr lang="el-GR" b="1">
                <a:solidFill>
                  <a:srgbClr val="FF0000"/>
                </a:solidFill>
                <a:latin typeface="Georgia" pitchFamily="18" charset="0"/>
              </a:rPr>
              <a:t>Ω</a:t>
            </a:r>
            <a:r>
              <a:rPr lang="fr-FR" b="1" baseline="-25000">
                <a:solidFill>
                  <a:srgbClr val="FF0000"/>
                </a:solidFill>
                <a:latin typeface="Georgia" pitchFamily="18" charset="0"/>
              </a:rPr>
              <a:t>e</a:t>
            </a:r>
            <a:r>
              <a:rPr lang="fr-FR" b="1">
                <a:solidFill>
                  <a:srgbClr val="FF0000"/>
                </a:solidFill>
                <a:latin typeface="Georgia" pitchFamily="18" charset="0"/>
              </a:rPr>
              <a:t>* in each </a:t>
            </a:r>
            <a:r>
              <a:rPr lang="el-GR" b="1">
                <a:solidFill>
                  <a:srgbClr val="FF0000"/>
                </a:solidFill>
                <a:latin typeface="Georgia" pitchFamily="18" charset="0"/>
              </a:rPr>
              <a:t>θ</a:t>
            </a:r>
            <a:r>
              <a:rPr lang="el-GR" b="1" baseline="-25000">
                <a:solidFill>
                  <a:srgbClr val="FF0000"/>
                </a:solidFill>
                <a:latin typeface="Georgia" pitchFamily="18" charset="0"/>
              </a:rPr>
              <a:t>π</a:t>
            </a:r>
            <a:r>
              <a:rPr lang="fr-FR" b="1" baseline="-14000">
                <a:solidFill>
                  <a:srgbClr val="FF0000"/>
                </a:solidFill>
                <a:latin typeface="Georgia" pitchFamily="18" charset="0"/>
              </a:rPr>
              <a:t>0 </a:t>
            </a:r>
            <a:r>
              <a:rPr lang="fr-FR" b="1">
                <a:solidFill>
                  <a:srgbClr val="FF0000"/>
                </a:solidFill>
                <a:latin typeface="Georgia" pitchFamily="18" charset="0"/>
              </a:rPr>
              <a:t>interval (</a:t>
            </a:r>
            <a:r>
              <a:rPr lang="el-GR" b="1">
                <a:solidFill>
                  <a:srgbClr val="FF0000"/>
                </a:solidFill>
                <a:latin typeface="Georgia" pitchFamily="18" charset="0"/>
              </a:rPr>
              <a:t>Δθ</a:t>
            </a:r>
            <a:r>
              <a:rPr lang="el-GR" b="1" baseline="-25000">
                <a:solidFill>
                  <a:srgbClr val="FF0000"/>
                </a:solidFill>
                <a:latin typeface="Georgia" pitchFamily="18" charset="0"/>
              </a:rPr>
              <a:t>π</a:t>
            </a:r>
            <a:r>
              <a:rPr lang="fr-FR" b="1" baseline="-14000">
                <a:solidFill>
                  <a:srgbClr val="FF0000"/>
                </a:solidFill>
                <a:latin typeface="Georgia" pitchFamily="18" charset="0"/>
              </a:rPr>
              <a:t>0</a:t>
            </a:r>
            <a:r>
              <a:rPr lang="fr-FR" b="1">
                <a:solidFill>
                  <a:srgbClr val="FF0000"/>
                </a:solidFill>
                <a:latin typeface="Georgia" pitchFamily="18" charset="0"/>
              </a:rPr>
              <a:t>=1°)</a:t>
            </a:r>
            <a:endParaRPr lang="fr-FR" b="1" baseline="-25000">
              <a:solidFill>
                <a:srgbClr val="FF0000"/>
              </a:solidFill>
              <a:latin typeface="Georgia" pitchFamily="18" charset="0"/>
            </a:endParaRPr>
          </a:p>
        </p:txBody>
      </p:sp>
      <p:sp>
        <p:nvSpPr>
          <p:cNvPr id="112648" name="Text Box 43"/>
          <p:cNvSpPr txBox="1">
            <a:spLocks noChangeArrowheads="1"/>
          </p:cNvSpPr>
          <p:nvPr/>
        </p:nvSpPr>
        <p:spPr bwMode="auto">
          <a:xfrm>
            <a:off x="3924300" y="6034088"/>
            <a:ext cx="5018088" cy="274637"/>
          </a:xfrm>
          <a:prstGeom prst="rect">
            <a:avLst/>
          </a:prstGeom>
          <a:noFill/>
          <a:ln w="38100">
            <a:noFill/>
            <a:miter lim="800000"/>
            <a:headEnd/>
            <a:tailEnd/>
          </a:ln>
        </p:spPr>
        <p:txBody>
          <a:bodyPr>
            <a:spAutoFit/>
          </a:bodyPr>
          <a:lstStyle/>
          <a:p>
            <a:pPr algn="ctr">
              <a:spcBef>
                <a:spcPct val="50000"/>
              </a:spcBef>
            </a:pPr>
            <a:r>
              <a:rPr lang="fr-FR" sz="1200" b="1">
                <a:latin typeface="Georgia" pitchFamily="18" charset="0"/>
              </a:rPr>
              <a:t>Only statistical  errors without acceptance nor efficiency</a:t>
            </a:r>
          </a:p>
        </p:txBody>
      </p:sp>
      <p:sp>
        <p:nvSpPr>
          <p:cNvPr id="16" name="Text Box 43"/>
          <p:cNvSpPr txBox="1">
            <a:spLocks noChangeArrowheads="1"/>
          </p:cNvSpPr>
          <p:nvPr/>
        </p:nvSpPr>
        <p:spPr bwMode="auto">
          <a:xfrm>
            <a:off x="5219700" y="2276475"/>
            <a:ext cx="581025" cy="307975"/>
          </a:xfrm>
          <a:prstGeom prst="rect">
            <a:avLst/>
          </a:prstGeom>
          <a:noFill/>
          <a:ln w="38100" cmpd="sng">
            <a:noFill/>
            <a:miter lim="800000"/>
            <a:headEnd/>
            <a:tailEnd/>
          </a:ln>
          <a:effectLst/>
        </p:spPr>
        <p:txBody>
          <a:bodyPr>
            <a:spAutoFit/>
          </a:bodyPr>
          <a:lstStyle/>
          <a:p>
            <a:pPr algn="r" fontAlgn="auto">
              <a:spcBef>
                <a:spcPct val="50000"/>
              </a:spcBef>
              <a:spcAft>
                <a:spcPts val="0"/>
              </a:spcAft>
              <a:defRPr/>
            </a:pPr>
            <a:r>
              <a:rPr lang="fr-FR" sz="1400" b="1" dirty="0">
                <a:latin typeface="+mn-lt"/>
              </a:rPr>
              <a:t>H</a:t>
            </a:r>
            <a:r>
              <a:rPr lang="fr-FR" sz="1400" b="1" baseline="-25000" dirty="0">
                <a:latin typeface="+mn-lt"/>
              </a:rPr>
              <a:t>11</a:t>
            </a:r>
            <a:endParaRPr lang="fr-FR" sz="1400" b="1" baseline="-25000" dirty="0">
              <a:latin typeface="+mj-lt"/>
            </a:endParaRPr>
          </a:p>
        </p:txBody>
      </p:sp>
      <p:sp>
        <p:nvSpPr>
          <p:cNvPr id="17" name="Text Box 43"/>
          <p:cNvSpPr txBox="1">
            <a:spLocks noChangeArrowheads="1"/>
          </p:cNvSpPr>
          <p:nvPr/>
        </p:nvSpPr>
        <p:spPr bwMode="auto">
          <a:xfrm>
            <a:off x="7543800" y="2266950"/>
            <a:ext cx="579438" cy="307975"/>
          </a:xfrm>
          <a:prstGeom prst="rect">
            <a:avLst/>
          </a:prstGeom>
          <a:noFill/>
          <a:ln w="38100" cmpd="sng">
            <a:noFill/>
            <a:miter lim="800000"/>
            <a:headEnd/>
            <a:tailEnd/>
          </a:ln>
          <a:effectLst/>
        </p:spPr>
        <p:txBody>
          <a:bodyPr>
            <a:spAutoFit/>
          </a:bodyPr>
          <a:lstStyle/>
          <a:p>
            <a:pPr algn="r" fontAlgn="auto">
              <a:spcBef>
                <a:spcPct val="50000"/>
              </a:spcBef>
              <a:spcAft>
                <a:spcPts val="0"/>
              </a:spcAft>
              <a:defRPr/>
            </a:pPr>
            <a:r>
              <a:rPr lang="fr-FR" sz="1400" b="1" dirty="0">
                <a:latin typeface="+mn-lt"/>
              </a:rPr>
              <a:t>H</a:t>
            </a:r>
            <a:r>
              <a:rPr lang="fr-FR" sz="1400" b="1" baseline="-25000" dirty="0">
                <a:latin typeface="+mn-lt"/>
              </a:rPr>
              <a:t>22</a:t>
            </a:r>
            <a:endParaRPr lang="fr-FR" sz="1400" b="1" baseline="-25000" dirty="0">
              <a:latin typeface="+mj-lt"/>
            </a:endParaRPr>
          </a:p>
        </p:txBody>
      </p:sp>
      <p:sp>
        <p:nvSpPr>
          <p:cNvPr id="18" name="Text Box 43"/>
          <p:cNvSpPr txBox="1">
            <a:spLocks noChangeArrowheads="1"/>
          </p:cNvSpPr>
          <p:nvPr/>
        </p:nvSpPr>
        <p:spPr bwMode="auto">
          <a:xfrm>
            <a:off x="5292725" y="4129088"/>
            <a:ext cx="579438" cy="307975"/>
          </a:xfrm>
          <a:prstGeom prst="rect">
            <a:avLst/>
          </a:prstGeom>
          <a:noFill/>
          <a:ln w="38100" cmpd="sng">
            <a:noFill/>
            <a:miter lim="800000"/>
            <a:headEnd/>
            <a:tailEnd/>
          </a:ln>
          <a:effectLst/>
        </p:spPr>
        <p:txBody>
          <a:bodyPr>
            <a:spAutoFit/>
          </a:bodyPr>
          <a:lstStyle/>
          <a:p>
            <a:pPr algn="r" fontAlgn="auto">
              <a:spcBef>
                <a:spcPct val="50000"/>
              </a:spcBef>
              <a:spcAft>
                <a:spcPts val="0"/>
              </a:spcAft>
              <a:defRPr/>
            </a:pPr>
            <a:r>
              <a:rPr lang="fr-FR" sz="1400" b="1" dirty="0">
                <a:latin typeface="+mn-lt"/>
              </a:rPr>
              <a:t>H</a:t>
            </a:r>
            <a:r>
              <a:rPr lang="fr-FR" sz="1400" b="1" baseline="-25000" dirty="0">
                <a:latin typeface="+mn-lt"/>
              </a:rPr>
              <a:t>33</a:t>
            </a:r>
            <a:endParaRPr lang="fr-FR" sz="1400" b="1" baseline="-25000" dirty="0">
              <a:latin typeface="+mj-lt"/>
            </a:endParaRPr>
          </a:p>
        </p:txBody>
      </p:sp>
      <p:sp>
        <p:nvSpPr>
          <p:cNvPr id="20" name="Text Box 43"/>
          <p:cNvSpPr txBox="1">
            <a:spLocks noChangeArrowheads="1"/>
          </p:cNvSpPr>
          <p:nvPr/>
        </p:nvSpPr>
        <p:spPr bwMode="auto">
          <a:xfrm>
            <a:off x="7524750" y="4129088"/>
            <a:ext cx="579438" cy="307975"/>
          </a:xfrm>
          <a:prstGeom prst="rect">
            <a:avLst/>
          </a:prstGeom>
          <a:noFill/>
          <a:ln w="38100" cmpd="sng">
            <a:noFill/>
            <a:miter lim="800000"/>
            <a:headEnd/>
            <a:tailEnd/>
          </a:ln>
          <a:effectLst/>
        </p:spPr>
        <p:txBody>
          <a:bodyPr>
            <a:spAutoFit/>
          </a:bodyPr>
          <a:lstStyle/>
          <a:p>
            <a:pPr algn="r" fontAlgn="auto">
              <a:spcBef>
                <a:spcPct val="50000"/>
              </a:spcBef>
              <a:spcAft>
                <a:spcPts val="0"/>
              </a:spcAft>
              <a:defRPr/>
            </a:pPr>
            <a:r>
              <a:rPr lang="fr-FR" sz="1400" b="1" dirty="0">
                <a:latin typeface="+mn-lt"/>
              </a:rPr>
              <a:t>H</a:t>
            </a:r>
            <a:r>
              <a:rPr lang="fr-FR" sz="1400" b="1" baseline="-25000" dirty="0">
                <a:latin typeface="+mn-lt"/>
              </a:rPr>
              <a:t>13</a:t>
            </a:r>
            <a:endParaRPr lang="fr-FR" sz="1400" b="1" baseline="-25000" dirty="0">
              <a:latin typeface="+mj-lt"/>
            </a:endParaRPr>
          </a:p>
        </p:txBody>
      </p:sp>
      <p:sp>
        <p:nvSpPr>
          <p:cNvPr id="7" name="Rectangle 6"/>
          <p:cNvSpPr/>
          <p:nvPr/>
        </p:nvSpPr>
        <p:spPr>
          <a:xfrm>
            <a:off x="3924300" y="2997200"/>
            <a:ext cx="21590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6443663" y="2987675"/>
            <a:ext cx="21590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Espace réservé du numéro de diapositive 7"/>
          <p:cNvSpPr>
            <a:spLocks noGrp="1"/>
          </p:cNvSpPr>
          <p:nvPr>
            <p:ph type="sldNum" sz="quarter" idx="12"/>
          </p:nvPr>
        </p:nvSpPr>
        <p:spPr/>
        <p:txBody>
          <a:bodyPr/>
          <a:lstStyle/>
          <a:p>
            <a:pPr>
              <a:defRPr/>
            </a:pPr>
            <a:fld id="{BFFE5690-DA1A-4A57-ACC5-5FF1A78F13B3}" type="slidenum">
              <a:rPr lang="fr-FR"/>
              <a:pPr>
                <a:defRPr/>
              </a:pPr>
              <a:t>37</a:t>
            </a:fld>
            <a:endParaRPr lang="fr-FR"/>
          </a:p>
        </p:txBody>
      </p:sp>
      <p:cxnSp>
        <p:nvCxnSpPr>
          <p:cNvPr id="24" name="Connecteur droit 23"/>
          <p:cNvCxnSpPr/>
          <p:nvPr/>
        </p:nvCxnSpPr>
        <p:spPr>
          <a:xfrm>
            <a:off x="539750" y="1703388"/>
            <a:ext cx="71438"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e la date 2"/>
          <p:cNvSpPr>
            <a:spLocks noGrp="1"/>
          </p:cNvSpPr>
          <p:nvPr>
            <p:ph type="dt" sz="half" idx="10"/>
          </p:nvPr>
        </p:nvSpPr>
        <p:spPr/>
        <p:txBody>
          <a:bodyPr/>
          <a:lstStyle/>
          <a:p>
            <a:pPr>
              <a:defRPr/>
            </a:pPr>
            <a:r>
              <a:rPr lang="fr-FR" smtClean="0"/>
              <a:t>Gatchina, 9 July 2012</a:t>
            </a:r>
            <a:endParaRPr lang="en-US"/>
          </a:p>
        </p:txBody>
      </p:sp>
      <p:sp>
        <p:nvSpPr>
          <p:cNvPr id="4" name="Espace réservé du pied de page 3"/>
          <p:cNvSpPr>
            <a:spLocks noGrp="1"/>
          </p:cNvSpPr>
          <p:nvPr>
            <p:ph type="ftr" sz="quarter" idx="11"/>
          </p:nvPr>
        </p:nvSpPr>
        <p:spPr/>
        <p:txBody>
          <a:bodyPr/>
          <a:lstStyle/>
          <a:p>
            <a:pPr>
              <a:defRPr/>
            </a:pPr>
            <a:r>
              <a:rPr lang="en-US" smtClean="0"/>
              <a:t>B. Ramstein   (IPN Orsay)</a:t>
            </a:r>
            <a:endParaRPr lang="en-US"/>
          </a:p>
        </p:txBody>
      </p:sp>
      <p:sp>
        <p:nvSpPr>
          <p:cNvPr id="5" name="Espace réservé du numéro de diapositive 4"/>
          <p:cNvSpPr>
            <a:spLocks noGrp="1"/>
          </p:cNvSpPr>
          <p:nvPr>
            <p:ph type="sldNum" sz="quarter" idx="12"/>
          </p:nvPr>
        </p:nvSpPr>
        <p:spPr/>
        <p:txBody>
          <a:bodyPr/>
          <a:lstStyle/>
          <a:p>
            <a:pPr>
              <a:defRPr/>
            </a:pPr>
            <a:fld id="{21B6763C-26CD-4CE6-827A-57430D0DE9CF}" type="slidenum">
              <a:rPr lang="en-US" smtClean="0"/>
              <a:pPr>
                <a:defRPr/>
              </a:pPr>
              <a:t>4</a:t>
            </a:fld>
            <a:endParaRPr lang="en-US"/>
          </a:p>
        </p:txBody>
      </p:sp>
      <p:sp>
        <p:nvSpPr>
          <p:cNvPr id="6" name="Titre 1"/>
          <p:cNvSpPr txBox="1">
            <a:spLocks/>
          </p:cNvSpPr>
          <p:nvPr/>
        </p:nvSpPr>
        <p:spPr bwMode="auto">
          <a:xfrm>
            <a:off x="-36513" y="-26988"/>
            <a:ext cx="9180513" cy="1143001"/>
          </a:xfrm>
          <a:prstGeom prst="rect">
            <a:avLst/>
          </a:prstGeom>
          <a:solidFill>
            <a:srgbClr val="4F81BD"/>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fr-FR" dirty="0" smtClean="0">
                <a:solidFill>
                  <a:schemeClr val="bg1"/>
                </a:solidFill>
              </a:rPr>
              <a:t>The FAIR </a:t>
            </a:r>
            <a:r>
              <a:rPr lang="fr-FR" dirty="0" err="1" smtClean="0">
                <a:solidFill>
                  <a:schemeClr val="bg1"/>
                </a:solidFill>
              </a:rPr>
              <a:t>facility</a:t>
            </a:r>
            <a:r>
              <a:rPr lang="fr-FR" dirty="0" smtClean="0">
                <a:solidFill>
                  <a:schemeClr val="bg1"/>
                </a:solidFill>
              </a:rPr>
              <a:t> (2)</a:t>
            </a:r>
          </a:p>
        </p:txBody>
      </p:sp>
      <p:pic>
        <p:nvPicPr>
          <p:cNvPr id="12083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3429000"/>
            <a:ext cx="3301764" cy="24679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083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1738" y="1268760"/>
            <a:ext cx="3408582" cy="1830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083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90977" y="1268760"/>
            <a:ext cx="2319343"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0838"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23928" y="1340768"/>
            <a:ext cx="5220072" cy="3722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26697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a:solidFill>
            <a:srgbClr val="4F81BD"/>
          </a:solidFill>
        </p:spPr>
        <p:txBody>
          <a:bodyPr/>
          <a:lstStyle/>
          <a:p>
            <a:r>
              <a:rPr lang="en-US" dirty="0" smtClean="0">
                <a:solidFill>
                  <a:schemeClr val="bg1"/>
                </a:solidFill>
              </a:rPr>
              <a:t>PANDA physics program </a:t>
            </a:r>
            <a:endParaRPr lang="fr-FR" dirty="0">
              <a:solidFill>
                <a:schemeClr val="bg1"/>
              </a:solidFill>
            </a:endParaRPr>
          </a:p>
        </p:txBody>
      </p:sp>
      <p:sp>
        <p:nvSpPr>
          <p:cNvPr id="3" name="Espace réservé du contenu 2"/>
          <p:cNvSpPr>
            <a:spLocks noGrp="1"/>
          </p:cNvSpPr>
          <p:nvPr>
            <p:ph idx="1"/>
          </p:nvPr>
        </p:nvSpPr>
        <p:spPr/>
        <p:txBody>
          <a:bodyPr/>
          <a:lstStyle/>
          <a:p>
            <a:endParaRPr lang="fr-FR" dirty="0"/>
          </a:p>
        </p:txBody>
      </p:sp>
      <p:sp>
        <p:nvSpPr>
          <p:cNvPr id="4" name="Espace réservé de la date 3"/>
          <p:cNvSpPr>
            <a:spLocks noGrp="1"/>
          </p:cNvSpPr>
          <p:nvPr>
            <p:ph type="dt" sz="half" idx="10"/>
          </p:nvPr>
        </p:nvSpPr>
        <p:spPr/>
        <p:txBody>
          <a:bodyPr/>
          <a:lstStyle/>
          <a:p>
            <a:pPr>
              <a:defRPr/>
            </a:pPr>
            <a:r>
              <a:rPr lang="fr-FR" smtClean="0"/>
              <a:t>Gatchina, 9 July 2012</a:t>
            </a:r>
            <a:endParaRPr lang="en-US"/>
          </a:p>
        </p:txBody>
      </p:sp>
      <p:sp>
        <p:nvSpPr>
          <p:cNvPr id="5" name="Espace réservé du pied de page 4"/>
          <p:cNvSpPr>
            <a:spLocks noGrp="1"/>
          </p:cNvSpPr>
          <p:nvPr>
            <p:ph type="ftr" sz="quarter" idx="11"/>
          </p:nvPr>
        </p:nvSpPr>
        <p:spPr/>
        <p:txBody>
          <a:bodyPr/>
          <a:lstStyle/>
          <a:p>
            <a:pPr>
              <a:defRPr/>
            </a:pPr>
            <a:r>
              <a:rPr lang="en-US" smtClean="0"/>
              <a:t>B. Ramstein   (IPN Orsay)</a:t>
            </a:r>
            <a:endParaRPr lang="en-US"/>
          </a:p>
        </p:txBody>
      </p:sp>
      <p:sp>
        <p:nvSpPr>
          <p:cNvPr id="6" name="Espace réservé du numéro de diapositive 5"/>
          <p:cNvSpPr>
            <a:spLocks noGrp="1"/>
          </p:cNvSpPr>
          <p:nvPr>
            <p:ph type="sldNum" sz="quarter" idx="12"/>
          </p:nvPr>
        </p:nvSpPr>
        <p:spPr/>
        <p:txBody>
          <a:bodyPr/>
          <a:lstStyle/>
          <a:p>
            <a:pPr>
              <a:defRPr/>
            </a:pPr>
            <a:fld id="{B6BA4EAF-79CD-4E56-8648-F889C9AFBCD1}" type="slidenum">
              <a:rPr lang="en-US" smtClean="0"/>
              <a:pPr>
                <a:defRPr/>
              </a:pPr>
              <a:t>5</a:t>
            </a:fld>
            <a:endParaRPr lang="en-US"/>
          </a:p>
        </p:txBody>
      </p:sp>
      <p:pic>
        <p:nvPicPr>
          <p:cNvPr id="11878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t="29073"/>
          <a:stretch>
            <a:fillRect/>
          </a:stretch>
        </p:blipFill>
        <p:spPr bwMode="auto">
          <a:xfrm>
            <a:off x="3491880" y="980728"/>
            <a:ext cx="5210801" cy="36890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Parchemin vertical 8"/>
          <p:cNvSpPr/>
          <p:nvPr/>
        </p:nvSpPr>
        <p:spPr>
          <a:xfrm>
            <a:off x="35496" y="1268760"/>
            <a:ext cx="4032448" cy="482453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en-US" dirty="0" smtClean="0"/>
              <a:t>  Meson spectroscopy </a:t>
            </a:r>
          </a:p>
          <a:p>
            <a:pPr lvl="1">
              <a:buFont typeface="Arial" pitchFamily="34" charset="0"/>
              <a:buChar char="•"/>
            </a:pPr>
            <a:r>
              <a:rPr lang="en-US" dirty="0" smtClean="0"/>
              <a:t>D mesons</a:t>
            </a:r>
          </a:p>
          <a:p>
            <a:pPr lvl="1">
              <a:buFont typeface="Arial" pitchFamily="34" charset="0"/>
              <a:buChar char="•"/>
            </a:pPr>
            <a:r>
              <a:rPr lang="en-US" dirty="0" err="1" smtClean="0"/>
              <a:t>Charmonium</a:t>
            </a:r>
            <a:endParaRPr lang="en-US" dirty="0" smtClean="0"/>
          </a:p>
          <a:p>
            <a:pPr lvl="1">
              <a:buFont typeface="Arial" pitchFamily="34" charset="0"/>
              <a:buChar char="•"/>
            </a:pPr>
            <a:r>
              <a:rPr lang="en-US" dirty="0" err="1" smtClean="0"/>
              <a:t>Glueballs</a:t>
            </a:r>
            <a:r>
              <a:rPr lang="en-US" dirty="0" smtClean="0"/>
              <a:t>, hybrids,</a:t>
            </a:r>
          </a:p>
          <a:p>
            <a:pPr lvl="1"/>
            <a:r>
              <a:rPr lang="en-US" dirty="0" smtClean="0"/>
              <a:t> </a:t>
            </a:r>
            <a:r>
              <a:rPr lang="en-US" dirty="0" err="1" smtClean="0"/>
              <a:t>tetraquarks</a:t>
            </a:r>
            <a:r>
              <a:rPr lang="en-US" dirty="0" smtClean="0"/>
              <a:t>,  molecules,…</a:t>
            </a:r>
          </a:p>
          <a:p>
            <a:pPr>
              <a:buFont typeface="Wingdings" pitchFamily="2" charset="2"/>
              <a:buChar char="ü"/>
            </a:pPr>
            <a:r>
              <a:rPr lang="en-US" dirty="0" smtClean="0"/>
              <a:t>  Charmed and multi-strange </a:t>
            </a:r>
          </a:p>
          <a:p>
            <a:r>
              <a:rPr lang="en-US" dirty="0" smtClean="0"/>
              <a:t>baryon spectroscopy</a:t>
            </a:r>
          </a:p>
          <a:p>
            <a:pPr>
              <a:buFont typeface="Wingdings" pitchFamily="2" charset="2"/>
              <a:buChar char="ü"/>
            </a:pPr>
            <a:r>
              <a:rPr lang="en-US" dirty="0" smtClean="0"/>
              <a:t>  Single and double </a:t>
            </a:r>
            <a:r>
              <a:rPr lang="en-US" dirty="0" err="1" smtClean="0"/>
              <a:t>hypernuclei</a:t>
            </a:r>
            <a:endParaRPr lang="en-US" dirty="0" smtClean="0"/>
          </a:p>
          <a:p>
            <a:pPr>
              <a:buFont typeface="Wingdings" pitchFamily="2" charset="2"/>
              <a:buChar char="ü"/>
            </a:pPr>
            <a:r>
              <a:rPr lang="en-US" dirty="0" smtClean="0"/>
              <a:t>  Hadrons in nuclear matter</a:t>
            </a:r>
            <a:endParaRPr lang="fr-FR" dirty="0" smtClean="0"/>
          </a:p>
          <a:p>
            <a:pPr>
              <a:buFont typeface="Wingdings" pitchFamily="2" charset="2"/>
              <a:buChar char="ü"/>
            </a:pPr>
            <a:r>
              <a:rPr lang="en-US" dirty="0" smtClean="0"/>
              <a:t>  Proton structure</a:t>
            </a:r>
          </a:p>
        </p:txBody>
      </p:sp>
      <p:pic>
        <p:nvPicPr>
          <p:cNvPr id="1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b="72994"/>
          <a:stretch>
            <a:fillRect/>
          </a:stretch>
        </p:blipFill>
        <p:spPr bwMode="auto">
          <a:xfrm>
            <a:off x="3851920" y="4826514"/>
            <a:ext cx="3672408" cy="1338790"/>
          </a:xfrm>
          <a:prstGeom prst="rect">
            <a:avLst/>
          </a:prstGeom>
          <a:noFill/>
          <a:ln>
            <a:solidFill>
              <a:schemeClr val="tx1"/>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t="90348"/>
          <a:stretch>
            <a:fillRect/>
          </a:stretch>
        </p:blipFill>
        <p:spPr bwMode="auto">
          <a:xfrm>
            <a:off x="3707904" y="6165304"/>
            <a:ext cx="3896733" cy="507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b="9652"/>
          <a:stretch>
            <a:fillRect/>
          </a:stretch>
        </p:blipFill>
        <p:spPr bwMode="auto">
          <a:xfrm>
            <a:off x="7596336" y="4902790"/>
            <a:ext cx="1368152" cy="14065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15682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a:xfrm>
            <a:off x="0" y="-26988"/>
            <a:ext cx="9144000" cy="1143001"/>
          </a:xfrm>
          <a:solidFill>
            <a:srgbClr val="4F81BD"/>
          </a:solidFill>
        </p:spPr>
        <p:txBody>
          <a:bodyPr/>
          <a:lstStyle/>
          <a:p>
            <a:pPr algn="l" eaLnBrk="1" hangingPunct="1"/>
            <a:r>
              <a:rPr lang="fr-FR" dirty="0" smtClean="0">
                <a:solidFill>
                  <a:schemeClr val="bg1"/>
                </a:solidFill>
              </a:rPr>
              <a:t>The PANDA </a:t>
            </a:r>
            <a:r>
              <a:rPr lang="fr-FR" dirty="0" err="1" smtClean="0">
                <a:solidFill>
                  <a:schemeClr val="bg1"/>
                </a:solidFill>
              </a:rPr>
              <a:t>experimental</a:t>
            </a:r>
            <a:r>
              <a:rPr lang="fr-FR" dirty="0" smtClean="0">
                <a:solidFill>
                  <a:schemeClr val="bg1"/>
                </a:solidFill>
              </a:rPr>
              <a:t> </a:t>
            </a:r>
            <a:r>
              <a:rPr lang="fr-FR" dirty="0" err="1" smtClean="0">
                <a:solidFill>
                  <a:schemeClr val="bg1"/>
                </a:solidFill>
              </a:rPr>
              <a:t>set-up</a:t>
            </a:r>
            <a:endParaRPr lang="fr-FR" dirty="0" smtClean="0">
              <a:solidFill>
                <a:schemeClr val="bg1"/>
              </a:solidFill>
            </a:endParaRPr>
          </a:p>
        </p:txBody>
      </p:sp>
      <p:sp>
        <p:nvSpPr>
          <p:cNvPr id="107522" name="Espace réservé de la date 3"/>
          <p:cNvSpPr>
            <a:spLocks noGrp="1"/>
          </p:cNvSpPr>
          <p:nvPr>
            <p:ph type="dt" sz="quarter" idx="10"/>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fr-FR" smtClean="0"/>
              <a:t>Gatchina, 9 July 2012</a:t>
            </a:r>
            <a:endParaRPr lang="fr-FR"/>
          </a:p>
        </p:txBody>
      </p:sp>
      <p:sp>
        <p:nvSpPr>
          <p:cNvPr id="107523" name="Espace réservé du pied de page 5"/>
          <p:cNvSpPr>
            <a:spLocks noGrp="1"/>
          </p:cNvSpPr>
          <p:nvPr>
            <p:ph type="ftr" sz="quarter" idx="1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fr-FR"/>
              <a:t>B. Ramstein   (IPN Orsay)</a:t>
            </a:r>
          </a:p>
        </p:txBody>
      </p:sp>
      <p:sp>
        <p:nvSpPr>
          <p:cNvPr id="2" name="Espace réservé du numéro de diapositive 1"/>
          <p:cNvSpPr>
            <a:spLocks noGrp="1"/>
          </p:cNvSpPr>
          <p:nvPr>
            <p:ph type="sldNum" sz="quarter" idx="12"/>
          </p:nvPr>
        </p:nvSpPr>
        <p:spPr/>
        <p:txBody>
          <a:bodyPr/>
          <a:lstStyle/>
          <a:p>
            <a:pPr>
              <a:defRPr/>
            </a:pPr>
            <a:fld id="{B6BA4EAF-79CD-4E56-8648-F889C9AFBCD1}" type="slidenum">
              <a:rPr lang="en-US" smtClean="0"/>
              <a:pPr>
                <a:defRPr/>
              </a:pPr>
              <a:t>6</a:t>
            </a:fld>
            <a:endParaRPr lang="en-US"/>
          </a:p>
        </p:txBody>
      </p:sp>
      <p:pic>
        <p:nvPicPr>
          <p:cNvPr id="1198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24744"/>
            <a:ext cx="9143999" cy="5760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71577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A6B5ADE7-A8CD-4064-8DE9-630D2755AD8C}" type="slidenum">
              <a:rPr lang="fr-FR"/>
              <a:pPr>
                <a:defRPr/>
              </a:pPr>
              <a:t>7</a:t>
            </a:fld>
            <a:endParaRPr lang="fr-FR"/>
          </a:p>
        </p:txBody>
      </p:sp>
      <p:sp>
        <p:nvSpPr>
          <p:cNvPr id="139266" name="Rectangle 2"/>
          <p:cNvSpPr>
            <a:spLocks noGrp="1" noChangeArrowheads="1"/>
          </p:cNvSpPr>
          <p:nvPr>
            <p:ph type="body" idx="1"/>
          </p:nvPr>
        </p:nvSpPr>
        <p:spPr>
          <a:xfrm>
            <a:off x="0" y="533400"/>
            <a:ext cx="6516688" cy="5903913"/>
          </a:xfrm>
        </p:spPr>
        <p:txBody>
          <a:bodyPr/>
          <a:lstStyle/>
          <a:p>
            <a:pPr eaLnBrk="1" hangingPunct="1">
              <a:defRPr/>
            </a:pPr>
            <a:r>
              <a:rPr lang="fr-FR" sz="2400" smtClean="0">
                <a:effectLst/>
              </a:rPr>
              <a:t>Barrel calorimeter: 11000 PbWO4 crystals</a:t>
            </a:r>
          </a:p>
          <a:p>
            <a:pPr eaLnBrk="1" hangingPunct="1">
              <a:defRPr/>
            </a:pPr>
            <a:r>
              <a:rPr lang="fr-FR" sz="2400" smtClean="0">
                <a:effectLst/>
              </a:rPr>
              <a:t>Mechanical structure: carbon alveoles +    Al  inserts</a:t>
            </a:r>
            <a:r>
              <a:rPr lang="fr-FR" sz="2800" smtClean="0"/>
              <a:t> </a:t>
            </a:r>
            <a:endParaRPr lang="fr-FR" sz="2800" b="1" smtClean="0"/>
          </a:p>
          <a:p>
            <a:pPr eaLnBrk="1" hangingPunct="1">
              <a:defRPr/>
            </a:pPr>
            <a:endParaRPr lang="fr-FR" sz="2800" smtClean="0"/>
          </a:p>
          <a:p>
            <a:pPr eaLnBrk="1" hangingPunct="1">
              <a:defRPr/>
            </a:pPr>
            <a:endParaRPr lang="fr-FR" sz="2800" smtClean="0"/>
          </a:p>
          <a:p>
            <a:pPr eaLnBrk="1" hangingPunct="1">
              <a:buFont typeface="Wingdings" pitchFamily="2" charset="2"/>
              <a:buNone/>
              <a:defRPr/>
            </a:pPr>
            <a:endParaRPr lang="fr-FR" sz="2800" smtClean="0"/>
          </a:p>
          <a:p>
            <a:pPr eaLnBrk="1" hangingPunct="1">
              <a:defRPr/>
            </a:pPr>
            <a:r>
              <a:rPr lang="fr-FR" sz="2400" smtClean="0"/>
              <a:t>Proto60</a:t>
            </a:r>
          </a:p>
          <a:p>
            <a:pPr lvl="1" eaLnBrk="1" hangingPunct="1">
              <a:defRPr/>
            </a:pPr>
            <a:r>
              <a:rPr lang="fr-FR" sz="2000" smtClean="0"/>
              <a:t>60 crystals cooled to -25°</a:t>
            </a:r>
          </a:p>
          <a:p>
            <a:pPr lvl="1" eaLnBrk="1" hangingPunct="1">
              <a:defRPr/>
            </a:pPr>
            <a:r>
              <a:rPr lang="fr-FR" sz="2000" smtClean="0"/>
              <a:t>tests with Bremsstrahlung photons at MAMI</a:t>
            </a:r>
          </a:p>
          <a:p>
            <a:pPr eaLnBrk="1" hangingPunct="1">
              <a:buFont typeface="Wingdings" pitchFamily="2" charset="2"/>
              <a:buNone/>
              <a:defRPr/>
            </a:pPr>
            <a:endParaRPr lang="fr-FR" sz="2400" smtClean="0"/>
          </a:p>
        </p:txBody>
      </p:sp>
      <p:sp>
        <p:nvSpPr>
          <p:cNvPr id="26630" name="AutoShape 3"/>
          <p:cNvSpPr>
            <a:spLocks noChangeArrowheads="1"/>
          </p:cNvSpPr>
          <p:nvPr/>
        </p:nvSpPr>
        <p:spPr bwMode="auto">
          <a:xfrm>
            <a:off x="0" y="5562600"/>
            <a:ext cx="2879725" cy="360363"/>
          </a:xfrm>
          <a:prstGeom prst="roundRect">
            <a:avLst>
              <a:gd name="adj" fmla="val 16667"/>
            </a:avLst>
          </a:prstGeom>
          <a:solidFill>
            <a:schemeClr val="tx1"/>
          </a:solidFill>
          <a:ln w="9525">
            <a:solidFill>
              <a:schemeClr val="tx1"/>
            </a:solidFill>
            <a:round/>
            <a:headEnd/>
            <a:tailEnd/>
          </a:ln>
          <a:effectLst/>
        </p:spPr>
        <p:txBody>
          <a:bodyPr wrap="none" anchor="ctr"/>
          <a:lstStyle/>
          <a:p>
            <a:endParaRPr lang="fr-FR"/>
          </a:p>
        </p:txBody>
      </p:sp>
      <p:sp>
        <p:nvSpPr>
          <p:cNvPr id="139268" name="Rectangle 4"/>
          <p:cNvSpPr>
            <a:spLocks noGrp="1" noChangeArrowheads="1"/>
          </p:cNvSpPr>
          <p:nvPr>
            <p:ph type="title"/>
          </p:nvPr>
        </p:nvSpPr>
        <p:spPr>
          <a:xfrm>
            <a:off x="0" y="0"/>
            <a:ext cx="9144000" cy="476250"/>
          </a:xfrm>
          <a:solidFill>
            <a:srgbClr val="4F81BD"/>
          </a:solidFill>
        </p:spPr>
        <p:txBody>
          <a:bodyPr/>
          <a:lstStyle/>
          <a:p>
            <a:pPr eaLnBrk="1" hangingPunct="1">
              <a:defRPr/>
            </a:pPr>
            <a:r>
              <a:rPr lang="en-US" sz="2800" dirty="0" smtClean="0">
                <a:solidFill>
                  <a:schemeClr val="bg1"/>
                </a:solidFill>
              </a:rPr>
              <a:t>PANDA Barrel EMC </a:t>
            </a:r>
            <a:endParaRPr lang="fr-FR" sz="2800" dirty="0" smtClean="0">
              <a:solidFill>
                <a:schemeClr val="bg1"/>
              </a:solidFill>
            </a:endParaRPr>
          </a:p>
        </p:txBody>
      </p:sp>
      <p:pic>
        <p:nvPicPr>
          <p:cNvPr id="26632" name="Picture 5"/>
          <p:cNvPicPr>
            <a:picLocks noChangeAspect="1" noChangeArrowheads="1"/>
          </p:cNvPicPr>
          <p:nvPr/>
        </p:nvPicPr>
        <p:blipFill>
          <a:blip r:embed="rId3" cstate="print"/>
          <a:srcRect/>
          <a:stretch>
            <a:fillRect/>
          </a:stretch>
        </p:blipFill>
        <p:spPr bwMode="auto">
          <a:xfrm>
            <a:off x="6516688" y="3844925"/>
            <a:ext cx="2627312" cy="2447925"/>
          </a:xfrm>
          <a:prstGeom prst="rect">
            <a:avLst/>
          </a:prstGeom>
          <a:noFill/>
          <a:ln w="9525">
            <a:noFill/>
            <a:round/>
            <a:headEnd/>
            <a:tailEnd/>
          </a:ln>
          <a:effectLst/>
        </p:spPr>
      </p:pic>
      <p:pic>
        <p:nvPicPr>
          <p:cNvPr id="26633" name="Image 15" descr="Photo 036.jpg"/>
          <p:cNvPicPr>
            <a:picLocks noChangeAspect="1"/>
          </p:cNvPicPr>
          <p:nvPr/>
        </p:nvPicPr>
        <p:blipFill>
          <a:blip r:embed="rId4" cstate="print"/>
          <a:srcRect l="11574" r="4793" b="16644"/>
          <a:stretch>
            <a:fillRect/>
          </a:stretch>
        </p:blipFill>
        <p:spPr bwMode="auto">
          <a:xfrm>
            <a:off x="6516688" y="542925"/>
            <a:ext cx="2627312" cy="2232025"/>
          </a:xfrm>
          <a:prstGeom prst="rect">
            <a:avLst/>
          </a:prstGeom>
          <a:noFill/>
          <a:ln w="9525">
            <a:noFill/>
            <a:miter lim="800000"/>
            <a:headEnd/>
            <a:tailEnd/>
          </a:ln>
        </p:spPr>
      </p:pic>
      <p:sp>
        <p:nvSpPr>
          <p:cNvPr id="26634" name="Text Box 7"/>
          <p:cNvSpPr txBox="1">
            <a:spLocks noChangeArrowheads="1"/>
          </p:cNvSpPr>
          <p:nvPr/>
        </p:nvSpPr>
        <p:spPr bwMode="auto">
          <a:xfrm>
            <a:off x="0" y="5562600"/>
            <a:ext cx="3600450" cy="396875"/>
          </a:xfrm>
          <a:prstGeom prst="rect">
            <a:avLst/>
          </a:prstGeom>
          <a:solidFill>
            <a:srgbClr val="4F81BD"/>
          </a:solidFill>
          <a:ln w="9525">
            <a:noFill/>
            <a:miter lim="800000"/>
            <a:headEnd/>
            <a:tailEnd/>
          </a:ln>
          <a:effectLst/>
        </p:spPr>
        <p:txBody>
          <a:bodyPr>
            <a:spAutoFit/>
          </a:bodyPr>
          <a:lstStyle/>
          <a:p>
            <a:pPr>
              <a:spcBef>
                <a:spcPct val="50000"/>
              </a:spcBef>
            </a:pPr>
            <a:r>
              <a:rPr lang="fr-FR" baseline="0" dirty="0" err="1">
                <a:solidFill>
                  <a:schemeClr val="bg1"/>
                </a:solidFill>
                <a:latin typeface="Symbol" pitchFamily="18" charset="2"/>
              </a:rPr>
              <a:t>s</a:t>
            </a:r>
            <a:r>
              <a:rPr lang="fr-FR" baseline="-25000" dirty="0" err="1">
                <a:solidFill>
                  <a:schemeClr val="bg1"/>
                </a:solidFill>
              </a:rPr>
              <a:t>E</a:t>
            </a:r>
            <a:r>
              <a:rPr lang="fr-FR" baseline="0" dirty="0">
                <a:solidFill>
                  <a:schemeClr val="bg1"/>
                </a:solidFill>
              </a:rPr>
              <a:t>/E = 1.8% / </a:t>
            </a:r>
            <a:r>
              <a:rPr lang="fr-FR" sz="2000" baseline="0" dirty="0">
                <a:solidFill>
                  <a:schemeClr val="bg1"/>
                </a:solidFill>
              </a:rPr>
              <a:t>√</a:t>
            </a:r>
            <a:r>
              <a:rPr lang="fr-FR" baseline="0" dirty="0">
                <a:solidFill>
                  <a:schemeClr val="bg1"/>
                </a:solidFill>
              </a:rPr>
              <a:t>E </a:t>
            </a:r>
            <a:r>
              <a:rPr lang="fr-FR" baseline="0" dirty="0">
                <a:solidFill>
                  <a:schemeClr val="bg1"/>
                </a:solidFill>
                <a:cs typeface="Arial" pitchFamily="34" charset="0"/>
              </a:rPr>
              <a:t>+ 0.65%</a:t>
            </a:r>
          </a:p>
        </p:txBody>
      </p:sp>
      <p:grpSp>
        <p:nvGrpSpPr>
          <p:cNvPr id="2" name="Group 8"/>
          <p:cNvGrpSpPr>
            <a:grpSpLocks/>
          </p:cNvGrpSpPr>
          <p:nvPr/>
        </p:nvGrpSpPr>
        <p:grpSpPr bwMode="auto">
          <a:xfrm>
            <a:off x="1828800" y="1676400"/>
            <a:ext cx="4648200" cy="2219325"/>
            <a:chOff x="192" y="1870"/>
            <a:chExt cx="3020" cy="1638"/>
          </a:xfrm>
        </p:grpSpPr>
        <p:pic>
          <p:nvPicPr>
            <p:cNvPr id="26644" name="Image 8" descr="Ass total 1 slices ans capot.jpg"/>
            <p:cNvPicPr>
              <a:picLocks noChangeAspect="1"/>
            </p:cNvPicPr>
            <p:nvPr/>
          </p:nvPicPr>
          <p:blipFill>
            <a:blip r:embed="rId5" cstate="print"/>
            <a:srcRect l="25401" t="8861" r="12373" b="18680"/>
            <a:stretch>
              <a:fillRect/>
            </a:stretch>
          </p:blipFill>
          <p:spPr bwMode="auto">
            <a:xfrm>
              <a:off x="192" y="1872"/>
              <a:ext cx="3020" cy="1636"/>
            </a:xfrm>
            <a:prstGeom prst="rect">
              <a:avLst/>
            </a:prstGeom>
            <a:noFill/>
            <a:ln w="19050">
              <a:noFill/>
              <a:miter lim="800000"/>
              <a:headEnd/>
              <a:tailEnd/>
            </a:ln>
          </p:spPr>
        </p:pic>
        <p:sp>
          <p:nvSpPr>
            <p:cNvPr id="26645" name="Rectangle 10"/>
            <p:cNvSpPr>
              <a:spLocks noChangeArrowheads="1"/>
            </p:cNvSpPr>
            <p:nvPr/>
          </p:nvSpPr>
          <p:spPr bwMode="auto">
            <a:xfrm>
              <a:off x="240" y="1870"/>
              <a:ext cx="1225" cy="790"/>
            </a:xfrm>
            <a:prstGeom prst="rect">
              <a:avLst/>
            </a:prstGeom>
            <a:noFill/>
            <a:ln w="9525">
              <a:noFill/>
              <a:miter lim="800000"/>
              <a:headEnd/>
              <a:tailEnd/>
            </a:ln>
            <a:effectLst/>
          </p:spPr>
          <p:txBody>
            <a:bodyPr>
              <a:spAutoFit/>
            </a:bodyPr>
            <a:lstStyle/>
            <a:p>
              <a:r>
                <a:rPr lang="fr-FR" sz="1600" b="1" baseline="0">
                  <a:solidFill>
                    <a:srgbClr val="000000"/>
                  </a:solidFill>
                </a:rPr>
                <a:t>1 slice=</a:t>
              </a:r>
            </a:p>
            <a:p>
              <a:r>
                <a:rPr lang="fr-FR" sz="1600" b="1" baseline="0">
                  <a:solidFill>
                    <a:srgbClr val="000000"/>
                  </a:solidFill>
                </a:rPr>
                <a:t>1/16 barrel </a:t>
              </a:r>
            </a:p>
            <a:p>
              <a:r>
                <a:rPr lang="fr-FR" sz="1600" b="1" baseline="0">
                  <a:solidFill>
                    <a:srgbClr val="000000"/>
                  </a:solidFill>
                </a:rPr>
                <a:t>= 720 crystals </a:t>
              </a:r>
            </a:p>
            <a:p>
              <a:r>
                <a:rPr lang="fr-FR" sz="1600" b="1" baseline="0">
                  <a:solidFill>
                    <a:srgbClr val="000000"/>
                  </a:solidFill>
                </a:rPr>
                <a:t>= 720 kg</a:t>
              </a:r>
            </a:p>
          </p:txBody>
        </p:sp>
      </p:grpSp>
      <p:sp>
        <p:nvSpPr>
          <p:cNvPr id="26637" name="AutoShape 12"/>
          <p:cNvSpPr>
            <a:spLocks noChangeArrowheads="1"/>
          </p:cNvSpPr>
          <p:nvPr/>
        </p:nvSpPr>
        <p:spPr bwMode="auto">
          <a:xfrm>
            <a:off x="5724525" y="5013325"/>
            <a:ext cx="1152525" cy="142875"/>
          </a:xfrm>
          <a:prstGeom prst="rightArrow">
            <a:avLst>
              <a:gd name="adj1" fmla="val 50000"/>
              <a:gd name="adj2" fmla="val 201667"/>
            </a:avLst>
          </a:prstGeom>
          <a:solidFill>
            <a:srgbClr val="FFFF00"/>
          </a:solidFill>
          <a:ln w="9525">
            <a:solidFill>
              <a:schemeClr val="tx1"/>
            </a:solidFill>
            <a:miter lim="800000"/>
            <a:headEnd/>
            <a:tailEnd/>
          </a:ln>
          <a:effectLst/>
        </p:spPr>
        <p:txBody>
          <a:bodyPr wrap="none" anchor="ctr"/>
          <a:lstStyle/>
          <a:p>
            <a:endParaRPr lang="fr-FR"/>
          </a:p>
        </p:txBody>
      </p:sp>
      <p:sp>
        <p:nvSpPr>
          <p:cNvPr id="26638" name="AutoShape 13"/>
          <p:cNvSpPr>
            <a:spLocks noChangeArrowheads="1"/>
          </p:cNvSpPr>
          <p:nvPr/>
        </p:nvSpPr>
        <p:spPr bwMode="auto">
          <a:xfrm rot="1153840" flipV="1">
            <a:off x="5867400" y="1295400"/>
            <a:ext cx="1204913" cy="233363"/>
          </a:xfrm>
          <a:prstGeom prst="rightArrow">
            <a:avLst>
              <a:gd name="adj1" fmla="val 50000"/>
              <a:gd name="adj2" fmla="val 129081"/>
            </a:avLst>
          </a:prstGeom>
          <a:solidFill>
            <a:srgbClr val="FFFF00"/>
          </a:solidFill>
          <a:ln w="9525">
            <a:solidFill>
              <a:schemeClr val="tx1"/>
            </a:solidFill>
            <a:miter lim="800000"/>
            <a:headEnd/>
            <a:tailEnd/>
          </a:ln>
          <a:effectLst/>
        </p:spPr>
        <p:txBody>
          <a:bodyPr wrap="none" anchor="ctr"/>
          <a:lstStyle/>
          <a:p>
            <a:endParaRPr lang="fr-FR"/>
          </a:p>
        </p:txBody>
      </p:sp>
      <p:sp>
        <p:nvSpPr>
          <p:cNvPr id="26639" name="AutoShape 14"/>
          <p:cNvSpPr>
            <a:spLocks noChangeArrowheads="1"/>
          </p:cNvSpPr>
          <p:nvPr/>
        </p:nvSpPr>
        <p:spPr bwMode="auto">
          <a:xfrm rot="5400000">
            <a:off x="3168650" y="1479550"/>
            <a:ext cx="568325" cy="352425"/>
          </a:xfrm>
          <a:prstGeom prst="rightArrow">
            <a:avLst>
              <a:gd name="adj1" fmla="val 50000"/>
              <a:gd name="adj2" fmla="val 40315"/>
            </a:avLst>
          </a:prstGeom>
          <a:solidFill>
            <a:srgbClr val="FFFF00"/>
          </a:solidFill>
          <a:ln w="9525">
            <a:solidFill>
              <a:schemeClr val="tx1"/>
            </a:solidFill>
            <a:miter lim="800000"/>
            <a:headEnd/>
            <a:tailEnd/>
          </a:ln>
          <a:effectLst/>
        </p:spPr>
        <p:txBody>
          <a:bodyPr wrap="none" anchor="ctr"/>
          <a:lstStyle/>
          <a:p>
            <a:endParaRPr lang="fr-FR"/>
          </a:p>
        </p:txBody>
      </p:sp>
      <p:pic>
        <p:nvPicPr>
          <p:cNvPr id="26640" name="Picture 15" descr="resolution"/>
          <p:cNvPicPr>
            <a:picLocks noChangeAspect="1" noChangeArrowheads="1"/>
          </p:cNvPicPr>
          <p:nvPr/>
        </p:nvPicPr>
        <p:blipFill>
          <a:blip r:embed="rId6" cstate="print"/>
          <a:srcRect/>
          <a:stretch>
            <a:fillRect/>
          </a:stretch>
        </p:blipFill>
        <p:spPr bwMode="auto">
          <a:xfrm>
            <a:off x="3348038" y="4724400"/>
            <a:ext cx="2447925" cy="1557338"/>
          </a:xfrm>
          <a:prstGeom prst="rect">
            <a:avLst/>
          </a:prstGeom>
          <a:noFill/>
          <a:ln w="9525">
            <a:noFill/>
            <a:miter lim="800000"/>
            <a:headEnd/>
            <a:tailEnd/>
          </a:ln>
        </p:spPr>
      </p:pic>
      <p:sp>
        <p:nvSpPr>
          <p:cNvPr id="26641" name="Line 16"/>
          <p:cNvSpPr>
            <a:spLocks noChangeShapeType="1"/>
          </p:cNvSpPr>
          <p:nvPr/>
        </p:nvSpPr>
        <p:spPr bwMode="auto">
          <a:xfrm>
            <a:off x="0" y="457200"/>
            <a:ext cx="9144000" cy="0"/>
          </a:xfrm>
          <a:prstGeom prst="line">
            <a:avLst/>
          </a:prstGeom>
          <a:noFill/>
          <a:ln w="9525">
            <a:solidFill>
              <a:schemeClr val="tx1"/>
            </a:solidFill>
            <a:round/>
            <a:headEnd/>
            <a:tailEnd/>
          </a:ln>
          <a:effectLst/>
        </p:spPr>
        <p:txBody>
          <a:bodyPr/>
          <a:lstStyle/>
          <a:p>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3"/>
          <p:cNvSpPr>
            <a:spLocks noGrp="1"/>
          </p:cNvSpPr>
          <p:nvPr>
            <p:ph type="sldNum" sz="quarter" idx="12"/>
          </p:nvPr>
        </p:nvSpPr>
        <p:spPr/>
        <p:txBody>
          <a:bodyPr/>
          <a:lstStyle/>
          <a:p>
            <a:pPr>
              <a:defRPr/>
            </a:pPr>
            <a:fld id="{7359F71D-365F-4E7E-8A6A-3806C6BF54E7}" type="slidenum">
              <a:rPr lang="fr-FR"/>
              <a:pPr>
                <a:defRPr/>
              </a:pPr>
              <a:t>8</a:t>
            </a:fld>
            <a:endParaRPr lang="fr-FR"/>
          </a:p>
        </p:txBody>
      </p:sp>
      <p:sp>
        <p:nvSpPr>
          <p:cNvPr id="29699" name="Text Box 3"/>
          <p:cNvSpPr txBox="1">
            <a:spLocks noChangeArrowheads="1"/>
          </p:cNvSpPr>
          <p:nvPr/>
        </p:nvSpPr>
        <p:spPr bwMode="auto">
          <a:xfrm>
            <a:off x="1143000" y="838200"/>
            <a:ext cx="7331075"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28575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aseline="30000">
                <a:solidFill>
                  <a:schemeClr val="tx1"/>
                </a:solidFill>
                <a:latin typeface="Arial" charset="0"/>
              </a:defRPr>
            </a:lvl1pPr>
            <a:lvl2pPr marL="742950" indent="-285750" eaLnBrk="0" hangingPunct="0">
              <a:tabLst>
                <a:tab pos="28575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aseline="30000">
                <a:solidFill>
                  <a:schemeClr val="tx1"/>
                </a:solidFill>
                <a:latin typeface="Arial" charset="0"/>
              </a:defRPr>
            </a:lvl2pPr>
            <a:lvl3pPr marL="1143000" indent="-228600" eaLnBrk="0" hangingPunct="0">
              <a:tabLst>
                <a:tab pos="28575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aseline="30000">
                <a:solidFill>
                  <a:schemeClr val="tx1"/>
                </a:solidFill>
                <a:latin typeface="Arial" charset="0"/>
              </a:defRPr>
            </a:lvl3pPr>
            <a:lvl4pPr marL="1600200" indent="-228600" eaLnBrk="0" hangingPunct="0">
              <a:tabLst>
                <a:tab pos="28575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aseline="30000">
                <a:solidFill>
                  <a:schemeClr val="tx1"/>
                </a:solidFill>
                <a:latin typeface="Arial" charset="0"/>
              </a:defRPr>
            </a:lvl4pPr>
            <a:lvl5pPr marL="2057400" indent="-228600" eaLnBrk="0" hangingPunct="0">
              <a:tabLst>
                <a:tab pos="28575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aseline="30000">
                <a:solidFill>
                  <a:schemeClr val="tx1"/>
                </a:solidFill>
                <a:latin typeface="Arial" charset="0"/>
              </a:defRPr>
            </a:lvl5pPr>
            <a:lvl6pPr marL="2514600" indent="-228600" eaLnBrk="0" fontAlgn="base" hangingPunct="0">
              <a:spcBef>
                <a:spcPct val="0"/>
              </a:spcBef>
              <a:spcAft>
                <a:spcPct val="0"/>
              </a:spcAft>
              <a:tabLst>
                <a:tab pos="28575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aseline="30000">
                <a:solidFill>
                  <a:schemeClr val="tx1"/>
                </a:solidFill>
                <a:latin typeface="Arial" charset="0"/>
              </a:defRPr>
            </a:lvl6pPr>
            <a:lvl7pPr marL="2971800" indent="-228600" eaLnBrk="0" fontAlgn="base" hangingPunct="0">
              <a:spcBef>
                <a:spcPct val="0"/>
              </a:spcBef>
              <a:spcAft>
                <a:spcPct val="0"/>
              </a:spcAft>
              <a:tabLst>
                <a:tab pos="28575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aseline="30000">
                <a:solidFill>
                  <a:schemeClr val="tx1"/>
                </a:solidFill>
                <a:latin typeface="Arial" charset="0"/>
              </a:defRPr>
            </a:lvl7pPr>
            <a:lvl8pPr marL="3429000" indent="-228600" eaLnBrk="0" fontAlgn="base" hangingPunct="0">
              <a:spcBef>
                <a:spcPct val="0"/>
              </a:spcBef>
              <a:spcAft>
                <a:spcPct val="0"/>
              </a:spcAft>
              <a:tabLst>
                <a:tab pos="28575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aseline="30000">
                <a:solidFill>
                  <a:schemeClr val="tx1"/>
                </a:solidFill>
                <a:latin typeface="Arial" charset="0"/>
              </a:defRPr>
            </a:lvl8pPr>
            <a:lvl9pPr marL="3886200" indent="-228600" eaLnBrk="0" fontAlgn="base" hangingPunct="0">
              <a:spcBef>
                <a:spcPct val="0"/>
              </a:spcBef>
              <a:spcAft>
                <a:spcPct val="0"/>
              </a:spcAft>
              <a:tabLst>
                <a:tab pos="28575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aseline="30000">
                <a:solidFill>
                  <a:schemeClr val="tx1"/>
                </a:solidFill>
                <a:latin typeface="Arial" charset="0"/>
              </a:defRPr>
            </a:lvl9pPr>
          </a:lstStyle>
          <a:p>
            <a:pPr eaLnBrk="1" hangingPunct="1">
              <a:lnSpc>
                <a:spcPts val="2000"/>
              </a:lnSpc>
              <a:spcAft>
                <a:spcPts val="1300"/>
              </a:spcAft>
            </a:pPr>
            <a:r>
              <a:rPr lang="en-US" sz="2400" baseline="0" dirty="0">
                <a:latin typeface="Verdana" pitchFamily="34" charset="0"/>
                <a:ea typeface="Arial Unicode MS" pitchFamily="34" charset="-128"/>
                <a:cs typeface="Arial Unicode MS" pitchFamily="34" charset="-128"/>
              </a:rPr>
              <a:t>At present a group of </a:t>
            </a:r>
            <a:r>
              <a:rPr lang="en-US" sz="2400" b="1" baseline="0" dirty="0" smtClean="0">
                <a:latin typeface="Verdana" pitchFamily="34" charset="0"/>
                <a:ea typeface="Arial Unicode MS" pitchFamily="34" charset="-128"/>
                <a:cs typeface="Arial Unicode MS" pitchFamily="34" charset="-128"/>
              </a:rPr>
              <a:t>500 </a:t>
            </a:r>
            <a:r>
              <a:rPr lang="en-US" sz="2400" b="1" baseline="0" dirty="0">
                <a:latin typeface="Verdana" pitchFamily="34" charset="0"/>
                <a:ea typeface="Arial Unicode MS" pitchFamily="34" charset="-128"/>
                <a:cs typeface="Arial Unicode MS" pitchFamily="34" charset="-128"/>
              </a:rPr>
              <a:t>physicists</a:t>
            </a:r>
            <a:endParaRPr lang="en-US" sz="2400" baseline="0" dirty="0">
              <a:latin typeface="Verdana" pitchFamily="34" charset="0"/>
              <a:ea typeface="Arial Unicode MS" pitchFamily="34" charset="-128"/>
              <a:cs typeface="Arial Unicode MS" pitchFamily="34" charset="-128"/>
            </a:endParaRPr>
          </a:p>
          <a:p>
            <a:pPr eaLnBrk="1" hangingPunct="1">
              <a:lnSpc>
                <a:spcPts val="2000"/>
              </a:lnSpc>
              <a:spcAft>
                <a:spcPts val="1300"/>
              </a:spcAft>
            </a:pPr>
            <a:r>
              <a:rPr lang="en-US" sz="2400" baseline="0" dirty="0">
                <a:latin typeface="Verdana" pitchFamily="34" charset="0"/>
                <a:ea typeface="Arial Unicode MS" pitchFamily="34" charset="-128"/>
                <a:cs typeface="Arial Unicode MS" pitchFamily="34" charset="-128"/>
              </a:rPr>
              <a:t>   from 53 institutions of 16 countries</a:t>
            </a:r>
          </a:p>
        </p:txBody>
      </p:sp>
      <p:sp>
        <p:nvSpPr>
          <p:cNvPr id="29700" name="Text Box 4"/>
          <p:cNvSpPr txBox="1">
            <a:spLocks noChangeArrowheads="1"/>
          </p:cNvSpPr>
          <p:nvPr/>
        </p:nvSpPr>
        <p:spPr bwMode="auto">
          <a:xfrm>
            <a:off x="808038" y="2133600"/>
            <a:ext cx="7526337" cy="4124325"/>
          </a:xfrm>
          <a:prstGeom prst="rect">
            <a:avLst/>
          </a:prstGeom>
          <a:solidFill>
            <a:srgbClr val="FFFF99"/>
          </a:solidFill>
          <a:ln w="9525">
            <a:solidFill>
              <a:srgbClr val="FF3300"/>
            </a:solidFill>
            <a:miter lim="800000"/>
            <a:headEnd/>
            <a:tailEnd/>
          </a:ln>
          <a:effectLst/>
          <a:extLs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lIns="0" tIns="0" rIns="0" bIns="0">
            <a:spAutoFit/>
          </a:bodyPr>
          <a:lstStyle>
            <a:lvl1pPr eaLnBrk="0" hangingPunct="0">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9pPr>
          </a:lstStyle>
          <a:p>
            <a:pPr algn="ctr" eaLnBrk="1" hangingPunct="1">
              <a:lnSpc>
                <a:spcPts val="2700"/>
              </a:lnSpc>
            </a:pPr>
            <a:r>
              <a:rPr lang="en-US" sz="2000" baseline="0">
                <a:solidFill>
                  <a:srgbClr val="000000"/>
                </a:solidFill>
                <a:latin typeface="Verdana" pitchFamily="34" charset="0"/>
                <a:ea typeface="Arial Unicode MS" pitchFamily="34" charset="-128"/>
                <a:cs typeface="Arial Unicode MS" pitchFamily="34" charset="-128"/>
              </a:rPr>
              <a:t>Basel, Beijing, Bochum, IIT Bombay, Bonn, Brescia, </a:t>
            </a:r>
          </a:p>
          <a:p>
            <a:pPr algn="ctr" eaLnBrk="1" hangingPunct="1">
              <a:lnSpc>
                <a:spcPts val="2700"/>
              </a:lnSpc>
            </a:pPr>
            <a:r>
              <a:rPr lang="en-US" sz="2000" baseline="0">
                <a:solidFill>
                  <a:srgbClr val="000000"/>
                </a:solidFill>
                <a:latin typeface="Verdana" pitchFamily="34" charset="0"/>
                <a:ea typeface="Arial Unicode MS" pitchFamily="34" charset="-128"/>
                <a:cs typeface="Arial Unicode MS" pitchFamily="34" charset="-128"/>
              </a:rPr>
              <a:t>IFIN Bucharest, Catania, Chicago, Cracow, </a:t>
            </a:r>
            <a:r>
              <a:rPr lang="en-US" sz="2000" baseline="0">
                <a:solidFill>
                  <a:srgbClr val="000000"/>
                </a:solidFill>
                <a:latin typeface="Verdana" pitchFamily="34" charset="0"/>
                <a:cs typeface="Arial" charset="0"/>
                <a:sym typeface="Times New Roman" pitchFamily="18" charset="0"/>
              </a:rPr>
              <a:t>IFJ PAN Cracow, Cracow UT,</a:t>
            </a:r>
            <a:r>
              <a:rPr lang="en-US" sz="2000" baseline="0">
                <a:solidFill>
                  <a:srgbClr val="000000"/>
                </a:solidFill>
                <a:latin typeface="Times New Roman" pitchFamily="18" charset="0"/>
                <a:cs typeface="Times New Roman" pitchFamily="18" charset="0"/>
                <a:sym typeface="Times New Roman" pitchFamily="18" charset="0"/>
              </a:rPr>
              <a:t> </a:t>
            </a:r>
            <a:r>
              <a:rPr lang="en-US" sz="2000" baseline="0">
                <a:solidFill>
                  <a:srgbClr val="000000"/>
                </a:solidFill>
                <a:latin typeface="Verdana" pitchFamily="34" charset="0"/>
                <a:ea typeface="Arial Unicode MS" pitchFamily="34" charset="-128"/>
                <a:cs typeface="Arial Unicode MS" pitchFamily="34" charset="-128"/>
              </a:rPr>
              <a:t>Dresden, Edinburg, Erlangen, Ferrara, Frankfurt, Genova, Giessen, Glasgow, GSI, </a:t>
            </a:r>
          </a:p>
          <a:p>
            <a:pPr algn="ctr" eaLnBrk="1" hangingPunct="1">
              <a:lnSpc>
                <a:spcPts val="2700"/>
              </a:lnSpc>
            </a:pPr>
            <a:r>
              <a:rPr lang="en-US" sz="2000" baseline="0">
                <a:solidFill>
                  <a:srgbClr val="000000"/>
                </a:solidFill>
                <a:latin typeface="Verdana" pitchFamily="34" charset="0"/>
                <a:ea typeface="Arial Unicode MS" pitchFamily="34" charset="-128"/>
                <a:cs typeface="Arial Unicode MS" pitchFamily="34" charset="-128"/>
              </a:rPr>
              <a:t>FZ Jülich, JINR Dubna, Katowice, KVI Groningen, Lanzhou, LNF, Lund, Mainz, Minsk, ITEP Moscow, MPEI Moscow, </a:t>
            </a:r>
          </a:p>
          <a:p>
            <a:pPr algn="ctr" eaLnBrk="1" hangingPunct="1">
              <a:lnSpc>
                <a:spcPts val="2700"/>
              </a:lnSpc>
            </a:pPr>
            <a:r>
              <a:rPr lang="en-US" sz="2000" baseline="0">
                <a:solidFill>
                  <a:srgbClr val="000000"/>
                </a:solidFill>
                <a:latin typeface="Verdana" pitchFamily="34" charset="0"/>
                <a:ea typeface="Arial Unicode MS" pitchFamily="34" charset="-128"/>
                <a:cs typeface="Arial Unicode MS" pitchFamily="34" charset="-128"/>
              </a:rPr>
              <a:t>TU München, Münster, Northwestern, BINP Novosibirsk, IPN Orsay, Pavia, Piemonte</a:t>
            </a:r>
            <a:r>
              <a:rPr lang="en-US" sz="2000" u="sng" baseline="0">
                <a:solidFill>
                  <a:srgbClr val="000000"/>
                </a:solidFill>
                <a:latin typeface="Verdana" pitchFamily="34" charset="0"/>
                <a:ea typeface="Arial Unicode MS" pitchFamily="34" charset="-128"/>
                <a:cs typeface="Arial Unicode MS" pitchFamily="34" charset="-128"/>
              </a:rPr>
              <a:t> </a:t>
            </a:r>
            <a:r>
              <a:rPr lang="en-US" sz="2000" baseline="0">
                <a:solidFill>
                  <a:srgbClr val="000000"/>
                </a:solidFill>
                <a:latin typeface="Verdana" pitchFamily="34" charset="0"/>
                <a:ea typeface="Arial Unicode MS" pitchFamily="34" charset="-128"/>
                <a:cs typeface="Arial Unicode MS" pitchFamily="34" charset="-128"/>
              </a:rPr>
              <a:t>Orientale, IHEP Protvino, </a:t>
            </a:r>
          </a:p>
          <a:p>
            <a:pPr algn="ctr" eaLnBrk="1" hangingPunct="1">
              <a:lnSpc>
                <a:spcPts val="2700"/>
              </a:lnSpc>
            </a:pPr>
            <a:r>
              <a:rPr lang="en-US" sz="2000" baseline="0">
                <a:solidFill>
                  <a:srgbClr val="000000"/>
                </a:solidFill>
                <a:latin typeface="Verdana" pitchFamily="34" charset="0"/>
                <a:ea typeface="Arial Unicode MS" pitchFamily="34" charset="-128"/>
                <a:cs typeface="Arial Unicode MS" pitchFamily="34" charset="-128"/>
              </a:rPr>
              <a:t>PNPI St. Petersburg, KTH Stockholm, Stockholm, U Torino, INFN Torino, Torino Politecnico, Trieste, TSL Uppsala, Tübingen, Uppsala, Valencia, SINS Warsaw, TU Warsaw, SMI Wien </a:t>
            </a:r>
          </a:p>
        </p:txBody>
      </p:sp>
      <p:sp>
        <p:nvSpPr>
          <p:cNvPr id="29701" name="Text Box 5"/>
          <p:cNvSpPr txBox="1">
            <a:spLocks noChangeArrowheads="1"/>
          </p:cNvSpPr>
          <p:nvPr/>
        </p:nvSpPr>
        <p:spPr bwMode="auto">
          <a:xfrm>
            <a:off x="833438" y="6400800"/>
            <a:ext cx="7475537"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9pPr>
          </a:lstStyle>
          <a:p>
            <a:pPr algn="ctr" eaLnBrk="1" hangingPunct="1">
              <a:lnSpc>
                <a:spcPts val="2200"/>
              </a:lnSpc>
            </a:pPr>
            <a:r>
              <a:rPr lang="en-US" b="1" i="1" baseline="0">
                <a:latin typeface="Verdana" pitchFamily="34" charset="0"/>
                <a:ea typeface="Arial Unicode MS" pitchFamily="34" charset="-128"/>
                <a:cs typeface="Arial Unicode MS" pitchFamily="34" charset="-128"/>
              </a:rPr>
              <a:t>http://www.gsi.de/panda</a:t>
            </a:r>
          </a:p>
        </p:txBody>
      </p:sp>
      <p:pic>
        <p:nvPicPr>
          <p:cNvPr id="29702"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309938"/>
            <a:ext cx="715963"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pic>
        <p:nvPicPr>
          <p:cNvPr id="29703"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28038" y="3922713"/>
            <a:ext cx="715962"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pic>
        <p:nvPicPr>
          <p:cNvPr id="29704"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4238625"/>
            <a:ext cx="71596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pic>
        <p:nvPicPr>
          <p:cNvPr id="29705"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5192713"/>
            <a:ext cx="715963"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pic>
        <p:nvPicPr>
          <p:cNvPr id="29706" name="Picture 1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2863850"/>
            <a:ext cx="71596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pic>
        <p:nvPicPr>
          <p:cNvPr id="29707" name="Picture 1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2419350"/>
            <a:ext cx="71596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pic>
        <p:nvPicPr>
          <p:cNvPr id="29708" name="Picture 1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428038" y="4951413"/>
            <a:ext cx="715962"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pic>
        <p:nvPicPr>
          <p:cNvPr id="29709" name="Picture 1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28038" y="3429000"/>
            <a:ext cx="715962"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pic>
        <p:nvPicPr>
          <p:cNvPr id="29710" name="Picture 14"/>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428038" y="2925763"/>
            <a:ext cx="715962"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sp>
        <p:nvSpPr>
          <p:cNvPr id="29711" name="Text Box 15"/>
          <p:cNvSpPr txBox="1">
            <a:spLocks noChangeArrowheads="1"/>
          </p:cNvSpPr>
          <p:nvPr/>
        </p:nvSpPr>
        <p:spPr bwMode="auto">
          <a:xfrm>
            <a:off x="1143000" y="1676400"/>
            <a:ext cx="637222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Lst>
              <a:defRPr baseline="30000">
                <a:solidFill>
                  <a:schemeClr val="tx1"/>
                </a:solidFill>
                <a:latin typeface="Arial" charset="0"/>
              </a:defRPr>
            </a:lvl9pPr>
          </a:lstStyle>
          <a:p>
            <a:pPr algn="ctr" eaLnBrk="1" hangingPunct="1">
              <a:lnSpc>
                <a:spcPts val="1500"/>
              </a:lnSpc>
            </a:pPr>
            <a:r>
              <a:rPr lang="en-US" sz="1200" b="1" baseline="0">
                <a:latin typeface="Verdana" pitchFamily="34" charset="0"/>
                <a:ea typeface="Arial Unicode MS" pitchFamily="34" charset="-128"/>
                <a:cs typeface="Arial Unicode MS" pitchFamily="34" charset="-128"/>
              </a:rPr>
              <a:t>Austria – Belaruz - China - France - Germany –India - Italy – Netherlands</a:t>
            </a:r>
          </a:p>
          <a:p>
            <a:pPr algn="ctr" eaLnBrk="1" hangingPunct="1">
              <a:lnSpc>
                <a:spcPts val="1500"/>
              </a:lnSpc>
            </a:pPr>
            <a:r>
              <a:rPr lang="en-US" sz="1200" b="1" baseline="0">
                <a:latin typeface="Verdana" pitchFamily="34" charset="0"/>
                <a:ea typeface="Arial Unicode MS" pitchFamily="34" charset="-128"/>
                <a:cs typeface="Arial Unicode MS" pitchFamily="34" charset="-128"/>
              </a:rPr>
              <a:t>Poland – Romania - Russia – Spain - Sweden – Switzerland - U.K. – U.S.A..</a:t>
            </a:r>
          </a:p>
        </p:txBody>
      </p:sp>
      <p:pic>
        <p:nvPicPr>
          <p:cNvPr id="29712" name="Picture 16"/>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416925" y="5464175"/>
            <a:ext cx="727075"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pic>
        <p:nvPicPr>
          <p:cNvPr id="29713" name="Picture 17"/>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175" y="3760788"/>
            <a:ext cx="7143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pic>
        <p:nvPicPr>
          <p:cNvPr id="29714" name="Picture 19"/>
          <p:cNvPicPr>
            <a:picLocks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8428038" y="4413250"/>
            <a:ext cx="71596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15" name="Picture 20"/>
          <p:cNvPicPr>
            <a:picLocks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8428038" y="2419350"/>
            <a:ext cx="71596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16" name="Picture 21"/>
          <p:cNvPicPr>
            <a:picLocks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0" y="4692650"/>
            <a:ext cx="715963"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17" name="Picture 22"/>
          <p:cNvPicPr>
            <a:picLocks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0" y="5643563"/>
            <a:ext cx="715963"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1" name="Rectangle 21"/>
          <p:cNvSpPr>
            <a:spLocks noChangeArrowheads="1"/>
          </p:cNvSpPr>
          <p:nvPr/>
        </p:nvSpPr>
        <p:spPr bwMode="auto">
          <a:xfrm>
            <a:off x="0" y="76200"/>
            <a:ext cx="9144000" cy="593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algn="ctr" defTabSz="449263">
              <a:tabLst>
                <a:tab pos="0" algn="l"/>
                <a:tab pos="912813" algn="l"/>
                <a:tab pos="1828800" algn="l"/>
                <a:tab pos="2741613" algn="l"/>
                <a:tab pos="3657600" algn="l"/>
                <a:tab pos="4570413" algn="l"/>
                <a:tab pos="5486400" algn="l"/>
                <a:tab pos="6399213" algn="l"/>
                <a:tab pos="7315200" algn="l"/>
                <a:tab pos="8226425" algn="l"/>
                <a:tab pos="9144000" algn="l"/>
                <a:tab pos="10055225" algn="l"/>
              </a:tabLst>
              <a:defRPr/>
            </a:pPr>
            <a:r>
              <a:rPr lang="en-GB" sz="3900" b="1" baseline="0">
                <a:effectLst>
                  <a:outerShdw blurRad="38100" dist="38100" dir="2700000" algn="tl">
                    <a:srgbClr val="000000"/>
                  </a:outerShdw>
                </a:effectLst>
                <a:latin typeface="Verdana" pitchFamily="34" charset="0"/>
              </a:rPr>
              <a:t>The </a:t>
            </a:r>
            <a:r>
              <a:rPr lang="en-GB" sz="3900" b="1" baseline="0">
                <a:effectLst>
                  <a:outerShdw blurRad="38100" dist="38100" dir="2700000" algn="tl">
                    <a:srgbClr val="000000"/>
                  </a:outerShdw>
                </a:effectLst>
                <a:latin typeface="VerdanaBar" pitchFamily="34" charset="0"/>
              </a:rPr>
              <a:t>P</a:t>
            </a:r>
            <a:r>
              <a:rPr lang="en-GB" sz="3900" b="1" baseline="0">
                <a:effectLst>
                  <a:outerShdw blurRad="38100" dist="38100" dir="2700000" algn="tl">
                    <a:srgbClr val="000000"/>
                  </a:outerShdw>
                </a:effectLst>
                <a:latin typeface="Verdana" pitchFamily="34" charset="0"/>
              </a:rPr>
              <a:t>ANDA Collaboration</a:t>
            </a:r>
          </a:p>
        </p:txBody>
      </p:sp>
    </p:spTree>
    <p:extLst>
      <p:ext uri="{BB962C8B-B14F-4D97-AF65-F5344CB8AC3E}">
        <p14:creationId xmlns:p14="http://schemas.microsoft.com/office/powerpoint/2010/main" xmlns="" val="2656152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0" y="0"/>
            <a:ext cx="9123363" cy="1268760"/>
          </a:xfrm>
          <a:solidFill>
            <a:srgbClr val="4F81BD"/>
          </a:solidFill>
        </p:spPr>
        <p:txBody>
          <a:bodyPr tIns="24002" rtlCol="0">
            <a:normAutofit fontScale="90000"/>
          </a:bodyPr>
          <a:lstStyle/>
          <a:p>
            <a:pPr fontAlgn="auto">
              <a:spcAft>
                <a:spcPts val="0"/>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US" sz="4000" dirty="0" smtClean="0">
                <a:solidFill>
                  <a:schemeClr val="bg1"/>
                </a:solidFill>
              </a:rPr>
              <a:t>Time-Like and Space-Like electromagnetic form factors (1)</a:t>
            </a:r>
            <a:endParaRPr lang="en-US" sz="4000" dirty="0">
              <a:solidFill>
                <a:schemeClr val="bg1"/>
              </a:solidFill>
            </a:endParaRPr>
          </a:p>
        </p:txBody>
      </p:sp>
      <p:sp>
        <p:nvSpPr>
          <p:cNvPr id="1033" name="ZoneTexte 83"/>
          <p:cNvSpPr txBox="1">
            <a:spLocks noChangeArrowheads="1"/>
          </p:cNvSpPr>
          <p:nvPr/>
        </p:nvSpPr>
        <p:spPr bwMode="auto">
          <a:xfrm>
            <a:off x="5329238" y="1301080"/>
            <a:ext cx="3706812" cy="3662541"/>
          </a:xfrm>
          <a:prstGeom prst="rect">
            <a:avLst/>
          </a:prstGeom>
          <a:noFill/>
          <a:ln w="9525">
            <a:noFill/>
            <a:miter lim="800000"/>
            <a:headEnd/>
            <a:tailEnd/>
          </a:ln>
        </p:spPr>
        <p:txBody>
          <a:bodyPr>
            <a:spAutoFit/>
          </a:bodyPr>
          <a:lstStyle/>
          <a:p>
            <a:r>
              <a:rPr lang="en-US" sz="2400" dirty="0" smtClean="0">
                <a:solidFill>
                  <a:srgbClr val="0000FF"/>
                </a:solidFill>
                <a:latin typeface="Calibri" pitchFamily="34" charset="0"/>
              </a:rPr>
              <a:t>Constraints:</a:t>
            </a:r>
            <a:endParaRPr lang="fr-FR" sz="2400" dirty="0">
              <a:latin typeface="Calibri" pitchFamily="34" charset="0"/>
            </a:endParaRPr>
          </a:p>
          <a:p>
            <a:pPr>
              <a:buFont typeface="Arial" pitchFamily="34" charset="0"/>
              <a:buChar char="•"/>
            </a:pPr>
            <a:r>
              <a:rPr lang="fr-FR" sz="2400" dirty="0">
                <a:latin typeface="Calibri" pitchFamily="34" charset="0"/>
              </a:rPr>
              <a:t> </a:t>
            </a:r>
            <a:r>
              <a:rPr lang="fr-FR" sz="2400" dirty="0" err="1">
                <a:latin typeface="Calibri" pitchFamily="34" charset="0"/>
              </a:rPr>
              <a:t>G</a:t>
            </a:r>
            <a:r>
              <a:rPr lang="fr-FR" sz="2400" baseline="-25000" dirty="0" err="1">
                <a:latin typeface="Calibri" pitchFamily="34" charset="0"/>
              </a:rPr>
              <a:t>E</a:t>
            </a:r>
            <a:r>
              <a:rPr lang="fr-FR" sz="2400" baseline="30000" dirty="0" err="1">
                <a:latin typeface="Calibri" pitchFamily="34" charset="0"/>
              </a:rPr>
              <a:t>p</a:t>
            </a:r>
            <a:r>
              <a:rPr lang="fr-FR" sz="2400" dirty="0">
                <a:latin typeface="Calibri" pitchFamily="34" charset="0"/>
              </a:rPr>
              <a:t>(0)=1</a:t>
            </a:r>
          </a:p>
          <a:p>
            <a:pPr>
              <a:buFont typeface="Arial" pitchFamily="34" charset="0"/>
              <a:buChar char="•"/>
            </a:pPr>
            <a:r>
              <a:rPr lang="fr-FR" sz="2400" dirty="0">
                <a:latin typeface="Calibri" pitchFamily="34" charset="0"/>
              </a:rPr>
              <a:t> </a:t>
            </a:r>
            <a:r>
              <a:rPr lang="fr-FR" sz="2400" dirty="0" err="1">
                <a:latin typeface="Calibri" pitchFamily="34" charset="0"/>
              </a:rPr>
              <a:t>G</a:t>
            </a:r>
            <a:r>
              <a:rPr lang="fr-FR" sz="2400" baseline="-25000" dirty="0" err="1">
                <a:latin typeface="Calibri" pitchFamily="34" charset="0"/>
              </a:rPr>
              <a:t>M</a:t>
            </a:r>
            <a:r>
              <a:rPr lang="fr-FR" sz="2400" baseline="30000" dirty="0" err="1">
                <a:latin typeface="Calibri" pitchFamily="34" charset="0"/>
              </a:rPr>
              <a:t>p</a:t>
            </a:r>
            <a:r>
              <a:rPr lang="fr-FR" sz="2400" dirty="0">
                <a:latin typeface="Calibri" pitchFamily="34" charset="0"/>
              </a:rPr>
              <a:t>(0)=</a:t>
            </a:r>
            <a:r>
              <a:rPr lang="el-GR" sz="2400" dirty="0">
                <a:latin typeface="Calibri" pitchFamily="34" charset="0"/>
              </a:rPr>
              <a:t>μ</a:t>
            </a:r>
            <a:r>
              <a:rPr lang="fr-FR" sz="2400" baseline="-25000" dirty="0">
                <a:latin typeface="Calibri" pitchFamily="34" charset="0"/>
              </a:rPr>
              <a:t>p</a:t>
            </a:r>
            <a:endParaRPr lang="fr-FR" sz="2400" dirty="0">
              <a:latin typeface="Calibri" pitchFamily="34" charset="0"/>
            </a:endParaRPr>
          </a:p>
          <a:p>
            <a:pPr>
              <a:buFont typeface="Arial" pitchFamily="34" charset="0"/>
              <a:buChar char="•"/>
            </a:pPr>
            <a:r>
              <a:rPr lang="fr-FR" sz="2400" dirty="0">
                <a:latin typeface="Calibri" pitchFamily="34" charset="0"/>
              </a:rPr>
              <a:t> </a:t>
            </a:r>
            <a:r>
              <a:rPr lang="fr-FR" sz="2400" dirty="0" err="1">
                <a:latin typeface="Calibri" pitchFamily="34" charset="0"/>
              </a:rPr>
              <a:t>G</a:t>
            </a:r>
            <a:r>
              <a:rPr lang="fr-FR" sz="2400" baseline="-25000" dirty="0" err="1">
                <a:latin typeface="Calibri" pitchFamily="34" charset="0"/>
              </a:rPr>
              <a:t>E</a:t>
            </a:r>
            <a:r>
              <a:rPr lang="fr-FR" sz="2400" baseline="30000" dirty="0" err="1">
                <a:latin typeface="Calibri" pitchFamily="34" charset="0"/>
              </a:rPr>
              <a:t>p</a:t>
            </a:r>
            <a:r>
              <a:rPr lang="fr-FR" sz="2400" dirty="0">
                <a:latin typeface="Calibri" pitchFamily="34" charset="0"/>
              </a:rPr>
              <a:t>(4m</a:t>
            </a:r>
            <a:r>
              <a:rPr lang="fr-FR" sz="2400" baseline="-25000" dirty="0">
                <a:latin typeface="Calibri" pitchFamily="34" charset="0"/>
              </a:rPr>
              <a:t>p</a:t>
            </a:r>
            <a:r>
              <a:rPr lang="fr-FR" sz="2400" dirty="0">
                <a:latin typeface="Calibri" pitchFamily="34" charset="0"/>
              </a:rPr>
              <a:t>²)= </a:t>
            </a:r>
            <a:r>
              <a:rPr lang="fr-FR" sz="2400" dirty="0" err="1">
                <a:latin typeface="Calibri" pitchFamily="34" charset="0"/>
              </a:rPr>
              <a:t>G</a:t>
            </a:r>
            <a:r>
              <a:rPr lang="fr-FR" sz="2400" baseline="-25000" dirty="0" err="1">
                <a:latin typeface="Calibri" pitchFamily="34" charset="0"/>
              </a:rPr>
              <a:t>M</a:t>
            </a:r>
            <a:r>
              <a:rPr lang="fr-FR" sz="2400" baseline="30000" dirty="0" err="1">
                <a:latin typeface="Calibri" pitchFamily="34" charset="0"/>
              </a:rPr>
              <a:t>p</a:t>
            </a:r>
            <a:r>
              <a:rPr lang="fr-FR" sz="2400" dirty="0">
                <a:latin typeface="Calibri" pitchFamily="34" charset="0"/>
              </a:rPr>
              <a:t>(4m</a:t>
            </a:r>
            <a:r>
              <a:rPr lang="fr-FR" sz="2400" baseline="-25000" dirty="0">
                <a:latin typeface="Calibri" pitchFamily="34" charset="0"/>
              </a:rPr>
              <a:t>p</a:t>
            </a:r>
            <a:r>
              <a:rPr lang="fr-FR" sz="2400" dirty="0">
                <a:latin typeface="Calibri" pitchFamily="34" charset="0"/>
              </a:rPr>
              <a:t>²)</a:t>
            </a:r>
          </a:p>
          <a:p>
            <a:pPr>
              <a:buFont typeface="Arial" pitchFamily="34" charset="0"/>
              <a:buChar char="•"/>
            </a:pPr>
            <a:endParaRPr lang="fr-FR" sz="2400" dirty="0">
              <a:latin typeface="Calibri" pitchFamily="34" charset="0"/>
            </a:endParaRPr>
          </a:p>
          <a:p>
            <a:r>
              <a:rPr lang="fr-FR" sz="2400" dirty="0" err="1">
                <a:solidFill>
                  <a:srgbClr val="0000FF"/>
                </a:solidFill>
                <a:latin typeface="Calibri" pitchFamily="34" charset="0"/>
              </a:rPr>
              <a:t>Asymptotics</a:t>
            </a:r>
            <a:endParaRPr lang="fr-FR" sz="2400" dirty="0">
              <a:solidFill>
                <a:srgbClr val="0000FF"/>
              </a:solidFill>
              <a:latin typeface="Calibri" pitchFamily="34" charset="0"/>
            </a:endParaRPr>
          </a:p>
          <a:p>
            <a:pPr>
              <a:buFont typeface="Arial" pitchFamily="34" charset="0"/>
              <a:buChar char="•"/>
            </a:pPr>
            <a:r>
              <a:rPr lang="fr-FR" sz="2400" dirty="0">
                <a:latin typeface="Calibri" pitchFamily="34" charset="0"/>
              </a:rPr>
              <a:t> </a:t>
            </a:r>
            <a:r>
              <a:rPr lang="fr-FR" sz="2000" dirty="0">
                <a:latin typeface="Calibri" pitchFamily="34" charset="0"/>
              </a:rPr>
              <a:t>|G</a:t>
            </a:r>
            <a:r>
              <a:rPr lang="fr-FR" sz="2000" baseline="-25000" dirty="0">
                <a:latin typeface="Calibri" pitchFamily="34" charset="0"/>
              </a:rPr>
              <a:t>E,M</a:t>
            </a:r>
            <a:r>
              <a:rPr lang="fr-FR" sz="2000" dirty="0">
                <a:latin typeface="Calibri" pitchFamily="34" charset="0"/>
              </a:rPr>
              <a:t>(q²)| </a:t>
            </a:r>
            <a:r>
              <a:rPr lang="fr-FR" sz="2000" dirty="0">
                <a:latin typeface="Times New Roman" pitchFamily="18" charset="0"/>
                <a:cs typeface="Times New Roman" pitchFamily="18" charset="0"/>
              </a:rPr>
              <a:t>~ (q²)</a:t>
            </a:r>
            <a:r>
              <a:rPr lang="fr-FR" sz="2000" baseline="30000" dirty="0">
                <a:latin typeface="Times New Roman" pitchFamily="18" charset="0"/>
                <a:cs typeface="Times New Roman" pitchFamily="18" charset="0"/>
              </a:rPr>
              <a:t>-</a:t>
            </a:r>
            <a:r>
              <a:rPr lang="fr-FR" sz="2000" dirty="0">
                <a:latin typeface="Times New Roman" pitchFamily="18" charset="0"/>
                <a:cs typeface="Times New Roman" pitchFamily="18" charset="0"/>
              </a:rPr>
              <a:t>²</a:t>
            </a:r>
            <a:endParaRPr lang="fr-FR" sz="2000" baseline="30000" dirty="0">
              <a:latin typeface="Times New Roman" pitchFamily="18" charset="0"/>
              <a:cs typeface="Times New Roman" pitchFamily="18" charset="0"/>
            </a:endParaRPr>
          </a:p>
          <a:p>
            <a:endParaRPr lang="fr-FR" sz="2400" dirty="0">
              <a:latin typeface="Calibri" pitchFamily="34" charset="0"/>
            </a:endParaRPr>
          </a:p>
          <a:p>
            <a:pPr>
              <a:buFont typeface="Arial" pitchFamily="34" charset="0"/>
              <a:buChar char="•"/>
            </a:pPr>
            <a:endParaRPr lang="fr-FR" sz="2400" dirty="0">
              <a:latin typeface="Calibri" pitchFamily="34" charset="0"/>
            </a:endParaRPr>
          </a:p>
          <a:p>
            <a:endParaRPr lang="fr-FR" sz="2400" baseline="30000" dirty="0">
              <a:latin typeface="Calibri" pitchFamily="34" charset="0"/>
            </a:endParaRPr>
          </a:p>
        </p:txBody>
      </p:sp>
      <p:sp>
        <p:nvSpPr>
          <p:cNvPr id="1034" name="ZoneTexte 96"/>
          <p:cNvSpPr txBox="1">
            <a:spLocks noChangeArrowheads="1"/>
          </p:cNvSpPr>
          <p:nvPr/>
        </p:nvSpPr>
        <p:spPr bwMode="auto">
          <a:xfrm>
            <a:off x="251520" y="4797152"/>
            <a:ext cx="8748712" cy="1200329"/>
          </a:xfrm>
          <a:prstGeom prst="rect">
            <a:avLst/>
          </a:prstGeom>
          <a:noFill/>
          <a:ln w="9525">
            <a:noFill/>
            <a:miter lim="800000"/>
            <a:headEnd/>
            <a:tailEnd/>
          </a:ln>
        </p:spPr>
        <p:txBody>
          <a:bodyPr>
            <a:spAutoFit/>
          </a:bodyPr>
          <a:lstStyle/>
          <a:p>
            <a:pPr>
              <a:lnSpc>
                <a:spcPct val="150000"/>
              </a:lnSpc>
              <a:buFont typeface="Arial" pitchFamily="34" charset="0"/>
              <a:buChar char="•"/>
            </a:pPr>
            <a:r>
              <a:rPr lang="fr-FR" sz="2400" dirty="0">
                <a:latin typeface="Calibri" pitchFamily="34" charset="0"/>
              </a:rPr>
              <a:t> 			              	</a:t>
            </a:r>
            <a:r>
              <a:rPr lang="fr-FR" sz="2400" dirty="0" smtClean="0">
                <a:latin typeface="Calibri" pitchFamily="34" charset="0"/>
              </a:rPr>
              <a:t>(</a:t>
            </a:r>
            <a:r>
              <a:rPr lang="fr-FR" sz="2400" dirty="0" err="1">
                <a:solidFill>
                  <a:srgbClr val="0000FF"/>
                </a:solidFill>
                <a:latin typeface="Calibri" pitchFamily="34" charset="0"/>
              </a:rPr>
              <a:t>Phragmén</a:t>
            </a:r>
            <a:r>
              <a:rPr lang="fr-FR" sz="2400" dirty="0">
                <a:solidFill>
                  <a:srgbClr val="0000FF"/>
                </a:solidFill>
                <a:latin typeface="Calibri" pitchFamily="34" charset="0"/>
              </a:rPr>
              <a:t>-</a:t>
            </a:r>
            <a:r>
              <a:rPr lang="fr-FR" sz="2400" dirty="0" err="1">
                <a:solidFill>
                  <a:srgbClr val="0000FF"/>
                </a:solidFill>
                <a:latin typeface="Calibri" pitchFamily="34" charset="0"/>
              </a:rPr>
              <a:t>Lindelhöf</a:t>
            </a:r>
            <a:r>
              <a:rPr lang="fr-FR" sz="2400" dirty="0">
                <a:solidFill>
                  <a:srgbClr val="0000FF"/>
                </a:solidFill>
                <a:latin typeface="Calibri" pitchFamily="34" charset="0"/>
              </a:rPr>
              <a:t> </a:t>
            </a:r>
            <a:r>
              <a:rPr lang="fr-FR" sz="2400" dirty="0" err="1">
                <a:solidFill>
                  <a:srgbClr val="0000FF"/>
                </a:solidFill>
                <a:latin typeface="Calibri" pitchFamily="34" charset="0"/>
              </a:rPr>
              <a:t>theorem</a:t>
            </a:r>
            <a:r>
              <a:rPr lang="fr-FR" sz="2400" dirty="0" smtClean="0">
                <a:latin typeface="Calibri" pitchFamily="34" charset="0"/>
              </a:rPr>
              <a:t>)</a:t>
            </a:r>
          </a:p>
          <a:p>
            <a:pPr>
              <a:lnSpc>
                <a:spcPct val="150000"/>
              </a:lnSpc>
              <a:buFont typeface="Arial" pitchFamily="34" charset="0"/>
              <a:buChar char="•"/>
            </a:pPr>
            <a:r>
              <a:rPr lang="en-US" sz="2400" dirty="0" smtClean="0">
                <a:latin typeface="Calibri" pitchFamily="34" charset="0"/>
              </a:rPr>
              <a:t>  Imaginary part of Time-Like form factors vanishes </a:t>
            </a:r>
            <a:r>
              <a:rPr lang="fr-FR" sz="2400" dirty="0" smtClean="0">
                <a:latin typeface="Calibri" pitchFamily="34" charset="0"/>
              </a:rPr>
              <a:t>for q²</a:t>
            </a:r>
            <a:r>
              <a:rPr lang="fr-FR" sz="2400" dirty="0" smtClean="0">
                <a:latin typeface="Times New Roman" pitchFamily="18" charset="0"/>
                <a:cs typeface="Times New Roman" pitchFamily="18" charset="0"/>
              </a:rPr>
              <a:t>→</a:t>
            </a:r>
            <a:r>
              <a:rPr lang="fr-FR" sz="2400" dirty="0" smtClean="0">
                <a:latin typeface="Calibri" pitchFamily="34" charset="0"/>
                <a:sym typeface="Wingdings" pitchFamily="2" charset="2"/>
              </a:rPr>
              <a:t>+</a:t>
            </a:r>
            <a:r>
              <a:rPr lang="fr-FR" sz="2400" dirty="0" smtClean="0">
                <a:latin typeface="Times New Roman" pitchFamily="18" charset="0"/>
                <a:cs typeface="Times New Roman" pitchFamily="18" charset="0"/>
                <a:sym typeface="Wingdings" pitchFamily="2" charset="2"/>
              </a:rPr>
              <a:t>∞</a:t>
            </a:r>
            <a:endParaRPr lang="fr-FR" sz="2400" dirty="0">
              <a:latin typeface="Calibri" pitchFamily="34" charset="0"/>
            </a:endParaRPr>
          </a:p>
        </p:txBody>
      </p:sp>
      <p:graphicFrame>
        <p:nvGraphicFramePr>
          <p:cNvPr id="1028" name="Object 3"/>
          <p:cNvGraphicFramePr>
            <a:graphicFrameLocks noChangeAspect="1"/>
          </p:cNvGraphicFramePr>
          <p:nvPr/>
        </p:nvGraphicFramePr>
        <p:xfrm>
          <a:off x="492696" y="4869160"/>
          <a:ext cx="4151312" cy="668338"/>
        </p:xfrm>
        <a:graphic>
          <a:graphicData uri="http://schemas.openxmlformats.org/presentationml/2006/ole">
            <p:oleObj spid="_x0000_s187396" name="Équation" r:id="rId4" imgW="1981080" imgH="317160" progId="Equation.3">
              <p:embed/>
            </p:oleObj>
          </a:graphicData>
        </a:graphic>
      </p:graphicFrame>
      <p:grpSp>
        <p:nvGrpSpPr>
          <p:cNvPr id="2" name="Groupe 115"/>
          <p:cNvGrpSpPr>
            <a:grpSpLocks/>
          </p:cNvGrpSpPr>
          <p:nvPr/>
        </p:nvGrpSpPr>
        <p:grpSpPr bwMode="auto">
          <a:xfrm>
            <a:off x="149225" y="1251868"/>
            <a:ext cx="5208588" cy="3443287"/>
            <a:chOff x="149291" y="642918"/>
            <a:chExt cx="5208527" cy="3443446"/>
          </a:xfrm>
        </p:grpSpPr>
        <p:grpSp>
          <p:nvGrpSpPr>
            <p:cNvPr id="3" name="Groupe 49"/>
            <p:cNvGrpSpPr>
              <a:grpSpLocks/>
            </p:cNvGrpSpPr>
            <p:nvPr/>
          </p:nvGrpSpPr>
          <p:grpSpPr bwMode="auto">
            <a:xfrm>
              <a:off x="149291" y="642918"/>
              <a:ext cx="5208527" cy="3408363"/>
              <a:chOff x="149291" y="642918"/>
              <a:chExt cx="5208527" cy="3408363"/>
            </a:xfrm>
          </p:grpSpPr>
          <p:pic>
            <p:nvPicPr>
              <p:cNvPr id="1056" name="Picture 3"/>
              <p:cNvPicPr>
                <a:picLocks noChangeAspect="1" noChangeArrowheads="1"/>
              </p:cNvPicPr>
              <p:nvPr/>
            </p:nvPicPr>
            <p:blipFill>
              <a:blip r:embed="rId5" cstate="print"/>
              <a:srcRect/>
              <a:stretch>
                <a:fillRect/>
              </a:stretch>
            </p:blipFill>
            <p:spPr bwMode="auto">
              <a:xfrm>
                <a:off x="3059832" y="1772816"/>
                <a:ext cx="2038350" cy="1095375"/>
              </a:xfrm>
              <a:prstGeom prst="rect">
                <a:avLst/>
              </a:prstGeom>
              <a:noFill/>
              <a:ln w="9525">
                <a:noFill/>
                <a:miter lim="800000"/>
                <a:headEnd/>
                <a:tailEnd/>
              </a:ln>
            </p:spPr>
          </p:pic>
          <p:grpSp>
            <p:nvGrpSpPr>
              <p:cNvPr id="4" name="Groupe 54"/>
              <p:cNvGrpSpPr>
                <a:grpSpLocks/>
              </p:cNvGrpSpPr>
              <p:nvPr/>
            </p:nvGrpSpPr>
            <p:grpSpPr bwMode="auto">
              <a:xfrm>
                <a:off x="149291" y="642918"/>
                <a:ext cx="5208527" cy="3408363"/>
                <a:chOff x="211138" y="981075"/>
                <a:chExt cx="5945187" cy="3408363"/>
              </a:xfrm>
            </p:grpSpPr>
            <p:sp>
              <p:nvSpPr>
                <p:cNvPr id="79" name="Rectangle 32"/>
                <p:cNvSpPr>
                  <a:spLocks noChangeArrowheads="1"/>
                </p:cNvSpPr>
                <p:nvPr/>
              </p:nvSpPr>
              <p:spPr bwMode="auto">
                <a:xfrm>
                  <a:off x="3932995" y="1716121"/>
                  <a:ext cx="1420611" cy="344504"/>
                </a:xfrm>
                <a:prstGeom prst="rect">
                  <a:avLst/>
                </a:prstGeom>
                <a:noFill/>
                <a:ln w="9525">
                  <a:noFill/>
                  <a:round/>
                  <a:headEnd/>
                  <a:tailEnd/>
                </a:ln>
                <a:effectLst/>
              </p:spPr>
              <p:txBody>
                <a:bodyPr wrap="none" lIns="90000" tIns="46800" rIns="90000" bIns="46800">
                  <a:spAutoFit/>
                </a:bodyPr>
                <a:lstStyle/>
                <a:p>
                  <a:pPr defTabSz="457200" fontAlgn="auto" hangingPunct="0">
                    <a:lnSpc>
                      <a:spcPct val="69000"/>
                    </a:lnSpc>
                    <a:spcBef>
                      <a:spcPts val="0"/>
                    </a:spcBef>
                    <a:spcAft>
                      <a:spcPts val="0"/>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i="1" dirty="0">
                      <a:solidFill>
                        <a:srgbClr val="800080"/>
                      </a:solidFill>
                      <a:effectLst>
                        <a:outerShdw blurRad="38100" dist="38100" dir="2700000" algn="tl">
                          <a:srgbClr val="C0C0C0"/>
                        </a:outerShdw>
                      </a:effectLst>
                      <a:latin typeface="+mn-lt"/>
                      <a:cs typeface="+mn-cs"/>
                    </a:rPr>
                    <a:t>Time-like</a:t>
                  </a:r>
                </a:p>
              </p:txBody>
            </p:sp>
            <p:sp>
              <p:nvSpPr>
                <p:cNvPr id="1059" name="Text Box 9"/>
                <p:cNvSpPr txBox="1">
                  <a:spLocks noChangeArrowheads="1"/>
                </p:cNvSpPr>
                <p:nvPr/>
              </p:nvSpPr>
              <p:spPr bwMode="auto">
                <a:xfrm>
                  <a:off x="5211763" y="3200400"/>
                  <a:ext cx="336550" cy="280988"/>
                </a:xfrm>
                <a:prstGeom prst="rect">
                  <a:avLst/>
                </a:prstGeom>
                <a:noFill/>
                <a:ln w="9525">
                  <a:noFill/>
                  <a:round/>
                  <a:headEnd/>
                  <a:tailEnd/>
                </a:ln>
              </p:spPr>
              <p:txBody>
                <a:bodyPr lIns="90000" tIns="46800" rIns="90000" bIns="46800">
                  <a:spAutoFit/>
                </a:bodyPr>
                <a:lstStyle/>
                <a:p>
                  <a:pPr defTabSz="457200" hangingPunct="0">
                    <a:lnSpc>
                      <a:spcPct val="69000"/>
                    </a:lnSpc>
                    <a:spcBef>
                      <a:spcPts val="1500"/>
                    </a:spcBef>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CCCCFF"/>
                      </a:solidFill>
                      <a:latin typeface="Calibri" pitchFamily="34" charset="0"/>
                    </a:rPr>
                    <a:t>_</a:t>
                  </a:r>
                </a:p>
              </p:txBody>
            </p:sp>
            <p:sp>
              <p:nvSpPr>
                <p:cNvPr id="1060" name="Rectangle 10"/>
                <p:cNvSpPr>
                  <a:spLocks noChangeArrowheads="1"/>
                </p:cNvSpPr>
                <p:nvPr/>
              </p:nvSpPr>
              <p:spPr bwMode="auto">
                <a:xfrm>
                  <a:off x="4576763" y="3375025"/>
                  <a:ext cx="336550" cy="280988"/>
                </a:xfrm>
                <a:prstGeom prst="rect">
                  <a:avLst/>
                </a:prstGeom>
                <a:noFill/>
                <a:ln w="9525">
                  <a:noFill/>
                  <a:round/>
                  <a:headEnd/>
                  <a:tailEnd/>
                </a:ln>
              </p:spPr>
              <p:txBody>
                <a:bodyPr lIns="90000" tIns="46800" rIns="90000" bIns="46800">
                  <a:spAutoFit/>
                </a:bodyPr>
                <a:lstStyle/>
                <a:p>
                  <a:pPr defTabSz="457200" hangingPunct="0">
                    <a:lnSpc>
                      <a:spcPct val="69000"/>
                    </a:lnSpc>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CCCCFF"/>
                      </a:solidFill>
                      <a:latin typeface="Calibri" pitchFamily="34" charset="0"/>
                    </a:rPr>
                    <a:t>_</a:t>
                  </a:r>
                </a:p>
              </p:txBody>
            </p:sp>
            <p:pic>
              <p:nvPicPr>
                <p:cNvPr id="1061" name="Picture 11"/>
                <p:cNvPicPr>
                  <a:picLocks noChangeAspect="1" noChangeArrowheads="1"/>
                </p:cNvPicPr>
                <p:nvPr/>
              </p:nvPicPr>
              <p:blipFill>
                <a:blip r:embed="rId6" cstate="print"/>
                <a:srcRect/>
                <a:stretch>
                  <a:fillRect/>
                </a:stretch>
              </p:blipFill>
              <p:spPr bwMode="auto">
                <a:xfrm>
                  <a:off x="769307" y="1487488"/>
                  <a:ext cx="1296988" cy="1833562"/>
                </a:xfrm>
                <a:prstGeom prst="rect">
                  <a:avLst/>
                </a:prstGeom>
                <a:noFill/>
                <a:ln w="9525">
                  <a:noFill/>
                  <a:round/>
                  <a:headEnd/>
                  <a:tailEnd/>
                </a:ln>
              </p:spPr>
            </p:pic>
            <p:sp>
              <p:nvSpPr>
                <p:cNvPr id="1062" name="Rectangle 12"/>
                <p:cNvSpPr>
                  <a:spLocks noChangeArrowheads="1"/>
                </p:cNvSpPr>
                <p:nvPr/>
              </p:nvSpPr>
              <p:spPr bwMode="auto">
                <a:xfrm>
                  <a:off x="656595" y="2033588"/>
                  <a:ext cx="665162" cy="320675"/>
                </a:xfrm>
                <a:prstGeom prst="rect">
                  <a:avLst/>
                </a:prstGeom>
                <a:noFill/>
                <a:ln w="9525">
                  <a:noFill/>
                  <a:round/>
                  <a:headEnd/>
                  <a:tailEnd/>
                </a:ln>
              </p:spPr>
              <p:txBody>
                <a:bodyPr wrap="none" lIns="90000" tIns="46800" rIns="90000" bIns="46800">
                  <a:spAutoFit/>
                </a:bodyPr>
                <a:lstStyle/>
                <a:p>
                  <a:pPr defTabSz="457200" hangingPunct="0">
                    <a:lnSpc>
                      <a:spcPct val="83000"/>
                    </a:lnSpc>
                    <a:spcBef>
                      <a:spcPts val="600"/>
                    </a:spcBef>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3333CC"/>
                      </a:solidFill>
                      <a:latin typeface="Calibri" pitchFamily="34" charset="0"/>
                    </a:rPr>
                    <a:t>q</a:t>
                  </a:r>
                  <a:r>
                    <a:rPr lang="en-GB" b="1" baseline="30000">
                      <a:solidFill>
                        <a:srgbClr val="3333CC"/>
                      </a:solidFill>
                      <a:latin typeface="Calibri" pitchFamily="34" charset="0"/>
                    </a:rPr>
                    <a:t>2</a:t>
                  </a:r>
                  <a:r>
                    <a:rPr lang="en-GB" b="1">
                      <a:solidFill>
                        <a:srgbClr val="3333CC"/>
                      </a:solidFill>
                      <a:latin typeface="Calibri" pitchFamily="34" charset="0"/>
                    </a:rPr>
                    <a:t>&lt;0</a:t>
                  </a:r>
                </a:p>
              </p:txBody>
            </p:sp>
            <p:sp>
              <p:nvSpPr>
                <p:cNvPr id="1063" name="Text Box 13"/>
                <p:cNvSpPr txBox="1">
                  <a:spLocks noChangeArrowheads="1"/>
                </p:cNvSpPr>
                <p:nvPr/>
              </p:nvSpPr>
              <p:spPr bwMode="auto">
                <a:xfrm>
                  <a:off x="1474157" y="1460500"/>
                  <a:ext cx="379412" cy="301625"/>
                </a:xfrm>
                <a:prstGeom prst="rect">
                  <a:avLst/>
                </a:prstGeom>
                <a:noFill/>
                <a:ln w="9525">
                  <a:noFill/>
                  <a:round/>
                  <a:headEnd/>
                  <a:tailEnd/>
                </a:ln>
              </p:spPr>
              <p:txBody>
                <a:bodyPr wrap="none" lIns="90000" tIns="46800" rIns="90000" bIns="46800">
                  <a:spAutoFit/>
                </a:bodyPr>
                <a:lstStyle/>
                <a:p>
                  <a:pPr defTabSz="457200" hangingPunct="0">
                    <a:lnSpc>
                      <a:spcPct val="69000"/>
                    </a:lnSpc>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FF33CC"/>
                      </a:solidFill>
                      <a:latin typeface="Calibri" pitchFamily="34" charset="0"/>
                    </a:rPr>
                    <a:t>e</a:t>
                  </a:r>
                  <a:r>
                    <a:rPr lang="en-GB" sz="2000" b="1" baseline="30000">
                      <a:solidFill>
                        <a:srgbClr val="FF33CC"/>
                      </a:solidFill>
                      <a:latin typeface="Calibri" pitchFamily="34" charset="0"/>
                    </a:rPr>
                    <a:t>-</a:t>
                  </a:r>
                </a:p>
              </p:txBody>
            </p:sp>
            <p:sp>
              <p:nvSpPr>
                <p:cNvPr id="1064" name="Text Box 14"/>
                <p:cNvSpPr txBox="1">
                  <a:spLocks noChangeArrowheads="1"/>
                </p:cNvSpPr>
                <p:nvPr/>
              </p:nvSpPr>
              <p:spPr bwMode="auto">
                <a:xfrm>
                  <a:off x="1034304" y="1521316"/>
                  <a:ext cx="403225" cy="301625"/>
                </a:xfrm>
                <a:prstGeom prst="rect">
                  <a:avLst/>
                </a:prstGeom>
                <a:noFill/>
                <a:ln w="9525">
                  <a:noFill/>
                  <a:round/>
                  <a:headEnd/>
                  <a:tailEnd/>
                </a:ln>
              </p:spPr>
              <p:txBody>
                <a:bodyPr wrap="none" lIns="90000" tIns="46800" rIns="90000" bIns="46800">
                  <a:spAutoFit/>
                </a:bodyPr>
                <a:lstStyle/>
                <a:p>
                  <a:pPr defTabSz="457200" hangingPunct="0">
                    <a:lnSpc>
                      <a:spcPct val="69000"/>
                    </a:lnSpc>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FF33CC"/>
                      </a:solidFill>
                      <a:latin typeface="Calibri" pitchFamily="34" charset="0"/>
                    </a:rPr>
                    <a:t>e</a:t>
                  </a:r>
                  <a:r>
                    <a:rPr lang="en-GB" sz="2800" b="1" baseline="30000">
                      <a:solidFill>
                        <a:srgbClr val="FF33CC"/>
                      </a:solidFill>
                      <a:latin typeface="Calibri" pitchFamily="34" charset="0"/>
                    </a:rPr>
                    <a:t>-</a:t>
                  </a:r>
                </a:p>
              </p:txBody>
            </p:sp>
            <p:sp>
              <p:nvSpPr>
                <p:cNvPr id="1065" name="Text Box 15"/>
                <p:cNvSpPr txBox="1">
                  <a:spLocks noChangeArrowheads="1"/>
                </p:cNvSpPr>
                <p:nvPr/>
              </p:nvSpPr>
              <p:spPr bwMode="auto">
                <a:xfrm>
                  <a:off x="1088395" y="2989263"/>
                  <a:ext cx="336551" cy="301625"/>
                </a:xfrm>
                <a:prstGeom prst="rect">
                  <a:avLst/>
                </a:prstGeom>
                <a:noFill/>
                <a:ln w="9525">
                  <a:noFill/>
                  <a:round/>
                  <a:headEnd/>
                  <a:tailEnd/>
                </a:ln>
              </p:spPr>
              <p:txBody>
                <a:bodyPr wrap="none" lIns="90000" tIns="46800" rIns="90000" bIns="46800">
                  <a:spAutoFit/>
                </a:bodyPr>
                <a:lstStyle/>
                <a:p>
                  <a:pPr defTabSz="457200" hangingPunct="0">
                    <a:lnSpc>
                      <a:spcPct val="69000"/>
                    </a:lnSpc>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FFFF00"/>
                      </a:solidFill>
                      <a:latin typeface="Calibri" pitchFamily="34" charset="0"/>
                    </a:rPr>
                    <a:t>p</a:t>
                  </a:r>
                </a:p>
              </p:txBody>
            </p:sp>
            <p:sp>
              <p:nvSpPr>
                <p:cNvPr id="1066" name="Text Box 16"/>
                <p:cNvSpPr txBox="1">
                  <a:spLocks noChangeArrowheads="1"/>
                </p:cNvSpPr>
                <p:nvPr/>
              </p:nvSpPr>
              <p:spPr bwMode="auto">
                <a:xfrm>
                  <a:off x="1477332" y="2989263"/>
                  <a:ext cx="336551" cy="301625"/>
                </a:xfrm>
                <a:prstGeom prst="rect">
                  <a:avLst/>
                </a:prstGeom>
                <a:noFill/>
                <a:ln w="9525">
                  <a:noFill/>
                  <a:round/>
                  <a:headEnd/>
                  <a:tailEnd/>
                </a:ln>
              </p:spPr>
              <p:txBody>
                <a:bodyPr wrap="none" lIns="90000" tIns="46800" rIns="90000" bIns="46800">
                  <a:spAutoFit/>
                </a:bodyPr>
                <a:lstStyle/>
                <a:p>
                  <a:pPr defTabSz="457200" hangingPunct="0">
                    <a:lnSpc>
                      <a:spcPct val="69000"/>
                    </a:lnSpc>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FFFF00"/>
                      </a:solidFill>
                      <a:latin typeface="Calibri" pitchFamily="34" charset="0"/>
                    </a:rPr>
                    <a:t>p</a:t>
                  </a:r>
                </a:p>
              </p:txBody>
            </p:sp>
            <p:sp>
              <p:nvSpPr>
                <p:cNvPr id="1067" name="Rectangle 18"/>
                <p:cNvSpPr>
                  <a:spLocks noChangeArrowheads="1"/>
                </p:cNvSpPr>
                <p:nvPr/>
              </p:nvSpPr>
              <p:spPr bwMode="auto">
                <a:xfrm>
                  <a:off x="4437443" y="2254989"/>
                  <a:ext cx="652462" cy="320675"/>
                </a:xfrm>
                <a:prstGeom prst="rect">
                  <a:avLst/>
                </a:prstGeom>
                <a:noFill/>
                <a:ln w="9525">
                  <a:noFill/>
                  <a:round/>
                  <a:headEnd/>
                  <a:tailEnd/>
                </a:ln>
              </p:spPr>
              <p:txBody>
                <a:bodyPr wrap="none" lIns="90000" tIns="46800" rIns="90000" bIns="46800">
                  <a:spAutoFit/>
                </a:bodyPr>
                <a:lstStyle/>
                <a:p>
                  <a:pPr defTabSz="457200" hangingPunct="0">
                    <a:lnSpc>
                      <a:spcPct val="83000"/>
                    </a:lnSpc>
                    <a:spcBef>
                      <a:spcPts val="600"/>
                    </a:spcBef>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3333CC"/>
                      </a:solidFill>
                      <a:latin typeface="Calibri" pitchFamily="34" charset="0"/>
                    </a:rPr>
                    <a:t>q</a:t>
                  </a:r>
                  <a:r>
                    <a:rPr lang="en-GB" baseline="30000">
                      <a:solidFill>
                        <a:srgbClr val="3333CC"/>
                      </a:solidFill>
                      <a:latin typeface="Calibri" pitchFamily="34" charset="0"/>
                    </a:rPr>
                    <a:t>2</a:t>
                  </a:r>
                  <a:r>
                    <a:rPr lang="en-GB">
                      <a:solidFill>
                        <a:srgbClr val="3333CC"/>
                      </a:solidFill>
                      <a:latin typeface="Calibri" pitchFamily="34" charset="0"/>
                    </a:rPr>
                    <a:t>&gt;0</a:t>
                  </a:r>
                </a:p>
              </p:txBody>
            </p:sp>
            <p:sp>
              <p:nvSpPr>
                <p:cNvPr id="1068" name="Text Box 19"/>
                <p:cNvSpPr txBox="1">
                  <a:spLocks noChangeArrowheads="1"/>
                </p:cNvSpPr>
                <p:nvPr/>
              </p:nvSpPr>
              <p:spPr bwMode="auto">
                <a:xfrm>
                  <a:off x="5177174" y="2110973"/>
                  <a:ext cx="377825" cy="301625"/>
                </a:xfrm>
                <a:prstGeom prst="rect">
                  <a:avLst/>
                </a:prstGeom>
                <a:noFill/>
                <a:ln w="9525">
                  <a:noFill/>
                  <a:round/>
                  <a:headEnd/>
                  <a:tailEnd/>
                </a:ln>
              </p:spPr>
              <p:txBody>
                <a:bodyPr wrap="none" lIns="90000" tIns="46800" rIns="90000" bIns="46800">
                  <a:spAutoFit/>
                </a:bodyPr>
                <a:lstStyle/>
                <a:p>
                  <a:pPr defTabSz="457200" hangingPunct="0">
                    <a:lnSpc>
                      <a:spcPct val="69000"/>
                    </a:lnSpc>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FF33CC"/>
                      </a:solidFill>
                      <a:latin typeface="Calibri" pitchFamily="34" charset="0"/>
                    </a:rPr>
                    <a:t>e</a:t>
                  </a:r>
                  <a:r>
                    <a:rPr lang="en-GB" sz="2000" b="1" baseline="30000">
                      <a:solidFill>
                        <a:srgbClr val="FF33CC"/>
                      </a:solidFill>
                      <a:latin typeface="Calibri" pitchFamily="34" charset="0"/>
                    </a:rPr>
                    <a:t>-</a:t>
                  </a:r>
                </a:p>
              </p:txBody>
            </p:sp>
            <p:sp>
              <p:nvSpPr>
                <p:cNvPr id="1069" name="Text Box 21"/>
                <p:cNvSpPr txBox="1">
                  <a:spLocks noChangeArrowheads="1"/>
                </p:cNvSpPr>
                <p:nvPr/>
              </p:nvSpPr>
              <p:spPr bwMode="auto">
                <a:xfrm>
                  <a:off x="3886089" y="2861021"/>
                  <a:ext cx="336550" cy="301625"/>
                </a:xfrm>
                <a:prstGeom prst="rect">
                  <a:avLst/>
                </a:prstGeom>
                <a:noFill/>
                <a:ln w="9525">
                  <a:noFill/>
                  <a:round/>
                  <a:headEnd/>
                  <a:tailEnd/>
                </a:ln>
              </p:spPr>
              <p:txBody>
                <a:bodyPr wrap="none" lIns="90000" tIns="46800" rIns="90000" bIns="46800">
                  <a:spAutoFit/>
                </a:bodyPr>
                <a:lstStyle/>
                <a:p>
                  <a:pPr defTabSz="457200" hangingPunct="0">
                    <a:lnSpc>
                      <a:spcPct val="69000"/>
                    </a:lnSpc>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FFFF00"/>
                      </a:solidFill>
                      <a:latin typeface="Calibri" pitchFamily="34" charset="0"/>
                    </a:rPr>
                    <a:t>p</a:t>
                  </a:r>
                </a:p>
              </p:txBody>
            </p:sp>
            <p:sp>
              <p:nvSpPr>
                <p:cNvPr id="1070" name="Line 22"/>
                <p:cNvSpPr>
                  <a:spLocks noChangeShapeType="1"/>
                </p:cNvSpPr>
                <p:nvPr/>
              </p:nvSpPr>
              <p:spPr bwMode="auto">
                <a:xfrm>
                  <a:off x="3989791" y="2170884"/>
                  <a:ext cx="142875" cy="1587"/>
                </a:xfrm>
                <a:prstGeom prst="line">
                  <a:avLst/>
                </a:prstGeom>
                <a:noFill/>
                <a:ln w="9360">
                  <a:solidFill>
                    <a:srgbClr val="FFFF00"/>
                  </a:solidFill>
                  <a:miter lim="800000"/>
                  <a:headEnd/>
                  <a:tailEnd/>
                </a:ln>
              </p:spPr>
              <p:txBody>
                <a:bodyPr/>
                <a:lstStyle/>
                <a:p>
                  <a:endParaRPr lang="fr-FR"/>
                </a:p>
              </p:txBody>
            </p:sp>
            <p:sp>
              <p:nvSpPr>
                <p:cNvPr id="1071" name="Line 24"/>
                <p:cNvSpPr>
                  <a:spLocks noChangeShapeType="1"/>
                </p:cNvSpPr>
                <p:nvPr/>
              </p:nvSpPr>
              <p:spPr bwMode="auto">
                <a:xfrm>
                  <a:off x="217488" y="4019550"/>
                  <a:ext cx="5938837" cy="1588"/>
                </a:xfrm>
                <a:prstGeom prst="line">
                  <a:avLst/>
                </a:prstGeom>
                <a:noFill/>
                <a:ln w="57240">
                  <a:solidFill>
                    <a:srgbClr val="000000"/>
                  </a:solidFill>
                  <a:miter lim="800000"/>
                  <a:headEnd/>
                  <a:tailEnd type="triangle" w="med" len="med"/>
                </a:ln>
              </p:spPr>
              <p:txBody>
                <a:bodyPr/>
                <a:lstStyle/>
                <a:p>
                  <a:endParaRPr lang="fr-FR"/>
                </a:p>
              </p:txBody>
            </p:sp>
            <p:sp>
              <p:nvSpPr>
                <p:cNvPr id="1072" name="Line 25"/>
                <p:cNvSpPr>
                  <a:spLocks noChangeShapeType="1"/>
                </p:cNvSpPr>
                <p:nvPr/>
              </p:nvSpPr>
              <p:spPr bwMode="auto">
                <a:xfrm flipV="1">
                  <a:off x="2544763" y="1143000"/>
                  <a:ext cx="3175" cy="2887663"/>
                </a:xfrm>
                <a:prstGeom prst="line">
                  <a:avLst/>
                </a:prstGeom>
                <a:noFill/>
                <a:ln w="41400">
                  <a:solidFill>
                    <a:srgbClr val="000000"/>
                  </a:solidFill>
                  <a:miter lim="800000"/>
                  <a:headEnd/>
                  <a:tailEnd type="triangle" w="med" len="med"/>
                </a:ln>
              </p:spPr>
              <p:txBody>
                <a:bodyPr/>
                <a:lstStyle/>
                <a:p>
                  <a:endParaRPr lang="fr-FR"/>
                </a:p>
              </p:txBody>
            </p:sp>
            <p:sp>
              <p:nvSpPr>
                <p:cNvPr id="1073" name="Text Box 26"/>
                <p:cNvSpPr txBox="1">
                  <a:spLocks noChangeArrowheads="1"/>
                </p:cNvSpPr>
                <p:nvPr/>
              </p:nvSpPr>
              <p:spPr bwMode="auto">
                <a:xfrm>
                  <a:off x="5580063" y="4078288"/>
                  <a:ext cx="414337" cy="301625"/>
                </a:xfrm>
                <a:prstGeom prst="rect">
                  <a:avLst/>
                </a:prstGeom>
                <a:noFill/>
                <a:ln w="9525">
                  <a:noFill/>
                  <a:round/>
                  <a:headEnd/>
                  <a:tailEnd/>
                </a:ln>
              </p:spPr>
              <p:txBody>
                <a:bodyPr wrap="none" lIns="90000" tIns="46800" rIns="90000" bIns="46800">
                  <a:spAutoFit/>
                </a:bodyPr>
                <a:lstStyle/>
                <a:p>
                  <a:pPr defTabSz="457200" hangingPunct="0">
                    <a:lnSpc>
                      <a:spcPct val="69000"/>
                    </a:lnSpc>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i="1">
                      <a:solidFill>
                        <a:srgbClr val="000000"/>
                      </a:solidFill>
                      <a:latin typeface="Calibri" pitchFamily="34" charset="0"/>
                    </a:rPr>
                    <a:t>q</a:t>
                  </a:r>
                  <a:r>
                    <a:rPr lang="en-GB" sz="2000" i="1" baseline="30000">
                      <a:solidFill>
                        <a:srgbClr val="000000"/>
                      </a:solidFill>
                      <a:latin typeface="Calibri" pitchFamily="34" charset="0"/>
                    </a:rPr>
                    <a:t>2</a:t>
                  </a:r>
                </a:p>
              </p:txBody>
            </p:sp>
            <p:sp>
              <p:nvSpPr>
                <p:cNvPr id="74" name="Rectangle 27"/>
                <p:cNvSpPr>
                  <a:spLocks noChangeArrowheads="1"/>
                </p:cNvSpPr>
                <p:nvPr/>
              </p:nvSpPr>
              <p:spPr bwMode="auto">
                <a:xfrm>
                  <a:off x="2544763" y="1592263"/>
                  <a:ext cx="785812" cy="2436812"/>
                </a:xfrm>
                <a:prstGeom prst="rect">
                  <a:avLst/>
                </a:prstGeom>
                <a:gradFill rotWithShape="0">
                  <a:gsLst>
                    <a:gs pos="0">
                      <a:srgbClr val="757500">
                        <a:alpha val="89000"/>
                      </a:srgbClr>
                    </a:gs>
                    <a:gs pos="50000">
                      <a:srgbClr val="FFFF00"/>
                    </a:gs>
                    <a:gs pos="100000">
                      <a:srgbClr val="757500">
                        <a:alpha val="89000"/>
                      </a:srgbClr>
                    </a:gs>
                  </a:gsLst>
                  <a:lin ang="5400000" scaled="1"/>
                </a:gradFill>
                <a:ln w="9525">
                  <a:noFill/>
                  <a:round/>
                  <a:headEnd/>
                  <a:tailEnd/>
                </a:ln>
                <a:effectLst/>
              </p:spPr>
              <p:txBody>
                <a:bodyPr wrap="none" anchor="ctr"/>
                <a:lstStyle/>
                <a:p>
                  <a:pPr fontAlgn="auto">
                    <a:spcBef>
                      <a:spcPts val="0"/>
                    </a:spcBef>
                    <a:spcAft>
                      <a:spcPts val="0"/>
                    </a:spcAft>
                    <a:defRPr/>
                  </a:pPr>
                  <a:endParaRPr lang="fr-FR">
                    <a:latin typeface="+mn-lt"/>
                    <a:cs typeface="+mn-cs"/>
                  </a:endParaRPr>
                </a:p>
              </p:txBody>
            </p:sp>
            <p:sp>
              <p:nvSpPr>
                <p:cNvPr id="1077" name="Rectangle 28"/>
                <p:cNvSpPr>
                  <a:spLocks noChangeArrowheads="1"/>
                </p:cNvSpPr>
                <p:nvPr/>
              </p:nvSpPr>
              <p:spPr bwMode="auto">
                <a:xfrm>
                  <a:off x="3308350" y="3375025"/>
                  <a:ext cx="2643188" cy="598488"/>
                </a:xfrm>
                <a:prstGeom prst="rect">
                  <a:avLst/>
                </a:prstGeom>
                <a:gradFill rotWithShape="0">
                  <a:gsLst>
                    <a:gs pos="0">
                      <a:srgbClr val="462F00"/>
                    </a:gs>
                    <a:gs pos="50000">
                      <a:srgbClr val="996600"/>
                    </a:gs>
                    <a:gs pos="100000">
                      <a:srgbClr val="462F00"/>
                    </a:gs>
                  </a:gsLst>
                  <a:lin ang="5400000" scaled="1"/>
                </a:gradFill>
                <a:ln w="9360">
                  <a:solidFill>
                    <a:srgbClr val="996600"/>
                  </a:solidFill>
                  <a:miter lim="800000"/>
                  <a:headEnd/>
                  <a:tailEnd/>
                </a:ln>
              </p:spPr>
              <p:txBody>
                <a:bodyPr wrap="none" lIns="90000" tIns="46800" rIns="90000" bIns="46800" anchor="ctr"/>
                <a:lstStyle/>
                <a:p>
                  <a:pPr algn="ctr" defTabSz="457200" hangingPunct="0">
                    <a:lnSpc>
                      <a:spcPct val="69000"/>
                    </a:lnSpc>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i="1">
                      <a:solidFill>
                        <a:srgbClr val="FFFFFF"/>
                      </a:solidFill>
                      <a:latin typeface="Calibri" pitchFamily="34" charset="0"/>
                    </a:rPr>
                    <a:t>Complex FFs</a:t>
                  </a:r>
                </a:p>
              </p:txBody>
            </p:sp>
            <p:sp>
              <p:nvSpPr>
                <p:cNvPr id="1078" name="Rectangle 29"/>
                <p:cNvSpPr>
                  <a:spLocks noChangeArrowheads="1"/>
                </p:cNvSpPr>
                <p:nvPr/>
              </p:nvSpPr>
              <p:spPr bwMode="auto">
                <a:xfrm>
                  <a:off x="225425" y="3375025"/>
                  <a:ext cx="2319338" cy="598488"/>
                </a:xfrm>
                <a:prstGeom prst="rect">
                  <a:avLst/>
                </a:prstGeom>
                <a:gradFill rotWithShape="0">
                  <a:gsLst>
                    <a:gs pos="0">
                      <a:srgbClr val="751700"/>
                    </a:gs>
                    <a:gs pos="50000">
                      <a:srgbClr val="FF3300"/>
                    </a:gs>
                    <a:gs pos="100000">
                      <a:srgbClr val="751700"/>
                    </a:gs>
                  </a:gsLst>
                  <a:lin ang="5400000" scaled="1"/>
                </a:gradFill>
                <a:ln w="9525">
                  <a:noFill/>
                  <a:round/>
                  <a:headEnd/>
                  <a:tailEnd/>
                </a:ln>
              </p:spPr>
              <p:txBody>
                <a:bodyPr wrap="none" lIns="90000" tIns="46800" rIns="90000" bIns="46800" anchor="ctr"/>
                <a:lstStyle/>
                <a:p>
                  <a:pPr algn="ctr" defTabSz="457200" hangingPunct="0">
                    <a:lnSpc>
                      <a:spcPct val="69000"/>
                    </a:lnSpc>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i="1">
                      <a:solidFill>
                        <a:srgbClr val="FFFFFF"/>
                      </a:solidFill>
                      <a:latin typeface="Calibri" pitchFamily="34" charset="0"/>
                    </a:rPr>
                    <a:t>Real FFs</a:t>
                  </a:r>
                </a:p>
              </p:txBody>
            </p:sp>
            <p:sp>
              <p:nvSpPr>
                <p:cNvPr id="1079" name="Text Box 30"/>
                <p:cNvSpPr txBox="1">
                  <a:spLocks noChangeArrowheads="1"/>
                </p:cNvSpPr>
                <p:nvPr/>
              </p:nvSpPr>
              <p:spPr bwMode="auto">
                <a:xfrm rot="-5400000">
                  <a:off x="1599407" y="2812256"/>
                  <a:ext cx="2201862" cy="301625"/>
                </a:xfrm>
                <a:prstGeom prst="rect">
                  <a:avLst/>
                </a:prstGeom>
                <a:noFill/>
                <a:ln w="9525">
                  <a:noFill/>
                  <a:round/>
                  <a:headEnd/>
                  <a:tailEnd/>
                </a:ln>
              </p:spPr>
              <p:txBody>
                <a:bodyPr wrap="none" lIns="90000" tIns="46800" rIns="90000" bIns="46800">
                  <a:spAutoFit/>
                </a:bodyPr>
                <a:lstStyle/>
                <a:p>
                  <a:pPr defTabSz="457200" hangingPunct="0">
                    <a:lnSpc>
                      <a:spcPct val="69000"/>
                    </a:lnSpc>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i="1">
                      <a:solidFill>
                        <a:srgbClr val="000000"/>
                      </a:solidFill>
                      <a:latin typeface="Calibri" pitchFamily="34" charset="0"/>
                    </a:rPr>
                    <a:t>Unphysical region</a:t>
                  </a:r>
                </a:p>
              </p:txBody>
            </p:sp>
            <p:sp>
              <p:nvSpPr>
                <p:cNvPr id="78" name="Rectangle 31"/>
                <p:cNvSpPr>
                  <a:spLocks noChangeArrowheads="1"/>
                </p:cNvSpPr>
                <p:nvPr/>
              </p:nvSpPr>
              <p:spPr bwMode="auto">
                <a:xfrm>
                  <a:off x="211138" y="1052515"/>
                  <a:ext cx="1607248" cy="344504"/>
                </a:xfrm>
                <a:prstGeom prst="rect">
                  <a:avLst/>
                </a:prstGeom>
                <a:noFill/>
                <a:ln w="9525">
                  <a:noFill/>
                  <a:round/>
                  <a:headEnd/>
                  <a:tailEnd/>
                </a:ln>
                <a:effectLst/>
              </p:spPr>
              <p:txBody>
                <a:bodyPr wrap="none" lIns="90000" tIns="46800" rIns="90000" bIns="46800">
                  <a:spAutoFit/>
                </a:bodyPr>
                <a:lstStyle/>
                <a:p>
                  <a:pPr defTabSz="457200" fontAlgn="auto" hangingPunct="0">
                    <a:lnSpc>
                      <a:spcPct val="69000"/>
                    </a:lnSpc>
                    <a:spcBef>
                      <a:spcPts val="0"/>
                    </a:spcBef>
                    <a:spcAft>
                      <a:spcPts val="0"/>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i="1" dirty="0">
                      <a:solidFill>
                        <a:srgbClr val="800080"/>
                      </a:solidFill>
                      <a:effectLst>
                        <a:outerShdw blurRad="38100" dist="38100" dir="2700000" algn="tl">
                          <a:srgbClr val="C0C0C0"/>
                        </a:outerShdw>
                      </a:effectLst>
                      <a:latin typeface="+mn-lt"/>
                      <a:cs typeface="+mn-cs"/>
                    </a:rPr>
                    <a:t>Space-like</a:t>
                  </a:r>
                </a:p>
              </p:txBody>
            </p:sp>
            <p:sp>
              <p:nvSpPr>
                <p:cNvPr id="1081" name="Rectangle 35"/>
                <p:cNvSpPr>
                  <a:spLocks noChangeArrowheads="1"/>
                </p:cNvSpPr>
                <p:nvPr/>
              </p:nvSpPr>
              <p:spPr bwMode="auto">
                <a:xfrm>
                  <a:off x="3848100" y="4087813"/>
                  <a:ext cx="1587500" cy="301625"/>
                </a:xfrm>
                <a:prstGeom prst="rect">
                  <a:avLst/>
                </a:prstGeom>
                <a:noFill/>
                <a:ln w="9525">
                  <a:noFill/>
                  <a:round/>
                  <a:headEnd/>
                  <a:tailEnd/>
                </a:ln>
              </p:spPr>
              <p:txBody>
                <a:bodyPr wrap="none" lIns="90000" tIns="46800" rIns="90000" bIns="46800">
                  <a:spAutoFit/>
                </a:bodyPr>
                <a:lstStyle/>
                <a:p>
                  <a:pPr defTabSz="457200" hangingPunct="0">
                    <a:lnSpc>
                      <a:spcPct val="69000"/>
                    </a:lnSpc>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i="1">
                      <a:solidFill>
                        <a:srgbClr val="000000"/>
                      </a:solidFill>
                      <a:latin typeface="Calibri" pitchFamily="34" charset="0"/>
                      <a:cs typeface="Times New Roman" pitchFamily="18" charset="0"/>
                    </a:rPr>
                    <a:t>p+p ↔ e</a:t>
                  </a:r>
                  <a:r>
                    <a:rPr lang="en-GB" sz="2000" i="1" baseline="30000">
                      <a:solidFill>
                        <a:srgbClr val="000000"/>
                      </a:solidFill>
                      <a:latin typeface="Calibri" pitchFamily="34" charset="0"/>
                      <a:cs typeface="Times New Roman" pitchFamily="18" charset="0"/>
                    </a:rPr>
                    <a:t>+</a:t>
                  </a:r>
                  <a:r>
                    <a:rPr lang="en-GB" sz="2000" i="1">
                      <a:solidFill>
                        <a:srgbClr val="000000"/>
                      </a:solidFill>
                      <a:latin typeface="Calibri" pitchFamily="34" charset="0"/>
                      <a:cs typeface="Times New Roman" pitchFamily="18" charset="0"/>
                    </a:rPr>
                    <a:t>+e</a:t>
                  </a:r>
                  <a:r>
                    <a:rPr lang="en-GB" sz="2000" i="1" baseline="30000">
                      <a:solidFill>
                        <a:srgbClr val="000000"/>
                      </a:solidFill>
                      <a:latin typeface="Calibri" pitchFamily="34" charset="0"/>
                      <a:cs typeface="Times New Roman" pitchFamily="18" charset="0"/>
                    </a:rPr>
                    <a:t>-</a:t>
                  </a:r>
                </a:p>
              </p:txBody>
            </p:sp>
            <p:sp>
              <p:nvSpPr>
                <p:cNvPr id="1082" name="Rectangle 36"/>
                <p:cNvSpPr>
                  <a:spLocks noChangeArrowheads="1"/>
                </p:cNvSpPr>
                <p:nvPr/>
              </p:nvSpPr>
              <p:spPr bwMode="auto">
                <a:xfrm>
                  <a:off x="566738" y="4087813"/>
                  <a:ext cx="1431925" cy="301625"/>
                </a:xfrm>
                <a:prstGeom prst="rect">
                  <a:avLst/>
                </a:prstGeom>
                <a:noFill/>
                <a:ln w="9525">
                  <a:noFill/>
                  <a:round/>
                  <a:headEnd/>
                  <a:tailEnd/>
                </a:ln>
              </p:spPr>
              <p:txBody>
                <a:bodyPr wrap="none" lIns="90000" tIns="46800" rIns="90000" bIns="46800">
                  <a:spAutoFit/>
                </a:bodyPr>
                <a:lstStyle/>
                <a:p>
                  <a:pPr defTabSz="457200" hangingPunct="0">
                    <a:lnSpc>
                      <a:spcPct val="69000"/>
                    </a:lnSpc>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i="1">
                      <a:solidFill>
                        <a:srgbClr val="000000"/>
                      </a:solidFill>
                      <a:latin typeface="Calibri" pitchFamily="34" charset="0"/>
                      <a:cs typeface="Times New Roman" pitchFamily="18" charset="0"/>
                    </a:rPr>
                    <a:t>e+p </a:t>
                  </a:r>
                  <a:r>
                    <a:rPr lang="en-GB" sz="2000">
                      <a:solidFill>
                        <a:srgbClr val="000000"/>
                      </a:solidFill>
                      <a:latin typeface="Symbol" pitchFamily="18" charset="2"/>
                      <a:cs typeface="Times New Roman" pitchFamily="18" charset="0"/>
                    </a:rPr>
                    <a:t></a:t>
                  </a:r>
                  <a:r>
                    <a:rPr lang="en-GB" sz="2000">
                      <a:solidFill>
                        <a:srgbClr val="000000"/>
                      </a:solidFill>
                      <a:latin typeface="Calibri" pitchFamily="34" charset="0"/>
                      <a:cs typeface="Times New Roman" pitchFamily="18" charset="0"/>
                    </a:rPr>
                    <a:t> </a:t>
                  </a:r>
                  <a:r>
                    <a:rPr lang="en-GB" sz="2000" i="1">
                      <a:solidFill>
                        <a:srgbClr val="000000"/>
                      </a:solidFill>
                      <a:latin typeface="Calibri" pitchFamily="34" charset="0"/>
                      <a:cs typeface="Times New Roman" pitchFamily="18" charset="0"/>
                    </a:rPr>
                    <a:t>e+p</a:t>
                  </a:r>
                </a:p>
              </p:txBody>
            </p:sp>
            <p:sp>
              <p:nvSpPr>
                <p:cNvPr id="1083" name="Rectangle 38"/>
                <p:cNvSpPr>
                  <a:spLocks noChangeArrowheads="1"/>
                </p:cNvSpPr>
                <p:nvPr/>
              </p:nvSpPr>
              <p:spPr bwMode="auto">
                <a:xfrm rot="-5400000">
                  <a:off x="1987550" y="2654879"/>
                  <a:ext cx="2187575" cy="363970"/>
                </a:xfrm>
                <a:prstGeom prst="rect">
                  <a:avLst/>
                </a:prstGeom>
                <a:noFill/>
                <a:ln w="9525">
                  <a:noFill/>
                  <a:round/>
                  <a:headEnd/>
                  <a:tailEnd/>
                </a:ln>
              </p:spPr>
              <p:txBody>
                <a:bodyPr lIns="90000" tIns="46800" rIns="90000" bIns="46800">
                  <a:spAutoFit/>
                </a:bodyPr>
                <a:lstStyle/>
                <a:p>
                  <a:pPr defTabSz="457200" hangingPunct="0">
                    <a:lnSpc>
                      <a:spcPct val="69000"/>
                    </a:lnSpc>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i="1">
                      <a:solidFill>
                        <a:srgbClr val="000000"/>
                      </a:solidFill>
                      <a:latin typeface="Calibri" pitchFamily="34" charset="0"/>
                      <a:cs typeface="Times New Roman" pitchFamily="18" charset="0"/>
                    </a:rPr>
                    <a:t>p+p </a:t>
                  </a:r>
                  <a:r>
                    <a:rPr lang="en-GB" sz="2000" i="1">
                      <a:solidFill>
                        <a:srgbClr val="000000"/>
                      </a:solidFill>
                      <a:latin typeface="Calibri" pitchFamily="34" charset="0"/>
                      <a:cs typeface="Times New Roman" pitchFamily="18" charset="0"/>
                      <a:sym typeface="Wingdings" pitchFamily="2" charset="2"/>
                    </a:rPr>
                    <a:t>  </a:t>
                  </a:r>
                  <a:r>
                    <a:rPr lang="en-GB" sz="2000" i="1">
                      <a:solidFill>
                        <a:srgbClr val="000000"/>
                      </a:solidFill>
                      <a:latin typeface="Calibri" pitchFamily="34" charset="0"/>
                      <a:cs typeface="Times New Roman" pitchFamily="18" charset="0"/>
                    </a:rPr>
                    <a:t>e</a:t>
                  </a:r>
                  <a:r>
                    <a:rPr lang="en-GB" sz="2000" i="1" baseline="30000">
                      <a:solidFill>
                        <a:srgbClr val="000000"/>
                      </a:solidFill>
                      <a:latin typeface="Calibri" pitchFamily="34" charset="0"/>
                      <a:cs typeface="Times New Roman" pitchFamily="18" charset="0"/>
                    </a:rPr>
                    <a:t>+</a:t>
                  </a:r>
                  <a:r>
                    <a:rPr lang="en-GB" sz="2000" i="1">
                      <a:solidFill>
                        <a:srgbClr val="000000"/>
                      </a:solidFill>
                      <a:latin typeface="Calibri" pitchFamily="34" charset="0"/>
                      <a:cs typeface="Times New Roman" pitchFamily="18" charset="0"/>
                    </a:rPr>
                    <a:t>+e</a:t>
                  </a:r>
                  <a:r>
                    <a:rPr lang="en-GB" sz="2000" i="1" baseline="30000">
                      <a:solidFill>
                        <a:srgbClr val="000000"/>
                      </a:solidFill>
                      <a:latin typeface="Calibri" pitchFamily="34" charset="0"/>
                      <a:cs typeface="Times New Roman" pitchFamily="18" charset="0"/>
                    </a:rPr>
                    <a:t>- </a:t>
                  </a:r>
                  <a:r>
                    <a:rPr lang="en-GB" sz="2000" i="1">
                      <a:solidFill>
                        <a:srgbClr val="000000"/>
                      </a:solidFill>
                      <a:latin typeface="Calibri" pitchFamily="34" charset="0"/>
                      <a:cs typeface="Times New Roman" pitchFamily="18" charset="0"/>
                    </a:rPr>
                    <a:t>+ X</a:t>
                  </a:r>
                  <a:endParaRPr lang="en-GB" sz="2000" i="1" baseline="33000">
                    <a:solidFill>
                      <a:srgbClr val="000000"/>
                    </a:solidFill>
                    <a:latin typeface="Symbol" pitchFamily="18" charset="2"/>
                    <a:cs typeface="Times New Roman" pitchFamily="18" charset="0"/>
                  </a:endParaRPr>
                </a:p>
              </p:txBody>
            </p:sp>
            <p:sp>
              <p:nvSpPr>
                <p:cNvPr id="1084" name="Line 39"/>
                <p:cNvSpPr>
                  <a:spLocks noChangeShapeType="1"/>
                </p:cNvSpPr>
                <p:nvPr/>
              </p:nvSpPr>
              <p:spPr bwMode="auto">
                <a:xfrm>
                  <a:off x="2984500" y="3675063"/>
                  <a:ext cx="3175" cy="185737"/>
                </a:xfrm>
                <a:prstGeom prst="line">
                  <a:avLst/>
                </a:prstGeom>
                <a:noFill/>
                <a:ln w="22225">
                  <a:solidFill>
                    <a:srgbClr val="000000"/>
                  </a:solidFill>
                  <a:miter lim="800000"/>
                  <a:headEnd/>
                  <a:tailEnd/>
                </a:ln>
              </p:spPr>
              <p:txBody>
                <a:bodyPr/>
                <a:lstStyle/>
                <a:p>
                  <a:endParaRPr lang="fr-FR"/>
                </a:p>
              </p:txBody>
            </p:sp>
            <p:sp>
              <p:nvSpPr>
                <p:cNvPr id="1085" name="Rectangle 40"/>
                <p:cNvSpPr>
                  <a:spLocks noChangeArrowheads="1"/>
                </p:cNvSpPr>
                <p:nvPr/>
              </p:nvSpPr>
              <p:spPr bwMode="auto">
                <a:xfrm>
                  <a:off x="1465263" y="1584325"/>
                  <a:ext cx="1077912" cy="706438"/>
                </a:xfrm>
                <a:prstGeom prst="rect">
                  <a:avLst/>
                </a:prstGeom>
                <a:noFill/>
                <a:ln w="9525">
                  <a:noFill/>
                  <a:round/>
                  <a:headEnd/>
                  <a:tailEnd/>
                </a:ln>
              </p:spPr>
              <p:txBody>
                <a:bodyPr wrap="none" anchor="ctr"/>
                <a:lstStyle/>
                <a:p>
                  <a:endParaRPr lang="fr-FR">
                    <a:latin typeface="Calibri" pitchFamily="34" charset="0"/>
                  </a:endParaRPr>
                </a:p>
              </p:txBody>
            </p:sp>
            <p:sp>
              <p:nvSpPr>
                <p:cNvPr id="1086" name="Text Box 49"/>
                <p:cNvSpPr txBox="1">
                  <a:spLocks noChangeArrowheads="1"/>
                </p:cNvSpPr>
                <p:nvPr/>
              </p:nvSpPr>
              <p:spPr bwMode="auto">
                <a:xfrm>
                  <a:off x="1835150" y="981075"/>
                  <a:ext cx="647700" cy="396875"/>
                </a:xfrm>
                <a:prstGeom prst="rect">
                  <a:avLst/>
                </a:prstGeom>
                <a:noFill/>
                <a:ln w="9525">
                  <a:noFill/>
                  <a:miter lim="800000"/>
                  <a:headEnd/>
                  <a:tailEnd/>
                </a:ln>
              </p:spPr>
              <p:txBody>
                <a:bodyPr>
                  <a:spAutoFit/>
                </a:bodyPr>
                <a:lstStyle/>
                <a:p>
                  <a:pPr>
                    <a:spcBef>
                      <a:spcPct val="50000"/>
                    </a:spcBef>
                  </a:pPr>
                  <a:r>
                    <a:rPr lang="fr-FR" sz="2000" b="1">
                      <a:solidFill>
                        <a:srgbClr val="FF0000"/>
                      </a:solidFill>
                      <a:latin typeface="Calibri" pitchFamily="34" charset="0"/>
                    </a:rPr>
                    <a:t>SL</a:t>
                  </a:r>
                </a:p>
              </p:txBody>
            </p:sp>
            <p:sp>
              <p:nvSpPr>
                <p:cNvPr id="1087" name="Text Box 51"/>
                <p:cNvSpPr txBox="1">
                  <a:spLocks noChangeArrowheads="1"/>
                </p:cNvSpPr>
                <p:nvPr/>
              </p:nvSpPr>
              <p:spPr bwMode="auto">
                <a:xfrm>
                  <a:off x="5292725" y="1628775"/>
                  <a:ext cx="647700" cy="396875"/>
                </a:xfrm>
                <a:prstGeom prst="rect">
                  <a:avLst/>
                </a:prstGeom>
                <a:noFill/>
                <a:ln w="9525">
                  <a:noFill/>
                  <a:miter lim="800000"/>
                  <a:headEnd/>
                  <a:tailEnd/>
                </a:ln>
              </p:spPr>
              <p:txBody>
                <a:bodyPr>
                  <a:spAutoFit/>
                </a:bodyPr>
                <a:lstStyle/>
                <a:p>
                  <a:pPr>
                    <a:spcBef>
                      <a:spcPct val="50000"/>
                    </a:spcBef>
                  </a:pPr>
                  <a:r>
                    <a:rPr lang="fr-FR" sz="2000" b="1">
                      <a:solidFill>
                        <a:srgbClr val="996600"/>
                      </a:solidFill>
                      <a:latin typeface="Calibri" pitchFamily="34" charset="0"/>
                    </a:rPr>
                    <a:t>TL</a:t>
                  </a:r>
                </a:p>
              </p:txBody>
            </p:sp>
            <p:sp>
              <p:nvSpPr>
                <p:cNvPr id="1088" name="Line 65"/>
                <p:cNvSpPr>
                  <a:spLocks noChangeShapeType="1"/>
                </p:cNvSpPr>
                <p:nvPr/>
              </p:nvSpPr>
              <p:spPr bwMode="auto">
                <a:xfrm>
                  <a:off x="3309938" y="3889375"/>
                  <a:ext cx="0" cy="215900"/>
                </a:xfrm>
                <a:prstGeom prst="line">
                  <a:avLst/>
                </a:prstGeom>
                <a:noFill/>
                <a:ln w="28575">
                  <a:solidFill>
                    <a:schemeClr val="tx1"/>
                  </a:solidFill>
                  <a:round/>
                  <a:headEnd/>
                  <a:tailEnd/>
                </a:ln>
              </p:spPr>
              <p:txBody>
                <a:bodyPr/>
                <a:lstStyle/>
                <a:p>
                  <a:endParaRPr lang="fr-FR"/>
                </a:p>
              </p:txBody>
            </p:sp>
            <p:sp>
              <p:nvSpPr>
                <p:cNvPr id="1089" name="Text Box 66"/>
                <p:cNvSpPr txBox="1">
                  <a:spLocks noChangeArrowheads="1"/>
                </p:cNvSpPr>
                <p:nvPr/>
              </p:nvSpPr>
              <p:spPr bwMode="auto">
                <a:xfrm>
                  <a:off x="2731574" y="4127828"/>
                  <a:ext cx="1141583" cy="261610"/>
                </a:xfrm>
                <a:prstGeom prst="rect">
                  <a:avLst/>
                </a:prstGeom>
                <a:solidFill>
                  <a:srgbClr val="FFFF00"/>
                </a:solidFill>
                <a:ln w="19050">
                  <a:solidFill>
                    <a:schemeClr val="tx1"/>
                  </a:solidFill>
                  <a:miter lim="800000"/>
                  <a:headEnd/>
                  <a:tailEnd/>
                </a:ln>
              </p:spPr>
              <p:txBody>
                <a:bodyPr>
                  <a:spAutoFit/>
                </a:bodyPr>
                <a:lstStyle/>
                <a:p>
                  <a:pPr>
                    <a:spcBef>
                      <a:spcPct val="50000"/>
                    </a:spcBef>
                  </a:pPr>
                  <a:r>
                    <a:rPr lang="fr-FR" sz="1100" b="1">
                      <a:latin typeface="Calibri" pitchFamily="34" charset="0"/>
                    </a:rPr>
                    <a:t>3.52 (GeV/c)</a:t>
                  </a:r>
                  <a:r>
                    <a:rPr lang="fr-FR" sz="1100" b="1" baseline="30000">
                      <a:latin typeface="Calibri" pitchFamily="34" charset="0"/>
                    </a:rPr>
                    <a:t>2</a:t>
                  </a:r>
                </a:p>
              </p:txBody>
            </p:sp>
            <p:sp>
              <p:nvSpPr>
                <p:cNvPr id="1090" name="Line 67"/>
                <p:cNvSpPr>
                  <a:spLocks noChangeShapeType="1"/>
                </p:cNvSpPr>
                <p:nvPr/>
              </p:nvSpPr>
              <p:spPr bwMode="auto">
                <a:xfrm flipH="1">
                  <a:off x="3941763" y="4114800"/>
                  <a:ext cx="144462" cy="0"/>
                </a:xfrm>
                <a:prstGeom prst="line">
                  <a:avLst/>
                </a:prstGeom>
                <a:noFill/>
                <a:ln w="28575">
                  <a:solidFill>
                    <a:srgbClr val="000000"/>
                  </a:solidFill>
                  <a:miter lim="800000"/>
                  <a:headEnd/>
                  <a:tailEnd/>
                </a:ln>
              </p:spPr>
              <p:txBody>
                <a:bodyPr/>
                <a:lstStyle/>
                <a:p>
                  <a:endParaRPr lang="fr-FR"/>
                </a:p>
              </p:txBody>
            </p:sp>
            <p:sp>
              <p:nvSpPr>
                <p:cNvPr id="1091" name="Text Box 23"/>
                <p:cNvSpPr txBox="1">
                  <a:spLocks noChangeArrowheads="1"/>
                </p:cNvSpPr>
                <p:nvPr/>
              </p:nvSpPr>
              <p:spPr bwMode="auto">
                <a:xfrm>
                  <a:off x="3878308" y="2110973"/>
                  <a:ext cx="336551" cy="301625"/>
                </a:xfrm>
                <a:prstGeom prst="rect">
                  <a:avLst/>
                </a:prstGeom>
                <a:noFill/>
                <a:ln w="9525">
                  <a:noFill/>
                  <a:round/>
                  <a:headEnd/>
                  <a:tailEnd/>
                </a:ln>
              </p:spPr>
              <p:txBody>
                <a:bodyPr wrap="none" lIns="90000" tIns="46800" rIns="90000" bIns="46800">
                  <a:spAutoFit/>
                </a:bodyPr>
                <a:lstStyle/>
                <a:p>
                  <a:pPr defTabSz="457200" hangingPunct="0">
                    <a:lnSpc>
                      <a:spcPct val="69000"/>
                    </a:lnSpc>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FFFF00"/>
                      </a:solidFill>
                      <a:latin typeface="Calibri" pitchFamily="34" charset="0"/>
                    </a:rPr>
                    <a:t>p</a:t>
                  </a:r>
                </a:p>
              </p:txBody>
            </p:sp>
          </p:grpSp>
        </p:grpSp>
        <p:sp>
          <p:nvSpPr>
            <p:cNvPr id="1044" name="ZoneTexte 63"/>
            <p:cNvSpPr txBox="1">
              <a:spLocks noChangeArrowheads="1"/>
            </p:cNvSpPr>
            <p:nvPr/>
          </p:nvSpPr>
          <p:spPr bwMode="auto">
            <a:xfrm>
              <a:off x="2051720" y="3717032"/>
              <a:ext cx="144016" cy="369332"/>
            </a:xfrm>
            <a:prstGeom prst="rect">
              <a:avLst/>
            </a:prstGeom>
            <a:noFill/>
            <a:ln w="9525">
              <a:noFill/>
              <a:miter lim="800000"/>
              <a:headEnd/>
              <a:tailEnd/>
            </a:ln>
          </p:spPr>
          <p:txBody>
            <a:bodyPr>
              <a:spAutoFit/>
            </a:bodyPr>
            <a:lstStyle/>
            <a:p>
              <a:r>
                <a:rPr lang="fr-FR">
                  <a:latin typeface="Calibri" pitchFamily="34" charset="0"/>
                </a:rPr>
                <a:t>0</a:t>
              </a:r>
            </a:p>
          </p:txBody>
        </p:sp>
        <p:cxnSp>
          <p:nvCxnSpPr>
            <p:cNvPr id="95" name="Connecteur droit 94"/>
            <p:cNvCxnSpPr/>
            <p:nvPr/>
          </p:nvCxnSpPr>
          <p:spPr>
            <a:xfrm rot="5400000">
              <a:off x="2091568" y="3664864"/>
              <a:ext cx="206385"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4788024" y="2348880"/>
              <a:ext cx="216024" cy="288032"/>
            </a:xfrm>
            <a:prstGeom prst="rect">
              <a:avLst/>
            </a:prstGeom>
            <a:solidFill>
              <a:schemeClr val="tx1"/>
            </a:solidFill>
            <a:ln>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1" name="Rectangle 80"/>
            <p:cNvSpPr/>
            <p:nvPr/>
          </p:nvSpPr>
          <p:spPr>
            <a:xfrm>
              <a:off x="4572000" y="2501280"/>
              <a:ext cx="216024" cy="288032"/>
            </a:xfrm>
            <a:prstGeom prst="rect">
              <a:avLst/>
            </a:prstGeom>
            <a:solidFill>
              <a:schemeClr val="tx1"/>
            </a:solidFill>
            <a:ln>
              <a:no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01" name="Connecteur droit 100"/>
            <p:cNvCxnSpPr>
              <a:endCxn id="67" idx="1"/>
            </p:cNvCxnSpPr>
            <p:nvPr/>
          </p:nvCxnSpPr>
          <p:spPr>
            <a:xfrm rot="16200000" flipV="1">
              <a:off x="4751395" y="2528957"/>
              <a:ext cx="144470" cy="71437"/>
            </a:xfrm>
            <a:prstGeom prst="line">
              <a:avLst/>
            </a:prstGeom>
            <a:ln w="25400">
              <a:solidFill>
                <a:srgbClr val="E81EDA"/>
              </a:solidFill>
            </a:ln>
          </p:spPr>
          <p:style>
            <a:lnRef idx="1">
              <a:schemeClr val="accent1"/>
            </a:lnRef>
            <a:fillRef idx="0">
              <a:schemeClr val="accent1"/>
            </a:fillRef>
            <a:effectRef idx="0">
              <a:schemeClr val="accent1"/>
            </a:effectRef>
            <a:fontRef idx="minor">
              <a:schemeClr val="tx1"/>
            </a:fontRef>
          </p:style>
        </p:cxnSp>
        <p:cxnSp>
          <p:nvCxnSpPr>
            <p:cNvPr id="102" name="Connecteur droit 101"/>
            <p:cNvCxnSpPr/>
            <p:nvPr/>
          </p:nvCxnSpPr>
          <p:spPr>
            <a:xfrm rot="16200000" flipV="1">
              <a:off x="4730116" y="2588382"/>
              <a:ext cx="144016" cy="72008"/>
            </a:xfrm>
            <a:prstGeom prst="line">
              <a:avLst/>
            </a:prstGeom>
            <a:ln w="25400">
              <a:solidFill>
                <a:srgbClr val="E81EDA"/>
              </a:solidFill>
            </a:ln>
            <a:scene3d>
              <a:camera prst="orthographicFront">
                <a:rot lat="0" lon="0" rev="2400000"/>
              </a:camera>
              <a:lightRig rig="threePt" dir="t"/>
            </a:scene3d>
          </p:spPr>
          <p:style>
            <a:lnRef idx="1">
              <a:schemeClr val="accent1"/>
            </a:lnRef>
            <a:fillRef idx="0">
              <a:schemeClr val="accent1"/>
            </a:fillRef>
            <a:effectRef idx="0">
              <a:schemeClr val="accent1"/>
            </a:effectRef>
            <a:fontRef idx="minor">
              <a:schemeClr val="tx1"/>
            </a:fontRef>
          </p:style>
        </p:cxnSp>
        <p:sp>
          <p:nvSpPr>
            <p:cNvPr id="1050" name="Text Box 20"/>
            <p:cNvSpPr txBox="1">
              <a:spLocks noChangeArrowheads="1"/>
            </p:cNvSpPr>
            <p:nvPr/>
          </p:nvSpPr>
          <p:spPr bwMode="auto">
            <a:xfrm>
              <a:off x="4427984" y="2602482"/>
              <a:ext cx="367170" cy="301625"/>
            </a:xfrm>
            <a:prstGeom prst="rect">
              <a:avLst/>
            </a:prstGeom>
            <a:noFill/>
            <a:ln w="9525">
              <a:noFill/>
              <a:round/>
              <a:headEnd/>
              <a:tailEnd/>
            </a:ln>
          </p:spPr>
          <p:txBody>
            <a:bodyPr wrap="none" lIns="90000" tIns="46800" rIns="90000" bIns="46800">
              <a:spAutoFit/>
            </a:bodyPr>
            <a:lstStyle/>
            <a:p>
              <a:pPr defTabSz="457200" hangingPunct="0">
                <a:lnSpc>
                  <a:spcPct val="69000"/>
                </a:lnSpc>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FF33CC"/>
                  </a:solidFill>
                  <a:latin typeface="Calibri" pitchFamily="34" charset="0"/>
                </a:rPr>
                <a:t>e</a:t>
              </a:r>
              <a:r>
                <a:rPr lang="en-GB" sz="2000" b="1" baseline="30000">
                  <a:solidFill>
                    <a:srgbClr val="FF33CC"/>
                  </a:solidFill>
                  <a:latin typeface="Calibri" pitchFamily="34" charset="0"/>
                </a:rPr>
                <a:t>+</a:t>
              </a:r>
            </a:p>
          </p:txBody>
        </p:sp>
        <p:sp>
          <p:nvSpPr>
            <p:cNvPr id="103" name="Rectangle 102"/>
            <p:cNvSpPr/>
            <p:nvPr/>
          </p:nvSpPr>
          <p:spPr>
            <a:xfrm>
              <a:off x="3276629" y="1916152"/>
              <a:ext cx="215897" cy="2889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08" name="Connecteur droit 107"/>
            <p:cNvCxnSpPr/>
            <p:nvPr/>
          </p:nvCxnSpPr>
          <p:spPr>
            <a:xfrm>
              <a:off x="3122644" y="1785971"/>
              <a:ext cx="431795" cy="358792"/>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0" name="Connecteur droit 109"/>
            <p:cNvCxnSpPr/>
            <p:nvPr/>
          </p:nvCxnSpPr>
          <p:spPr>
            <a:xfrm>
              <a:off x="3109944" y="1844710"/>
              <a:ext cx="431795" cy="36038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rot="16200000" flipV="1">
              <a:off x="3297760" y="1941884"/>
              <a:ext cx="165920" cy="72008"/>
            </a:xfrm>
            <a:prstGeom prst="line">
              <a:avLst/>
            </a:prstGeom>
            <a:ln w="25400">
              <a:solidFill>
                <a:srgbClr val="FFFF00"/>
              </a:solidFill>
            </a:ln>
            <a:scene3d>
              <a:camera prst="orthographicFront">
                <a:rot lat="0" lon="0" rev="3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rot="16200000" flipV="1">
              <a:off x="3263330" y="2023271"/>
              <a:ext cx="165920" cy="72008"/>
            </a:xfrm>
            <a:prstGeom prst="line">
              <a:avLst/>
            </a:prstGeom>
            <a:ln w="25400">
              <a:solidFill>
                <a:srgbClr val="FFFF00"/>
              </a:solidFill>
            </a:ln>
            <a:scene3d>
              <a:camera prst="orthographicFront">
                <a:rot lat="0" lon="0" rev="3000000"/>
              </a:camera>
              <a:lightRig rig="threePt" dir="t"/>
            </a:scene3d>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10732</TotalTime>
  <Words>4635</Words>
  <Application>Microsoft Office PowerPoint</Application>
  <PresentationFormat>Affichage à l'écran (4:3)</PresentationFormat>
  <Paragraphs>799</Paragraphs>
  <Slides>37</Slides>
  <Notes>26</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37</vt:i4>
      </vt:variant>
    </vt:vector>
  </HeadingPairs>
  <TitlesOfParts>
    <vt:vector size="40" baseType="lpstr">
      <vt:lpstr>Conception personnalisée</vt:lpstr>
      <vt:lpstr>Équation</vt:lpstr>
      <vt:lpstr>Equation</vt:lpstr>
      <vt:lpstr>Proton Time-Like form factor measurements with PANDA</vt:lpstr>
      <vt:lpstr>    Outline</vt:lpstr>
      <vt:lpstr> The FAIR facility (1)</vt:lpstr>
      <vt:lpstr>Diapositive 4</vt:lpstr>
      <vt:lpstr>PANDA physics program </vt:lpstr>
      <vt:lpstr>The PANDA experimental set-up</vt:lpstr>
      <vt:lpstr>PANDA Barrel EMC </vt:lpstr>
      <vt:lpstr>Diapositive 8</vt:lpstr>
      <vt:lpstr>Time-Like and Space-Like electromagnetic form factors (1)</vt:lpstr>
      <vt:lpstr>Diapositive 10</vt:lpstr>
      <vt:lpstr>Diapositive 11</vt:lpstr>
      <vt:lpstr>Diapositive 12</vt:lpstr>
      <vt:lpstr>Diapositive 13</vt:lpstr>
      <vt:lpstr>Hadronic background rejection for pp  e+e-   </vt:lpstr>
      <vt:lpstr> pp  +-  </vt:lpstr>
      <vt:lpstr>Diapositive 16</vt:lpstr>
      <vt:lpstr>pp e+e- signal reconstruction</vt:lpstr>
      <vt:lpstr>Time-Like Form Factor measurement with PANDA : precision estimates</vt:lpstr>
      <vt:lpstr>Time-Like Form Factor measurement with PANDA : precision estimates</vt:lpstr>
      <vt:lpstr>2 contributions and radiative corrections</vt:lpstr>
      <vt:lpstr>Diapositive 21</vt:lpstr>
      <vt:lpstr>radiative corrections for  pp  e+e- </vt:lpstr>
      <vt:lpstr>Time-Like form factors in the unphysical region (1)</vt:lpstr>
      <vt:lpstr>Form factors in the unphysical region (2)</vt:lpstr>
      <vt:lpstr>Diapositive 25</vt:lpstr>
      <vt:lpstr>Diapositive 26</vt:lpstr>
      <vt:lpstr>Diapositive 27</vt:lpstr>
      <vt:lpstr>Expected precision on |GE|/|GM| and the phase difference</vt:lpstr>
      <vt:lpstr>Form factor measurement in the unphysical region: outlook</vt:lpstr>
      <vt:lpstr>Another approach for the ppe+e-π0 reaction : Transition Distribution Amplitudes </vt:lpstr>
      <vt:lpstr>Diapositive 31</vt:lpstr>
      <vt:lpstr>Nucleon structure and pQCD with PANDA</vt:lpstr>
      <vt:lpstr>Conclusion and outlook</vt:lpstr>
      <vt:lpstr>Thanks </vt:lpstr>
      <vt:lpstr>From experimental to physical information</vt:lpstr>
      <vt:lpstr>Diapositive 36</vt:lpstr>
      <vt:lpstr>Hadronic tensor extraction: proof of principle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$mellac</dc:creator>
  <cp:lastModifiedBy>user</cp:lastModifiedBy>
  <cp:revision>888</cp:revision>
  <cp:lastPrinted>2012-04-11T15:44:19Z</cp:lastPrinted>
  <dcterms:created xsi:type="dcterms:W3CDTF">2011-11-09T13:50:59Z</dcterms:created>
  <dcterms:modified xsi:type="dcterms:W3CDTF">2012-07-10T04:47:21Z</dcterms:modified>
</cp:coreProperties>
</file>